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49.xml" ContentType="application/vnd.openxmlformats-officedocument.presentationml.slideLayout+xml"/>
  <Override PartName="/ppt/theme/theme6.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50.xml" ContentType="application/vnd.openxmlformats-officedocument.presentationml.slideLayout+xml"/>
  <Override PartName="/ppt/theme/theme7.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charts/chart1.xml" ContentType="application/vnd.openxmlformats-officedocument.drawingml.chart+xml"/>
  <Override PartName="/ppt/tags/tag40.xml" ContentType="application/vnd.openxmlformats-officedocument.presentationml.tags+xml"/>
  <Override PartName="/ppt/tags/tag41.xml" ContentType="application/vnd.openxmlformats-officedocument.presentationml.tags+xml"/>
  <Override PartName="/ppt/charts/chart2.xml" ContentType="application/vnd.openxmlformats-officedocument.drawingml.chart+xml"/>
  <Override PartName="/ppt/tags/tag42.xml" ContentType="application/vnd.openxmlformats-officedocument.presentationml.tags+xml"/>
  <Override PartName="/ppt/charts/chart3.xml" ContentType="application/vnd.openxmlformats-officedocument.drawingml.chart+xml"/>
  <Override PartName="/ppt/tags/tag43.xml" ContentType="application/vnd.openxmlformats-officedocument.presentationml.tags+xml"/>
  <Override PartName="/ppt/charts/chart4.xml" ContentType="application/vnd.openxmlformats-officedocument.drawingml.chart+xml"/>
  <Override PartName="/ppt/tags/tag44.xml" ContentType="application/vnd.openxmlformats-officedocument.presentationml.tags+xml"/>
  <Override PartName="/ppt/charts/chart5.xml" ContentType="application/vnd.openxmlformats-officedocument.drawingml.chart+xml"/>
  <Override PartName="/ppt/tags/tag45.xml" ContentType="application/vnd.openxmlformats-officedocument.presentationml.tags+xml"/>
  <Override PartName="/ppt/tags/tag46.xml" ContentType="application/vnd.openxmlformats-officedocument.presentationml.tags+xml"/>
  <Override PartName="/ppt/charts/chart6.xml" ContentType="application/vnd.openxmlformats-officedocument.drawingml.chart+xml"/>
  <Override PartName="/ppt/tags/tag47.xml" ContentType="application/vnd.openxmlformats-officedocument.presentationml.tags+xml"/>
  <Override PartName="/ppt/tags/tag48.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49.xml" ContentType="application/vnd.openxmlformats-officedocument.presentationml.tags+xml"/>
  <Override PartName="/ppt/charts/chart9.xml" ContentType="application/vnd.openxmlformats-officedocument.drawingml.chart+xml"/>
  <Override PartName="/ppt/tags/tag50.xml" ContentType="application/vnd.openxmlformats-officedocument.presentationml.tags+xml"/>
  <Override PartName="/ppt/charts/chart10.xml" ContentType="application/vnd.openxmlformats-officedocument.drawingml.chart+xml"/>
  <Override PartName="/ppt/tags/tag51.xml" ContentType="application/vnd.openxmlformats-officedocument.presentationml.tags+xml"/>
  <Override PartName="/ppt/tags/tag52.xml" ContentType="application/vnd.openxmlformats-officedocument.presentationml.tags+xml"/>
  <Override PartName="/ppt/charts/chart11.xml" ContentType="application/vnd.openxmlformats-officedocument.drawingml.chart+xml"/>
  <Override PartName="/ppt/tags/tag53.xml" ContentType="application/vnd.openxmlformats-officedocument.presentationml.tags+xml"/>
  <Override PartName="/ppt/charts/chart12.xml" ContentType="application/vnd.openxmlformats-officedocument.drawingml.chart+xml"/>
  <Override PartName="/ppt/tags/tag54.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55.xml" ContentType="application/vnd.openxmlformats-officedocument.presentationml.tags+xml"/>
  <Override PartName="/ppt/tags/tag56.xml" ContentType="application/vnd.openxmlformats-officedocument.presentationml.tags+xml"/>
  <Override PartName="/ppt/charts/chart15.xml" ContentType="application/vnd.openxmlformats-officedocument.drawingml.chart+xml"/>
  <Override PartName="/ppt/tags/tag57.xml" ContentType="application/vnd.openxmlformats-officedocument.presentationml.tags+xml"/>
  <Override PartName="/ppt/tags/tag58.xml" ContentType="application/vnd.openxmlformats-officedocument.presentationml.tags+xml"/>
  <Override PartName="/ppt/charts/chart16.xml" ContentType="application/vnd.openxmlformats-officedocument.drawingml.chart+xml"/>
  <Override PartName="/ppt/theme/themeOverride1.xml" ContentType="application/vnd.openxmlformats-officedocument.themeOverride+xml"/>
  <Override PartName="/ppt/tags/tag59.xml" ContentType="application/vnd.openxmlformats-officedocument.presentationml.tags+xml"/>
  <Override PartName="/ppt/tags/tag60.xml" ContentType="application/vnd.openxmlformats-officedocument.presentationml.tags+xml"/>
  <Override PartName="/ppt/charts/chart17.xml" ContentType="application/vnd.openxmlformats-officedocument.drawingml.chart+xml"/>
  <Override PartName="/ppt/theme/themeOverride2.xml" ContentType="application/vnd.openxmlformats-officedocument.themeOverr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charts/chart18.xml" ContentType="application/vnd.openxmlformats-officedocument.drawingml.chart+xml"/>
  <Override PartName="/ppt/tags/tag64.xml" ContentType="application/vnd.openxmlformats-officedocument.presentationml.tags+xml"/>
  <Override PartName="/ppt/tags/tag65.xml" ContentType="application/vnd.openxmlformats-officedocument.presentationml.tags+xml"/>
  <Override PartName="/ppt/charts/chart19.xml" ContentType="application/vnd.openxmlformats-officedocument.drawingml.chart+xml"/>
  <Override PartName="/ppt/tags/tag66.xml" ContentType="application/vnd.openxmlformats-officedocument.presentationml.tags+xml"/>
  <Override PartName="/ppt/charts/chart20.xml" ContentType="application/vnd.openxmlformats-officedocument.drawingml.chart+xml"/>
  <Override PartName="/ppt/theme/themeOverride3.xml" ContentType="application/vnd.openxmlformats-officedocument.themeOverride+xml"/>
  <Override PartName="/ppt/tags/tag67.xml" ContentType="application/vnd.openxmlformats-officedocument.presentationml.tags+xml"/>
  <Override PartName="/ppt/tags/tag68.xml" ContentType="application/vnd.openxmlformats-officedocument.presentationml.tags+xml"/>
  <Override PartName="/ppt/charts/chart21.xml" ContentType="application/vnd.openxmlformats-officedocument.drawingml.chart+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charts/chart22.xml" ContentType="application/vnd.openxmlformats-officedocument.drawingml.chart+xml"/>
  <Override PartName="/ppt/tags/tag72.xml" ContentType="application/vnd.openxmlformats-officedocument.presentationml.tags+xml"/>
  <Override PartName="/ppt/charts/chart23.xml" ContentType="application/vnd.openxmlformats-officedocument.drawingml.chart+xml"/>
  <Override PartName="/ppt/theme/themeOverride4.xml" ContentType="application/vnd.openxmlformats-officedocument.themeOverride+xml"/>
  <Override PartName="/ppt/charts/chart24.xml" ContentType="application/vnd.openxmlformats-officedocument.drawingml.chart+xml"/>
  <Override PartName="/ppt/tags/tag73.xml" ContentType="application/vnd.openxmlformats-officedocument.presentationml.tags+xml"/>
  <Override PartName="/ppt/charts/chart25.xml" ContentType="application/vnd.openxmlformats-officedocument.drawingml.chart+xml"/>
  <Override PartName="/ppt/theme/themeOverride5.xml" ContentType="application/vnd.openxmlformats-officedocument.themeOverride+xml"/>
  <Override PartName="/ppt/charts/chart26.xml" ContentType="application/vnd.openxmlformats-officedocument.drawingml.chart+xml"/>
  <Override PartName="/ppt/charts/chart27.xml" ContentType="application/vnd.openxmlformats-officedocument.drawingml.chart+xml"/>
  <Override PartName="/ppt/theme/themeOverride6.xml" ContentType="application/vnd.openxmlformats-officedocument.themeOverride+xml"/>
  <Override PartName="/ppt/tags/tag74.xml" ContentType="application/vnd.openxmlformats-officedocument.presentationml.tags+xml"/>
  <Override PartName="/ppt/tags/tag75.xml" ContentType="application/vnd.openxmlformats-officedocument.presentationml.tags+xml"/>
  <Override PartName="/ppt/charts/chart28.xml" ContentType="application/vnd.openxmlformats-officedocument.drawingml.chart+xml"/>
  <Override PartName="/ppt/tags/tag76.xml" ContentType="application/vnd.openxmlformats-officedocument.presentationml.tags+xml"/>
  <Override PartName="/ppt/tags/tag77.xml" ContentType="application/vnd.openxmlformats-officedocument.presentationml.tags+xml"/>
  <Override PartName="/ppt/charts/chart29.xml" ContentType="application/vnd.openxmlformats-officedocument.drawingml.chart+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charts/chart30.xml" ContentType="application/vnd.openxmlformats-officedocument.drawingml.chart+xml"/>
  <Override PartName="/ppt/tags/tag81.xml" ContentType="application/vnd.openxmlformats-officedocument.presentationml.tags+xml"/>
  <Override PartName="/ppt/tags/tag82.xml" ContentType="application/vnd.openxmlformats-officedocument.presentationml.tags+xml"/>
  <Override PartName="/ppt/charts/chart31.xml" ContentType="application/vnd.openxmlformats-officedocument.drawingml.chart+xml"/>
  <Override PartName="/ppt/tags/tag83.xml" ContentType="application/vnd.openxmlformats-officedocument.presentationml.tags+xml"/>
  <Override PartName="/ppt/tags/tag84.xml" ContentType="application/vnd.openxmlformats-officedocument.presentationml.tags+xml"/>
  <Override PartName="/ppt/charts/chart32.xml" ContentType="application/vnd.openxmlformats-officedocument.drawingml.chart+xml"/>
  <Override PartName="/ppt/tags/tag85.xml" ContentType="application/vnd.openxmlformats-officedocument.presentationml.tags+xml"/>
  <Override PartName="/ppt/tags/tag86.xml" ContentType="application/vnd.openxmlformats-officedocument.presentationml.tags+xml"/>
  <Override PartName="/ppt/charts/chart33.xml" ContentType="application/vnd.openxmlformats-officedocument.drawingml.chart+xml"/>
  <Override PartName="/ppt/tags/tag87.xml" ContentType="application/vnd.openxmlformats-officedocument.presentationml.tags+xml"/>
  <Override PartName="/ppt/tags/tag88.xml" ContentType="application/vnd.openxmlformats-officedocument.presentationml.tags+xml"/>
  <Override PartName="/ppt/charts/chart34.xml" ContentType="application/vnd.openxmlformats-officedocument.drawingml.chart+xml"/>
  <Override PartName="/ppt/tags/tag89.xml" ContentType="application/vnd.openxmlformats-officedocument.presentationml.tags+xml"/>
  <Override PartName="/ppt/tags/tag90.xml" ContentType="application/vnd.openxmlformats-officedocument.presentationml.tags+xml"/>
  <Override PartName="/ppt/charts/chart35.xml" ContentType="application/vnd.openxmlformats-officedocument.drawingml.chart+xml"/>
  <Override PartName="/ppt/tags/tag91.xml" ContentType="application/vnd.openxmlformats-officedocument.presentationml.tags+xml"/>
  <Override PartName="/ppt/tags/tag92.xml" ContentType="application/vnd.openxmlformats-officedocument.presentationml.tags+xml"/>
  <Override PartName="/ppt/charts/chart36.xml" ContentType="application/vnd.openxmlformats-officedocument.drawingml.chart+xml"/>
  <Override PartName="/ppt/tags/tag93.xml" ContentType="application/vnd.openxmlformats-officedocument.presentationml.tags+xml"/>
  <Override PartName="/ppt/tags/tag94.xml" ContentType="application/vnd.openxmlformats-officedocument.presentationml.tags+xml"/>
  <Override PartName="/ppt/charts/chart37.xml" ContentType="application/vnd.openxmlformats-officedocument.drawingml.chart+xml"/>
  <Override PartName="/ppt/tags/tag95.xml" ContentType="application/vnd.openxmlformats-officedocument.presentationml.tags+xml"/>
  <Override PartName="/ppt/tags/tag96.xml" ContentType="application/vnd.openxmlformats-officedocument.presentationml.tags+xml"/>
  <Override PartName="/ppt/charts/chart38.xml" ContentType="application/vnd.openxmlformats-officedocument.drawingml.chart+xml"/>
  <Override PartName="/ppt/tags/tag97.xml" ContentType="application/vnd.openxmlformats-officedocument.presentationml.tags+xml"/>
  <Override PartName="/ppt/tags/tag98.xml" ContentType="application/vnd.openxmlformats-officedocument.presentationml.tags+xml"/>
  <Override PartName="/ppt/charts/chart39.xml" ContentType="application/vnd.openxmlformats-officedocument.drawingml.chart+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charts/chart40.xml" ContentType="application/vnd.openxmlformats-officedocument.drawingml.chart+xml"/>
  <Override PartName="/ppt/tags/tag102.xml" ContentType="application/vnd.openxmlformats-officedocument.presentationml.tags+xml"/>
  <Override PartName="/ppt/tags/tag103.xml" ContentType="application/vnd.openxmlformats-officedocument.presentationml.tags+xml"/>
  <Override PartName="/ppt/charts/chart41.xml" ContentType="application/vnd.openxmlformats-officedocument.drawingml.chart+xml"/>
  <Override PartName="/ppt/tags/tag104.xml" ContentType="application/vnd.openxmlformats-officedocument.presentationml.tags+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tags/tag105.xml" ContentType="application/vnd.openxmlformats-officedocument.presentationml.tags+xml"/>
  <Override PartName="/ppt/tags/tag106.xml" ContentType="application/vnd.openxmlformats-officedocument.presentationml.tags+xml"/>
  <Override PartName="/ppt/charts/chart45.xml" ContentType="application/vnd.openxmlformats-officedocument.drawingml.chart+xml"/>
  <Override PartName="/ppt/tags/tag107.xml" ContentType="application/vnd.openxmlformats-officedocument.presentationml.tags+xml"/>
  <Override PartName="/ppt/tags/tag108.xml" ContentType="application/vnd.openxmlformats-officedocument.presentationml.tags+xml"/>
  <Override PartName="/ppt/charts/chart4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 id="2147483764" r:id="rId5"/>
    <p:sldMasterId id="2147483776" r:id="rId6"/>
    <p:sldMasterId id="2147483788" r:id="rId7"/>
    <p:sldMasterId id="2147483798" r:id="rId8"/>
    <p:sldMasterId id="2147483808" r:id="rId9"/>
    <p:sldMasterId id="2147483810" r:id="rId10"/>
  </p:sldMasterIdLst>
  <p:notesMasterIdLst>
    <p:notesMasterId r:id="rId63"/>
  </p:notesMasterIdLst>
  <p:handoutMasterIdLst>
    <p:handoutMasterId r:id="rId64"/>
  </p:handoutMasterIdLst>
  <p:sldIdLst>
    <p:sldId id="268" r:id="rId11"/>
    <p:sldId id="337" r:id="rId12"/>
    <p:sldId id="275" r:id="rId13"/>
    <p:sldId id="335" r:id="rId14"/>
    <p:sldId id="336" r:id="rId15"/>
    <p:sldId id="277" r:id="rId16"/>
    <p:sldId id="285" r:id="rId17"/>
    <p:sldId id="294" r:id="rId18"/>
    <p:sldId id="295" r:id="rId19"/>
    <p:sldId id="297" r:id="rId20"/>
    <p:sldId id="299" r:id="rId21"/>
    <p:sldId id="300" r:id="rId22"/>
    <p:sldId id="301" r:id="rId23"/>
    <p:sldId id="303" r:id="rId24"/>
    <p:sldId id="334" r:id="rId25"/>
    <p:sldId id="339" r:id="rId26"/>
    <p:sldId id="304" r:id="rId27"/>
    <p:sldId id="305" r:id="rId28"/>
    <p:sldId id="338" r:id="rId29"/>
    <p:sldId id="306" r:id="rId30"/>
    <p:sldId id="286" r:id="rId31"/>
    <p:sldId id="310" r:id="rId32"/>
    <p:sldId id="311" r:id="rId33"/>
    <p:sldId id="287" r:id="rId34"/>
    <p:sldId id="312" r:id="rId35"/>
    <p:sldId id="313" r:id="rId36"/>
    <p:sldId id="314" r:id="rId37"/>
    <p:sldId id="315" r:id="rId38"/>
    <p:sldId id="288" r:id="rId39"/>
    <p:sldId id="316" r:id="rId40"/>
    <p:sldId id="318" r:id="rId41"/>
    <p:sldId id="320" r:id="rId42"/>
    <p:sldId id="321" r:id="rId43"/>
    <p:sldId id="322" r:id="rId44"/>
    <p:sldId id="289" r:id="rId45"/>
    <p:sldId id="323" r:id="rId46"/>
    <p:sldId id="324" r:id="rId47"/>
    <p:sldId id="325" r:id="rId48"/>
    <p:sldId id="340" r:id="rId49"/>
    <p:sldId id="341" r:id="rId50"/>
    <p:sldId id="326" r:id="rId51"/>
    <p:sldId id="327" r:id="rId52"/>
    <p:sldId id="328" r:id="rId53"/>
    <p:sldId id="329" r:id="rId54"/>
    <p:sldId id="342" r:id="rId55"/>
    <p:sldId id="290" r:id="rId56"/>
    <p:sldId id="330" r:id="rId57"/>
    <p:sldId id="331" r:id="rId58"/>
    <p:sldId id="332" r:id="rId59"/>
    <p:sldId id="284" r:id="rId60"/>
    <p:sldId id="283" r:id="rId61"/>
    <p:sldId id="293" r:id="rId62"/>
  </p:sldIdLst>
  <p:sldSz cx="9144000" cy="6858000" type="screen4x3"/>
  <p:notesSz cx="6797675" cy="9928225"/>
  <p:custDataLst>
    <p:tags r:id="rId65"/>
  </p:custDataLst>
  <p:defaultTex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673">
          <p15:clr>
            <a:srgbClr val="A4A3A4"/>
          </p15:clr>
        </p15:guide>
        <p15:guide id="2" orient="horz" pos="817">
          <p15:clr>
            <a:srgbClr val="A4A3A4"/>
          </p15:clr>
        </p15:guide>
        <p15:guide id="3" pos="186">
          <p15:clr>
            <a:srgbClr val="A4A3A4"/>
          </p15:clr>
        </p15:guide>
        <p15:guide id="4" pos="5586">
          <p15:clr>
            <a:srgbClr val="A4A3A4"/>
          </p15:clr>
        </p15:guide>
        <p15:guide id="5" pos="2880">
          <p15:clr>
            <a:srgbClr val="A4A3A4"/>
          </p15:clr>
        </p15:guide>
        <p15:guide id="6" pos="3040">
          <p15:clr>
            <a:srgbClr val="A4A3A4"/>
          </p15:clr>
        </p15:guide>
        <p15:guide id="7" pos="27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002B"/>
    <a:srgbClr val="666666"/>
    <a:srgbClr val="F2F2F2"/>
    <a:srgbClr val="DEDEDE"/>
    <a:srgbClr val="CCCCCC"/>
    <a:srgbClr val="999999"/>
    <a:srgbClr val="798EDF"/>
    <a:srgbClr val="145D04"/>
    <a:srgbClr val="489A1E"/>
    <a:srgbClr val="FFD1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6029" autoAdjust="0"/>
  </p:normalViewPr>
  <p:slideViewPr>
    <p:cSldViewPr snapToGrid="0" showGuides="1">
      <p:cViewPr varScale="1">
        <p:scale>
          <a:sx n="56" d="100"/>
          <a:sy n="56" d="100"/>
        </p:scale>
        <p:origin x="1080" y="60"/>
      </p:cViewPr>
      <p:guideLst>
        <p:guide orient="horz" pos="3673"/>
        <p:guide orient="horz" pos="817"/>
        <p:guide pos="186"/>
        <p:guide pos="5586"/>
        <p:guide pos="2880"/>
        <p:guide pos="3040"/>
        <p:guide pos="2719"/>
      </p:guideLst>
    </p:cSldViewPr>
  </p:slideViewPr>
  <p:notesTextViewPr>
    <p:cViewPr>
      <p:scale>
        <a:sx n="100" d="100"/>
        <a:sy n="100" d="100"/>
      </p:scale>
      <p:origin x="0" y="0"/>
    </p:cViewPr>
  </p:notesTextViewPr>
  <p:sorterViewPr>
    <p:cViewPr>
      <p:scale>
        <a:sx n="100" d="100"/>
        <a:sy n="100" d="100"/>
      </p:scale>
      <p:origin x="0" y="10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3.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4.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5.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6.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Svært interessert</c:v>
                </c:pt>
              </c:strCache>
            </c:strRef>
          </c:tx>
          <c:invertIfNegative val="0"/>
          <c:dLbls>
            <c:spPr>
              <a:noFill/>
              <a:ln>
                <a:noFill/>
              </a:ln>
              <a:effectLst/>
            </c:spPr>
            <c:txPr>
              <a:bodyPr/>
              <a:lstStyle/>
              <a:p>
                <a:pPr>
                  <a:defRPr sz="11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'Ark1'!$A$2:$A$4</c:f>
              <c:numCache>
                <c:formatCode>General</c:formatCode>
                <c:ptCount val="3"/>
                <c:pt idx="0">
                  <c:v>2017</c:v>
                </c:pt>
                <c:pt idx="1">
                  <c:v>2014</c:v>
                </c:pt>
                <c:pt idx="2">
                  <c:v>2012</c:v>
                </c:pt>
              </c:numCache>
            </c:numRef>
          </c:cat>
          <c:val>
            <c:numRef>
              <c:f>'Ark1'!$B$2:$B$4</c:f>
              <c:numCache>
                <c:formatCode>General</c:formatCode>
                <c:ptCount val="3"/>
                <c:pt idx="0" formatCode="0">
                  <c:v>19.719935025849399</c:v>
                </c:pt>
                <c:pt idx="1">
                  <c:v>15</c:v>
                </c:pt>
                <c:pt idx="2">
                  <c:v>17</c:v>
                </c:pt>
              </c:numCache>
            </c:numRef>
          </c:val>
        </c:ser>
        <c:ser>
          <c:idx val="1"/>
          <c:order val="1"/>
          <c:tx>
            <c:strRef>
              <c:f>'Ark1'!$C$1</c:f>
              <c:strCache>
                <c:ptCount val="1"/>
                <c:pt idx="0">
                  <c:v>Ganske interessert</c:v>
                </c:pt>
              </c:strCache>
            </c:strRef>
          </c:tx>
          <c:invertIfNegative val="0"/>
          <c:dLbls>
            <c:spPr>
              <a:noFill/>
              <a:ln>
                <a:noFill/>
              </a:ln>
              <a:effectLst/>
            </c:spPr>
            <c:txPr>
              <a:bodyPr/>
              <a:lstStyle/>
              <a:p>
                <a:pPr>
                  <a:defRPr sz="11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'Ark1'!$A$2:$A$4</c:f>
              <c:numCache>
                <c:formatCode>General</c:formatCode>
                <c:ptCount val="3"/>
                <c:pt idx="0">
                  <c:v>2017</c:v>
                </c:pt>
                <c:pt idx="1">
                  <c:v>2014</c:v>
                </c:pt>
                <c:pt idx="2">
                  <c:v>2012</c:v>
                </c:pt>
              </c:numCache>
            </c:numRef>
          </c:cat>
          <c:val>
            <c:numRef>
              <c:f>'Ark1'!$C$2:$C$4</c:f>
              <c:numCache>
                <c:formatCode>General</c:formatCode>
                <c:ptCount val="3"/>
                <c:pt idx="0" formatCode="0">
                  <c:v>51.615679548808799</c:v>
                </c:pt>
                <c:pt idx="1">
                  <c:v>52</c:v>
                </c:pt>
                <c:pt idx="2">
                  <c:v>49</c:v>
                </c:pt>
              </c:numCache>
            </c:numRef>
          </c:val>
        </c:ser>
        <c:ser>
          <c:idx val="2"/>
          <c:order val="2"/>
          <c:tx>
            <c:strRef>
              <c:f>'Ark1'!$D$1</c:f>
              <c:strCache>
                <c:ptCount val="1"/>
                <c:pt idx="0">
                  <c:v>Ganske lite interessert</c:v>
                </c:pt>
              </c:strCache>
            </c:strRef>
          </c:tx>
          <c:invertIfNegative val="0"/>
          <c:dLbls>
            <c:spPr>
              <a:noFill/>
              <a:ln>
                <a:noFill/>
              </a:ln>
              <a:effectLst/>
            </c:spPr>
            <c:txPr>
              <a:bodyPr/>
              <a:lstStyle/>
              <a:p>
                <a:pPr>
                  <a:defRPr sz="11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'Ark1'!$A$2:$A$4</c:f>
              <c:numCache>
                <c:formatCode>General</c:formatCode>
                <c:ptCount val="3"/>
                <c:pt idx="0">
                  <c:v>2017</c:v>
                </c:pt>
                <c:pt idx="1">
                  <c:v>2014</c:v>
                </c:pt>
                <c:pt idx="2">
                  <c:v>2012</c:v>
                </c:pt>
              </c:numCache>
            </c:numRef>
          </c:cat>
          <c:val>
            <c:numRef>
              <c:f>'Ark1'!$D$2:$D$4</c:f>
              <c:numCache>
                <c:formatCode>General</c:formatCode>
                <c:ptCount val="3"/>
                <c:pt idx="0" formatCode="0">
                  <c:v>22.754260836583398</c:v>
                </c:pt>
                <c:pt idx="1">
                  <c:v>27</c:v>
                </c:pt>
                <c:pt idx="2">
                  <c:v>28</c:v>
                </c:pt>
              </c:numCache>
            </c:numRef>
          </c:val>
        </c:ser>
        <c:ser>
          <c:idx val="3"/>
          <c:order val="3"/>
          <c:tx>
            <c:strRef>
              <c:f>'Ark1'!$E$1</c:f>
              <c:strCache>
                <c:ptCount val="1"/>
                <c:pt idx="0">
                  <c:v>Svært lite interessert</c:v>
                </c:pt>
              </c:strCache>
            </c:strRef>
          </c:tx>
          <c:invertIfNegative val="0"/>
          <c:dLbls>
            <c:spPr>
              <a:noFill/>
              <a:ln>
                <a:noFill/>
              </a:ln>
              <a:effectLst/>
            </c:spPr>
            <c:txPr>
              <a:bodyPr/>
              <a:lstStyle/>
              <a:p>
                <a:pPr>
                  <a:defRPr sz="11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'Ark1'!$A$2:$A$4</c:f>
              <c:numCache>
                <c:formatCode>General</c:formatCode>
                <c:ptCount val="3"/>
                <c:pt idx="0">
                  <c:v>2017</c:v>
                </c:pt>
                <c:pt idx="1">
                  <c:v>2014</c:v>
                </c:pt>
                <c:pt idx="2">
                  <c:v>2012</c:v>
                </c:pt>
              </c:numCache>
            </c:numRef>
          </c:cat>
          <c:val>
            <c:numRef>
              <c:f>'Ark1'!$E$2:$E$4</c:f>
              <c:numCache>
                <c:formatCode>General</c:formatCode>
                <c:ptCount val="3"/>
                <c:pt idx="0" formatCode="0">
                  <c:v>5.9101245887581397</c:v>
                </c:pt>
                <c:pt idx="1">
                  <c:v>6</c:v>
                </c:pt>
                <c:pt idx="2">
                  <c:v>6</c:v>
                </c:pt>
              </c:numCache>
            </c:numRef>
          </c:val>
        </c:ser>
        <c:dLbls>
          <c:showLegendKey val="0"/>
          <c:showVal val="0"/>
          <c:showCatName val="0"/>
          <c:showSerName val="0"/>
          <c:showPercent val="0"/>
          <c:showBubbleSize val="0"/>
        </c:dLbls>
        <c:gapWidth val="150"/>
        <c:overlap val="100"/>
        <c:axId val="299974856"/>
        <c:axId val="299979168"/>
      </c:barChart>
      <c:catAx>
        <c:axId val="299974856"/>
        <c:scaling>
          <c:orientation val="maxMin"/>
        </c:scaling>
        <c:delete val="0"/>
        <c:axPos val="l"/>
        <c:numFmt formatCode="General" sourceLinked="1"/>
        <c:majorTickMark val="out"/>
        <c:minorTickMark val="none"/>
        <c:tickLblPos val="nextTo"/>
        <c:txPr>
          <a:bodyPr/>
          <a:lstStyle/>
          <a:p>
            <a:pPr>
              <a:defRPr sz="1000"/>
            </a:pPr>
            <a:endParaRPr lang="nb-NO"/>
          </a:p>
        </c:txPr>
        <c:crossAx val="299979168"/>
        <c:crosses val="autoZero"/>
        <c:auto val="1"/>
        <c:lblAlgn val="ctr"/>
        <c:lblOffset val="100"/>
        <c:noMultiLvlLbl val="0"/>
      </c:catAx>
      <c:valAx>
        <c:axId val="299979168"/>
        <c:scaling>
          <c:orientation val="minMax"/>
          <c:max val="100"/>
          <c:min val="0"/>
        </c:scaling>
        <c:delete val="1"/>
        <c:axPos val="t"/>
        <c:numFmt formatCode="0" sourceLinked="1"/>
        <c:majorTickMark val="out"/>
        <c:minorTickMark val="none"/>
        <c:tickLblPos val="nextTo"/>
        <c:crossAx val="299974856"/>
        <c:crosses val="autoZero"/>
        <c:crossBetween val="between"/>
      </c:valAx>
    </c:plotArea>
    <c:legend>
      <c:legendPos val="b"/>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2017</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'Ark1'!$A$2:$A$24</c:f>
              <c:strCache>
                <c:ptCount val="6"/>
                <c:pt idx="0">
                  <c:v>Alltid</c:v>
                </c:pt>
                <c:pt idx="1">
                  <c:v>Ofte</c:v>
                </c:pt>
                <c:pt idx="2">
                  <c:v>Av og til</c:v>
                </c:pt>
                <c:pt idx="3">
                  <c:v>Aldri</c:v>
                </c:pt>
                <c:pt idx="4">
                  <c:v>Har ikke mobil</c:v>
                </c:pt>
                <c:pt idx="5">
                  <c:v>Vet ikke</c:v>
                </c:pt>
              </c:strCache>
            </c:strRef>
          </c:cat>
          <c:val>
            <c:numRef>
              <c:f>'Ark1'!$B$2:$B$24</c:f>
              <c:numCache>
                <c:formatCode>0</c:formatCode>
                <c:ptCount val="6"/>
                <c:pt idx="0">
                  <c:v>1.4058009615043701</c:v>
                </c:pt>
                <c:pt idx="1">
                  <c:v>5.9229625756063404</c:v>
                </c:pt>
                <c:pt idx="2">
                  <c:v>21.339244279543198</c:v>
                </c:pt>
                <c:pt idx="3">
                  <c:v>70.352422606637504</c:v>
                </c:pt>
                <c:pt idx="4">
                  <c:v>0.33005167850254202</c:v>
                </c:pt>
                <c:pt idx="5">
                  <c:v>0.64951789820593397</c:v>
                </c:pt>
              </c:numCache>
            </c:numRef>
          </c:val>
        </c:ser>
        <c:dLbls>
          <c:showLegendKey val="0"/>
          <c:showVal val="0"/>
          <c:showCatName val="0"/>
          <c:showSerName val="0"/>
          <c:showPercent val="0"/>
          <c:showBubbleSize val="0"/>
        </c:dLbls>
        <c:gapWidth val="150"/>
        <c:axId val="337808624"/>
        <c:axId val="337801960"/>
      </c:barChart>
      <c:catAx>
        <c:axId val="337808624"/>
        <c:scaling>
          <c:orientation val="maxMin"/>
        </c:scaling>
        <c:delete val="0"/>
        <c:axPos val="l"/>
        <c:numFmt formatCode="General" sourceLinked="0"/>
        <c:majorTickMark val="out"/>
        <c:minorTickMark val="none"/>
        <c:tickLblPos val="nextTo"/>
        <c:crossAx val="337801960"/>
        <c:crosses val="autoZero"/>
        <c:auto val="1"/>
        <c:lblAlgn val="ctr"/>
        <c:lblOffset val="100"/>
        <c:noMultiLvlLbl val="0"/>
      </c:catAx>
      <c:valAx>
        <c:axId val="337801960"/>
        <c:scaling>
          <c:orientation val="minMax"/>
          <c:min val="0"/>
        </c:scaling>
        <c:delete val="1"/>
        <c:axPos val="t"/>
        <c:numFmt formatCode="0" sourceLinked="1"/>
        <c:majorTickMark val="out"/>
        <c:minorTickMark val="none"/>
        <c:tickLblPos val="nextTo"/>
        <c:crossAx val="337808624"/>
        <c:crosses val="autoZero"/>
        <c:crossBetween val="between"/>
      </c:valAx>
    </c:plotArea>
    <c:legend>
      <c:legendPos val="b"/>
      <c:layout>
        <c:manualLayout>
          <c:xMode val="edge"/>
          <c:yMode val="edge"/>
          <c:x val="0.14765287993563339"/>
          <c:y val="0.92213086315873705"/>
          <c:w val="0.76412342088634055"/>
          <c:h val="5.4089663853796606E-2"/>
        </c:manualLayout>
      </c:layout>
      <c:overlay val="0"/>
    </c:legend>
    <c:plotVisOnly val="1"/>
    <c:dispBlanksAs val="gap"/>
    <c:showDLblsOverMax val="0"/>
  </c:chart>
  <c:txPr>
    <a:bodyPr/>
    <a:lstStyle/>
    <a:p>
      <a:pPr>
        <a:defRPr sz="1200"/>
      </a:pPr>
      <a:endParaRPr lang="nb-N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03491708436055"/>
          <c:y val="3.5582671855199262E-2"/>
          <c:w val="0.49499151876502701"/>
          <c:h val="0.85333887339657333"/>
        </c:manualLayout>
      </c:layout>
      <c:barChart>
        <c:barDir val="bar"/>
        <c:grouping val="clustered"/>
        <c:varyColors val="0"/>
        <c:ser>
          <c:idx val="0"/>
          <c:order val="0"/>
          <c:tx>
            <c:strRef>
              <c:f>'Ark1'!$B$1</c:f>
              <c:strCache>
                <c:ptCount val="1"/>
                <c:pt idx="0">
                  <c:v>2017</c:v>
                </c:pt>
              </c:strCache>
            </c:strRef>
          </c:tx>
          <c:invertIfNegative val="0"/>
          <c:dLbls>
            <c:spPr>
              <a:noFill/>
              <a:ln>
                <a:noFill/>
              </a:ln>
              <a:effectLst/>
            </c:spPr>
            <c:txPr>
              <a:bodyPr/>
              <a:lstStyle/>
              <a:p>
                <a:pPr>
                  <a:defRPr sz="800">
                    <a:solidFill>
                      <a:schemeClr val="bg1"/>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Ingen overnattingsdøgn</c:v>
                </c:pt>
                <c:pt idx="1">
                  <c:v>1-3 overnattingsdøgn</c:v>
                </c:pt>
                <c:pt idx="2">
                  <c:v>4-5 overnattingsdøgn</c:v>
                </c:pt>
                <c:pt idx="3">
                  <c:v>6-10 overnattingsdøgn</c:v>
                </c:pt>
                <c:pt idx="4">
                  <c:v>Mer enn 10 overnattingsdøgn</c:v>
                </c:pt>
              </c:strCache>
            </c:strRef>
          </c:cat>
          <c:val>
            <c:numRef>
              <c:f>'Ark1'!$B$2:$B$6</c:f>
              <c:numCache>
                <c:formatCode>0</c:formatCode>
                <c:ptCount val="5"/>
                <c:pt idx="0">
                  <c:v>23.210463961797299</c:v>
                </c:pt>
                <c:pt idx="1">
                  <c:v>13.908479846814799</c:v>
                </c:pt>
                <c:pt idx="2">
                  <c:v>9.1125027764470996</c:v>
                </c:pt>
                <c:pt idx="3">
                  <c:v>11.9610968941841</c:v>
                </c:pt>
                <c:pt idx="4">
                  <c:v>40.955562861852499</c:v>
                </c:pt>
              </c:numCache>
            </c:numRef>
          </c:val>
        </c:ser>
        <c:ser>
          <c:idx val="1"/>
          <c:order val="1"/>
          <c:tx>
            <c:strRef>
              <c:f>'Ark1'!$C$1</c:f>
              <c:strCache>
                <c:ptCount val="1"/>
                <c:pt idx="0">
                  <c:v>2014</c:v>
                </c:pt>
              </c:strCache>
            </c:strRef>
          </c:tx>
          <c:invertIfNegative val="0"/>
          <c:dLbls>
            <c:spPr>
              <a:noFill/>
              <a:ln>
                <a:noFill/>
              </a:ln>
              <a:effectLst/>
            </c:spPr>
            <c:txPr>
              <a:bodyPr/>
              <a:lstStyle/>
              <a:p>
                <a:pPr>
                  <a:defRPr sz="800">
                    <a:solidFill>
                      <a:schemeClr val="bg1"/>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Ingen overnattingsdøgn</c:v>
                </c:pt>
                <c:pt idx="1">
                  <c:v>1-3 overnattingsdøgn</c:v>
                </c:pt>
                <c:pt idx="2">
                  <c:v>4-5 overnattingsdøgn</c:v>
                </c:pt>
                <c:pt idx="3">
                  <c:v>6-10 overnattingsdøgn</c:v>
                </c:pt>
                <c:pt idx="4">
                  <c:v>Mer enn 10 overnattingsdøgn</c:v>
                </c:pt>
              </c:strCache>
            </c:strRef>
          </c:cat>
          <c:val>
            <c:numRef>
              <c:f>'Ark1'!$C$2:$C$6</c:f>
              <c:numCache>
                <c:formatCode>0</c:formatCode>
                <c:ptCount val="5"/>
                <c:pt idx="0">
                  <c:v>36.5</c:v>
                </c:pt>
                <c:pt idx="1">
                  <c:v>16.399999999999999</c:v>
                </c:pt>
                <c:pt idx="2">
                  <c:v>8.8000000000000007</c:v>
                </c:pt>
                <c:pt idx="3">
                  <c:v>12.6</c:v>
                </c:pt>
                <c:pt idx="4">
                  <c:v>25.5</c:v>
                </c:pt>
              </c:numCache>
            </c:numRef>
          </c:val>
        </c:ser>
        <c:ser>
          <c:idx val="2"/>
          <c:order val="2"/>
          <c:tx>
            <c:strRef>
              <c:f>'Ark1'!$D$1</c:f>
              <c:strCache>
                <c:ptCount val="1"/>
                <c:pt idx="0">
                  <c:v>2012</c:v>
                </c:pt>
              </c:strCache>
            </c:strRef>
          </c:tx>
          <c:invertIfNegative val="0"/>
          <c:dLbls>
            <c:spPr>
              <a:noFill/>
              <a:ln>
                <a:noFill/>
              </a:ln>
              <a:effectLst/>
            </c:spPr>
            <c:txPr>
              <a:bodyPr/>
              <a:lstStyle/>
              <a:p>
                <a:pPr>
                  <a:defRPr sz="800">
                    <a:solidFill>
                      <a:schemeClr val="bg1"/>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Ingen overnattingsdøgn</c:v>
                </c:pt>
                <c:pt idx="1">
                  <c:v>1-3 overnattingsdøgn</c:v>
                </c:pt>
                <c:pt idx="2">
                  <c:v>4-5 overnattingsdøgn</c:v>
                </c:pt>
                <c:pt idx="3">
                  <c:v>6-10 overnattingsdøgn</c:v>
                </c:pt>
                <c:pt idx="4">
                  <c:v>Mer enn 10 overnattingsdøgn</c:v>
                </c:pt>
              </c:strCache>
            </c:strRef>
          </c:cat>
          <c:val>
            <c:numRef>
              <c:f>'Ark1'!$D$2:$D$6</c:f>
              <c:numCache>
                <c:formatCode>General</c:formatCode>
                <c:ptCount val="5"/>
                <c:pt idx="0">
                  <c:v>35</c:v>
                </c:pt>
                <c:pt idx="1">
                  <c:v>17</c:v>
                </c:pt>
                <c:pt idx="2">
                  <c:v>9</c:v>
                </c:pt>
                <c:pt idx="3">
                  <c:v>11</c:v>
                </c:pt>
                <c:pt idx="4">
                  <c:v>28</c:v>
                </c:pt>
              </c:numCache>
            </c:numRef>
          </c:val>
        </c:ser>
        <c:ser>
          <c:idx val="3"/>
          <c:order val="3"/>
          <c:tx>
            <c:strRef>
              <c:f>'Ark1'!$E$1</c:f>
              <c:strCache>
                <c:ptCount val="1"/>
                <c:pt idx="0">
                  <c:v>2010</c:v>
                </c:pt>
              </c:strCache>
            </c:strRef>
          </c:tx>
          <c:invertIfNegative val="0"/>
          <c:dLbls>
            <c:spPr>
              <a:noFill/>
              <a:ln>
                <a:noFill/>
              </a:ln>
              <a:effectLst/>
            </c:spPr>
            <c:txPr>
              <a:bodyPr wrap="square" lIns="38100" tIns="19050" rIns="38100" bIns="19050" anchor="ctr">
                <a:spAutoFit/>
              </a:bodyPr>
              <a:lstStyle/>
              <a:p>
                <a:pPr>
                  <a:defRPr sz="800">
                    <a:solidFill>
                      <a:schemeClr val="bg1"/>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Ingen overnattingsdøgn</c:v>
                </c:pt>
                <c:pt idx="1">
                  <c:v>1-3 overnattingsdøgn</c:v>
                </c:pt>
                <c:pt idx="2">
                  <c:v>4-5 overnattingsdøgn</c:v>
                </c:pt>
                <c:pt idx="3">
                  <c:v>6-10 overnattingsdøgn</c:v>
                </c:pt>
                <c:pt idx="4">
                  <c:v>Mer enn 10 overnattingsdøgn</c:v>
                </c:pt>
              </c:strCache>
            </c:strRef>
          </c:cat>
          <c:val>
            <c:numRef>
              <c:f>'Ark1'!$E$2:$E$6</c:f>
              <c:numCache>
                <c:formatCode>General</c:formatCode>
                <c:ptCount val="5"/>
                <c:pt idx="0">
                  <c:v>39</c:v>
                </c:pt>
                <c:pt idx="1">
                  <c:v>11</c:v>
                </c:pt>
                <c:pt idx="2">
                  <c:v>10</c:v>
                </c:pt>
                <c:pt idx="3">
                  <c:v>11</c:v>
                </c:pt>
                <c:pt idx="4">
                  <c:v>28</c:v>
                </c:pt>
              </c:numCache>
            </c:numRef>
          </c:val>
        </c:ser>
        <c:dLbls>
          <c:showLegendKey val="0"/>
          <c:showVal val="0"/>
          <c:showCatName val="0"/>
          <c:showSerName val="0"/>
          <c:showPercent val="0"/>
          <c:showBubbleSize val="0"/>
        </c:dLbls>
        <c:gapWidth val="150"/>
        <c:axId val="337803920"/>
        <c:axId val="338642144"/>
      </c:barChart>
      <c:catAx>
        <c:axId val="337803920"/>
        <c:scaling>
          <c:orientation val="maxMin"/>
        </c:scaling>
        <c:delete val="0"/>
        <c:axPos val="l"/>
        <c:numFmt formatCode="General" sourceLinked="1"/>
        <c:majorTickMark val="out"/>
        <c:minorTickMark val="none"/>
        <c:tickLblPos val="nextTo"/>
        <c:txPr>
          <a:bodyPr/>
          <a:lstStyle/>
          <a:p>
            <a:pPr>
              <a:defRPr sz="1100"/>
            </a:pPr>
            <a:endParaRPr lang="nb-NO"/>
          </a:p>
        </c:txPr>
        <c:crossAx val="338642144"/>
        <c:crosses val="autoZero"/>
        <c:auto val="1"/>
        <c:lblAlgn val="ctr"/>
        <c:lblOffset val="100"/>
        <c:noMultiLvlLbl val="0"/>
      </c:catAx>
      <c:valAx>
        <c:axId val="338642144"/>
        <c:scaling>
          <c:orientation val="minMax"/>
          <c:min val="0"/>
        </c:scaling>
        <c:delete val="1"/>
        <c:axPos val="t"/>
        <c:numFmt formatCode="0" sourceLinked="1"/>
        <c:majorTickMark val="out"/>
        <c:minorTickMark val="none"/>
        <c:tickLblPos val="nextTo"/>
        <c:crossAx val="337803920"/>
        <c:crosses val="autoZero"/>
        <c:crossBetween val="between"/>
      </c:valAx>
    </c:plotArea>
    <c:legend>
      <c:legendPos val="b"/>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6622926005037701"/>
          <c:y val="4.7650847292367474E-2"/>
          <c:w val="0.5337707423088065"/>
          <c:h val="0.91560206665276722"/>
        </c:manualLayout>
      </c:layout>
      <c:barChart>
        <c:barDir val="bar"/>
        <c:grouping val="clustered"/>
        <c:varyColors val="0"/>
        <c:ser>
          <c:idx val="0"/>
          <c:order val="0"/>
          <c:tx>
            <c:strRef>
              <c:f>'Ark1'!$B$1</c:f>
              <c:strCache>
                <c:ptCount val="1"/>
                <c:pt idx="0">
                  <c:v>2017</c:v>
                </c:pt>
              </c:strCache>
            </c:strRef>
          </c:tx>
          <c:invertIfNegative val="0"/>
          <c:dLbls>
            <c:spPr>
              <a:noFill/>
              <a:ln>
                <a:noFill/>
              </a:ln>
              <a:effectLst/>
            </c:spPr>
            <c:txPr>
              <a:bodyPr/>
              <a:lstStyle/>
              <a:p>
                <a:pPr>
                  <a:defRPr sz="600">
                    <a:solidFill>
                      <a:srgbClr val="333333"/>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'Ark1'!$A$2:$A$13</c:f>
              <c:strCache>
                <c:ptCount val="12"/>
                <c:pt idx="0">
                  <c:v>DNT (Den Norske Turistforening)</c:v>
                </c:pt>
                <c:pt idx="1">
                  <c:v>Statskog</c:v>
                </c:pt>
                <c:pt idx="2">
                  <c:v>Andre miljø- og friluftsorganisasjoner</c:v>
                </c:pt>
                <c:pt idx="3">
                  <c:v>Campingplasser/privat hytteutleie</c:v>
                </c:pt>
                <c:pt idx="4">
                  <c:v>Jeger- og fiskerforbund/-foreninger</c:v>
                </c:pt>
                <c:pt idx="5">
                  <c:v>Fjellstyrer</c:v>
                </c:pt>
                <c:pt idx="6">
                  <c:v>Idrettslag/-forbund</c:v>
                </c:pt>
                <c:pt idx="7">
                  <c:v>Studentforeninger</c:v>
                </c:pt>
                <c:pt idx="8">
                  <c:v>Speideren</c:v>
                </c:pt>
                <c:pt idx="9">
                  <c:v>Ungdomsherberge</c:v>
                </c:pt>
                <c:pt idx="10">
                  <c:v>Annet</c:v>
                </c:pt>
                <c:pt idx="11">
                  <c:v>Ubesvart/Vet ikke</c:v>
                </c:pt>
              </c:strCache>
            </c:strRef>
          </c:cat>
          <c:val>
            <c:numRef>
              <c:f>'Ark1'!$B$2:$B$13</c:f>
              <c:numCache>
                <c:formatCode>0</c:formatCode>
                <c:ptCount val="12"/>
                <c:pt idx="0">
                  <c:v>67.980109093640607</c:v>
                </c:pt>
                <c:pt idx="1">
                  <c:v>11.530003678081</c:v>
                </c:pt>
                <c:pt idx="2">
                  <c:v>0.19681473625947199</c:v>
                </c:pt>
                <c:pt idx="3">
                  <c:v>2.50857487203952</c:v>
                </c:pt>
                <c:pt idx="4">
                  <c:v>5.9000843259436504</c:v>
                </c:pt>
                <c:pt idx="5">
                  <c:v>2.2155479088759402</c:v>
                </c:pt>
                <c:pt idx="6">
                  <c:v>0.622509530977993</c:v>
                </c:pt>
                <c:pt idx="7">
                  <c:v>0.83646262910275604</c:v>
                </c:pt>
                <c:pt idx="8">
                  <c:v>3.9140343671310101</c:v>
                </c:pt>
                <c:pt idx="9">
                  <c:v>2.0140502046684499</c:v>
                </c:pt>
                <c:pt idx="10">
                  <c:v>15.8096510115698</c:v>
                </c:pt>
                <c:pt idx="11">
                  <c:v>21.7323534222901</c:v>
                </c:pt>
              </c:numCache>
            </c:numRef>
          </c:val>
        </c:ser>
        <c:ser>
          <c:idx val="1"/>
          <c:order val="1"/>
          <c:tx>
            <c:strRef>
              <c:f>'Ark1'!$C$1</c:f>
              <c:strCache>
                <c:ptCount val="1"/>
                <c:pt idx="0">
                  <c:v>2014</c:v>
                </c:pt>
              </c:strCache>
            </c:strRef>
          </c:tx>
          <c:invertIfNegative val="0"/>
          <c:dLbls>
            <c:spPr>
              <a:noFill/>
              <a:ln>
                <a:noFill/>
              </a:ln>
              <a:effectLst/>
            </c:spPr>
            <c:txPr>
              <a:bodyPr/>
              <a:lstStyle/>
              <a:p>
                <a:pPr>
                  <a:defRPr sz="600">
                    <a:solidFill>
                      <a:srgbClr val="333333"/>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'Ark1'!$A$2:$A$13</c:f>
              <c:strCache>
                <c:ptCount val="12"/>
                <c:pt idx="0">
                  <c:v>DNT (Den Norske Turistforening)</c:v>
                </c:pt>
                <c:pt idx="1">
                  <c:v>Statskog</c:v>
                </c:pt>
                <c:pt idx="2">
                  <c:v>Andre miljø- og friluftsorganisasjoner</c:v>
                </c:pt>
                <c:pt idx="3">
                  <c:v>Campingplasser/privat hytteutleie</c:v>
                </c:pt>
                <c:pt idx="4">
                  <c:v>Jeger- og fiskerforbund/-foreninger</c:v>
                </c:pt>
                <c:pt idx="5">
                  <c:v>Fjellstyrer</c:v>
                </c:pt>
                <c:pt idx="6">
                  <c:v>Idrettslag/-forbund</c:v>
                </c:pt>
                <c:pt idx="7">
                  <c:v>Studentforeninger</c:v>
                </c:pt>
                <c:pt idx="8">
                  <c:v>Speideren</c:v>
                </c:pt>
                <c:pt idx="9">
                  <c:v>Ungdomsherberge</c:v>
                </c:pt>
                <c:pt idx="10">
                  <c:v>Annet</c:v>
                </c:pt>
                <c:pt idx="11">
                  <c:v>Ubesvart/Vet ikke</c:v>
                </c:pt>
              </c:strCache>
            </c:strRef>
          </c:cat>
          <c:val>
            <c:numRef>
              <c:f>'Ark1'!$C$2:$C$13</c:f>
              <c:numCache>
                <c:formatCode>General</c:formatCode>
                <c:ptCount val="12"/>
                <c:pt idx="0">
                  <c:v>67</c:v>
                </c:pt>
                <c:pt idx="1">
                  <c:v>14</c:v>
                </c:pt>
                <c:pt idx="2">
                  <c:v>7</c:v>
                </c:pt>
                <c:pt idx="3">
                  <c:v>7</c:v>
                </c:pt>
                <c:pt idx="4">
                  <c:v>2</c:v>
                </c:pt>
                <c:pt idx="5">
                  <c:v>1</c:v>
                </c:pt>
                <c:pt idx="6">
                  <c:v>1</c:v>
                </c:pt>
                <c:pt idx="7">
                  <c:v>1</c:v>
                </c:pt>
                <c:pt idx="8">
                  <c:v>1</c:v>
                </c:pt>
                <c:pt idx="9">
                  <c:v>1</c:v>
                </c:pt>
                <c:pt idx="10">
                  <c:v>10</c:v>
                </c:pt>
                <c:pt idx="11">
                  <c:v>24</c:v>
                </c:pt>
              </c:numCache>
            </c:numRef>
          </c:val>
        </c:ser>
        <c:ser>
          <c:idx val="2"/>
          <c:order val="2"/>
          <c:tx>
            <c:strRef>
              <c:f>'Ark1'!$D$1</c:f>
              <c:strCache>
                <c:ptCount val="1"/>
                <c:pt idx="0">
                  <c:v>2012</c:v>
                </c:pt>
              </c:strCache>
            </c:strRef>
          </c:tx>
          <c:invertIfNegative val="0"/>
          <c:dLbls>
            <c:spPr>
              <a:noFill/>
              <a:ln>
                <a:noFill/>
              </a:ln>
              <a:effectLst/>
            </c:spPr>
            <c:txPr>
              <a:bodyPr/>
              <a:lstStyle/>
              <a:p>
                <a:pPr>
                  <a:defRPr sz="6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'Ark1'!$A$2:$A$13</c:f>
              <c:strCache>
                <c:ptCount val="12"/>
                <c:pt idx="0">
                  <c:v>DNT (Den Norske Turistforening)</c:v>
                </c:pt>
                <c:pt idx="1">
                  <c:v>Statskog</c:v>
                </c:pt>
                <c:pt idx="2">
                  <c:v>Andre miljø- og friluftsorganisasjoner</c:v>
                </c:pt>
                <c:pt idx="3">
                  <c:v>Campingplasser/privat hytteutleie</c:v>
                </c:pt>
                <c:pt idx="4">
                  <c:v>Jeger- og fiskerforbund/-foreninger</c:v>
                </c:pt>
                <c:pt idx="5">
                  <c:v>Fjellstyrer</c:v>
                </c:pt>
                <c:pt idx="6">
                  <c:v>Idrettslag/-forbund</c:v>
                </c:pt>
                <c:pt idx="7">
                  <c:v>Studentforeninger</c:v>
                </c:pt>
                <c:pt idx="8">
                  <c:v>Speideren</c:v>
                </c:pt>
                <c:pt idx="9">
                  <c:v>Ungdomsherberge</c:v>
                </c:pt>
                <c:pt idx="10">
                  <c:v>Annet</c:v>
                </c:pt>
                <c:pt idx="11">
                  <c:v>Ubesvart/Vet ikke</c:v>
                </c:pt>
              </c:strCache>
            </c:strRef>
          </c:cat>
          <c:val>
            <c:numRef>
              <c:f>'Ark1'!$D$2:$D$13</c:f>
              <c:numCache>
                <c:formatCode>General</c:formatCode>
                <c:ptCount val="12"/>
                <c:pt idx="0">
                  <c:v>62</c:v>
                </c:pt>
                <c:pt idx="1">
                  <c:v>10</c:v>
                </c:pt>
                <c:pt idx="2">
                  <c:v>5</c:v>
                </c:pt>
                <c:pt idx="3">
                  <c:v>3</c:v>
                </c:pt>
                <c:pt idx="4">
                  <c:v>3</c:v>
                </c:pt>
                <c:pt idx="5">
                  <c:v>2</c:v>
                </c:pt>
                <c:pt idx="6">
                  <c:v>2</c:v>
                </c:pt>
                <c:pt idx="7">
                  <c:v>1</c:v>
                </c:pt>
                <c:pt idx="8">
                  <c:v>1</c:v>
                </c:pt>
                <c:pt idx="9">
                  <c:v>1</c:v>
                </c:pt>
                <c:pt idx="10">
                  <c:v>9</c:v>
                </c:pt>
                <c:pt idx="11">
                  <c:v>27</c:v>
                </c:pt>
              </c:numCache>
            </c:numRef>
          </c:val>
        </c:ser>
        <c:ser>
          <c:idx val="3"/>
          <c:order val="3"/>
          <c:tx>
            <c:strRef>
              <c:f>'Ark1'!$E$1</c:f>
              <c:strCache>
                <c:ptCount val="1"/>
                <c:pt idx="0">
                  <c:v>2010</c:v>
                </c:pt>
              </c:strCache>
            </c:strRef>
          </c:tx>
          <c:invertIfNegative val="0"/>
          <c:dLbls>
            <c:spPr>
              <a:noFill/>
              <a:ln>
                <a:noFill/>
              </a:ln>
              <a:effectLst/>
            </c:spPr>
            <c:txPr>
              <a:bodyPr wrap="square" lIns="38100" tIns="19050" rIns="38100" bIns="19050" anchor="ctr">
                <a:spAutoFit/>
              </a:bodyPr>
              <a:lstStyle/>
              <a:p>
                <a:pPr>
                  <a:defRPr sz="6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'Ark1'!$A$2:$A$13</c:f>
              <c:strCache>
                <c:ptCount val="12"/>
                <c:pt idx="0">
                  <c:v>DNT (Den Norske Turistforening)</c:v>
                </c:pt>
                <c:pt idx="1">
                  <c:v>Statskog</c:v>
                </c:pt>
                <c:pt idx="2">
                  <c:v>Andre miljø- og friluftsorganisasjoner</c:v>
                </c:pt>
                <c:pt idx="3">
                  <c:v>Campingplasser/privat hytteutleie</c:v>
                </c:pt>
                <c:pt idx="4">
                  <c:v>Jeger- og fiskerforbund/-foreninger</c:v>
                </c:pt>
                <c:pt idx="5">
                  <c:v>Fjellstyrer</c:v>
                </c:pt>
                <c:pt idx="6">
                  <c:v>Idrettslag/-forbund</c:v>
                </c:pt>
                <c:pt idx="7">
                  <c:v>Studentforeninger</c:v>
                </c:pt>
                <c:pt idx="8">
                  <c:v>Speideren</c:v>
                </c:pt>
                <c:pt idx="9">
                  <c:v>Ungdomsherberge</c:v>
                </c:pt>
                <c:pt idx="10">
                  <c:v>Annet</c:v>
                </c:pt>
                <c:pt idx="11">
                  <c:v>Ubesvart/Vet ikke</c:v>
                </c:pt>
              </c:strCache>
            </c:strRef>
          </c:cat>
          <c:val>
            <c:numRef>
              <c:f>'Ark1'!$E$2:$E$13</c:f>
              <c:numCache>
                <c:formatCode>General</c:formatCode>
                <c:ptCount val="12"/>
                <c:pt idx="0">
                  <c:v>73</c:v>
                </c:pt>
                <c:pt idx="1">
                  <c:v>9</c:v>
                </c:pt>
                <c:pt idx="2">
                  <c:v>1</c:v>
                </c:pt>
                <c:pt idx="3">
                  <c:v>6</c:v>
                </c:pt>
                <c:pt idx="4">
                  <c:v>4</c:v>
                </c:pt>
                <c:pt idx="5">
                  <c:v>2</c:v>
                </c:pt>
                <c:pt idx="6">
                  <c:v>1</c:v>
                </c:pt>
                <c:pt idx="7">
                  <c:v>0</c:v>
                </c:pt>
                <c:pt idx="8">
                  <c:v>1</c:v>
                </c:pt>
                <c:pt idx="9">
                  <c:v>1</c:v>
                </c:pt>
                <c:pt idx="10">
                  <c:v>2</c:v>
                </c:pt>
                <c:pt idx="11">
                  <c:v>22</c:v>
                </c:pt>
              </c:numCache>
            </c:numRef>
          </c:val>
        </c:ser>
        <c:dLbls>
          <c:showLegendKey val="0"/>
          <c:showVal val="0"/>
          <c:showCatName val="0"/>
          <c:showSerName val="0"/>
          <c:showPercent val="0"/>
          <c:showBubbleSize val="0"/>
        </c:dLbls>
        <c:gapWidth val="150"/>
        <c:axId val="338640576"/>
        <c:axId val="338639008"/>
      </c:barChart>
      <c:catAx>
        <c:axId val="338640576"/>
        <c:scaling>
          <c:orientation val="maxMin"/>
        </c:scaling>
        <c:delete val="0"/>
        <c:axPos val="l"/>
        <c:numFmt formatCode="General" sourceLinked="1"/>
        <c:majorTickMark val="out"/>
        <c:minorTickMark val="none"/>
        <c:tickLblPos val="nextTo"/>
        <c:txPr>
          <a:bodyPr/>
          <a:lstStyle/>
          <a:p>
            <a:pPr>
              <a:defRPr sz="1000"/>
            </a:pPr>
            <a:endParaRPr lang="nb-NO"/>
          </a:p>
        </c:txPr>
        <c:crossAx val="338639008"/>
        <c:crosses val="autoZero"/>
        <c:auto val="1"/>
        <c:lblAlgn val="ctr"/>
        <c:lblOffset val="100"/>
        <c:noMultiLvlLbl val="0"/>
      </c:catAx>
      <c:valAx>
        <c:axId val="338639008"/>
        <c:scaling>
          <c:orientation val="minMax"/>
          <c:max val="100"/>
          <c:min val="0"/>
        </c:scaling>
        <c:delete val="1"/>
        <c:axPos val="t"/>
        <c:numFmt formatCode="0" sourceLinked="1"/>
        <c:majorTickMark val="out"/>
        <c:minorTickMark val="none"/>
        <c:tickLblPos val="nextTo"/>
        <c:crossAx val="338640576"/>
        <c:crosses val="autoZero"/>
        <c:crossBetween val="between"/>
      </c:valAx>
    </c:plotArea>
    <c:legend>
      <c:legendPos val="b"/>
      <c:layout>
        <c:manualLayout>
          <c:xMode val="edge"/>
          <c:yMode val="edge"/>
          <c:x val="0.33118048183237969"/>
          <c:y val="0.96135589534698063"/>
          <c:w val="0.27882466525206373"/>
          <c:h val="3.59259444750505E-2"/>
        </c:manualLayout>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nb-NO" sz="1400" b="0" dirty="0" smtClean="0"/>
              <a:t>Kjenner</a:t>
            </a:r>
            <a:r>
              <a:rPr lang="nb-NO" sz="1400" b="0" baseline="0" dirty="0" smtClean="0"/>
              <a:t> til </a:t>
            </a:r>
            <a:r>
              <a:rPr lang="nb-NO" sz="1400" b="0" dirty="0" smtClean="0"/>
              <a:t>www.inatur.no</a:t>
            </a:r>
            <a:endParaRPr lang="nb-NO" sz="1400" b="0" dirty="0"/>
          </a:p>
        </c:rich>
      </c:tx>
      <c:overlay val="1"/>
    </c:title>
    <c:autoTitleDeleted val="0"/>
    <c:plotArea>
      <c:layout>
        <c:manualLayout>
          <c:layoutTarget val="inner"/>
          <c:xMode val="edge"/>
          <c:yMode val="edge"/>
          <c:x val="9.6538927527551444E-2"/>
          <c:y val="0.22765084867247498"/>
          <c:w val="0.90066038813515426"/>
          <c:h val="0.76774487789766521"/>
        </c:manualLayout>
      </c:layout>
      <c:barChart>
        <c:barDir val="bar"/>
        <c:grouping val="clustered"/>
        <c:varyColors val="0"/>
        <c:ser>
          <c:idx val="0"/>
          <c:order val="0"/>
          <c:tx>
            <c:strRef>
              <c:f>'Ark1'!$B$1</c:f>
              <c:strCache>
                <c:ptCount val="1"/>
                <c:pt idx="0">
                  <c:v>2017</c:v>
                </c:pt>
              </c:strCache>
            </c:strRef>
          </c:tx>
          <c:invertIfNegative val="0"/>
          <c:dLbls>
            <c:spPr>
              <a:noFill/>
              <a:ln>
                <a:noFill/>
              </a:ln>
              <a:effectLst/>
            </c:spPr>
            <c:txPr>
              <a:bodyPr/>
              <a:lstStyle/>
              <a:p>
                <a:pPr>
                  <a:defRPr sz="1000">
                    <a:solidFill>
                      <a:srgbClr val="333333"/>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c:f>
              <c:strCache>
                <c:ptCount val="1"/>
                <c:pt idx="0">
                  <c:v>Ja</c:v>
                </c:pt>
              </c:strCache>
            </c:strRef>
          </c:cat>
          <c:val>
            <c:numRef>
              <c:f>'Ark1'!$B$2</c:f>
              <c:numCache>
                <c:formatCode>0</c:formatCode>
                <c:ptCount val="1"/>
                <c:pt idx="0">
                  <c:v>19.727636632906901</c:v>
                </c:pt>
              </c:numCache>
            </c:numRef>
          </c:val>
        </c:ser>
        <c:ser>
          <c:idx val="1"/>
          <c:order val="1"/>
          <c:tx>
            <c:strRef>
              <c:f>'Ark1'!$C$1</c:f>
              <c:strCache>
                <c:ptCount val="1"/>
                <c:pt idx="0">
                  <c:v>2014</c:v>
                </c:pt>
              </c:strCache>
            </c:strRef>
          </c:tx>
          <c:invertIfNegative val="0"/>
          <c:dLbls>
            <c:spPr>
              <a:noFill/>
              <a:ln>
                <a:noFill/>
              </a:ln>
              <a:effectLst/>
            </c:spPr>
            <c:txPr>
              <a:bodyPr/>
              <a:lstStyle/>
              <a:p>
                <a:pPr algn="ctr">
                  <a:defRPr lang="nb-NO" sz="1000" b="0" i="0" u="none" strike="noStrike" kern="1200" baseline="0">
                    <a:solidFill>
                      <a:srgbClr val="333333"/>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c:f>
              <c:strCache>
                <c:ptCount val="1"/>
                <c:pt idx="0">
                  <c:v>Ja</c:v>
                </c:pt>
              </c:strCache>
            </c:strRef>
          </c:cat>
          <c:val>
            <c:numRef>
              <c:f>'Ark1'!$C$2</c:f>
              <c:numCache>
                <c:formatCode>0</c:formatCode>
                <c:ptCount val="1"/>
                <c:pt idx="0">
                  <c:v>21.3</c:v>
                </c:pt>
              </c:numCache>
            </c:numRef>
          </c:val>
        </c:ser>
        <c:ser>
          <c:idx val="2"/>
          <c:order val="2"/>
          <c:tx>
            <c:strRef>
              <c:f>'Ark1'!$D$1</c:f>
              <c:strCache>
                <c:ptCount val="1"/>
                <c:pt idx="0">
                  <c:v>2012</c:v>
                </c:pt>
              </c:strCache>
            </c:strRef>
          </c:tx>
          <c:invertIfNegative val="0"/>
          <c:dLbls>
            <c:spPr>
              <a:noFill/>
              <a:ln>
                <a:noFill/>
              </a:ln>
              <a:effectLst/>
            </c:spPr>
            <c:txPr>
              <a:bodyPr/>
              <a:lstStyle/>
              <a:p>
                <a:pPr algn="ctr">
                  <a:defRPr lang="nb-NO" sz="1000" b="0" i="0" u="none" strike="noStrike" kern="1200" baseline="0">
                    <a:solidFill>
                      <a:srgbClr val="333333"/>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c:f>
              <c:strCache>
                <c:ptCount val="1"/>
                <c:pt idx="0">
                  <c:v>Ja</c:v>
                </c:pt>
              </c:strCache>
            </c:strRef>
          </c:cat>
          <c:val>
            <c:numRef>
              <c:f>'Ark1'!$D$2</c:f>
              <c:numCache>
                <c:formatCode>General</c:formatCode>
                <c:ptCount val="1"/>
                <c:pt idx="0">
                  <c:v>26</c:v>
                </c:pt>
              </c:numCache>
            </c:numRef>
          </c:val>
        </c:ser>
        <c:ser>
          <c:idx val="3"/>
          <c:order val="3"/>
          <c:tx>
            <c:strRef>
              <c:f>'Ark1'!$E$1</c:f>
              <c:strCache>
                <c:ptCount val="1"/>
                <c:pt idx="0">
                  <c:v>2010</c:v>
                </c:pt>
              </c:strCache>
            </c:strRef>
          </c:tx>
          <c:invertIfNegative val="0"/>
          <c:dLbls>
            <c:spPr>
              <a:noFill/>
              <a:ln>
                <a:noFill/>
              </a:ln>
              <a:effectLst/>
            </c:spPr>
            <c:txPr>
              <a:bodyPr wrap="square" lIns="38100" tIns="19050" rIns="38100" bIns="19050" anchor="ctr">
                <a:spAutoFit/>
              </a:bodyPr>
              <a:lstStyle/>
              <a:p>
                <a:pPr>
                  <a:defRPr sz="10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c:f>
              <c:strCache>
                <c:ptCount val="1"/>
                <c:pt idx="0">
                  <c:v>Ja</c:v>
                </c:pt>
              </c:strCache>
            </c:strRef>
          </c:cat>
          <c:val>
            <c:numRef>
              <c:f>'Ark1'!$E$2</c:f>
              <c:numCache>
                <c:formatCode>General</c:formatCode>
                <c:ptCount val="1"/>
                <c:pt idx="0">
                  <c:v>16</c:v>
                </c:pt>
              </c:numCache>
            </c:numRef>
          </c:val>
        </c:ser>
        <c:dLbls>
          <c:showLegendKey val="0"/>
          <c:showVal val="0"/>
          <c:showCatName val="0"/>
          <c:showSerName val="0"/>
          <c:showPercent val="0"/>
          <c:showBubbleSize val="0"/>
        </c:dLbls>
        <c:gapWidth val="55"/>
        <c:overlap val="-15"/>
        <c:axId val="338636264"/>
        <c:axId val="338641752"/>
      </c:barChart>
      <c:catAx>
        <c:axId val="338636264"/>
        <c:scaling>
          <c:orientation val="maxMin"/>
        </c:scaling>
        <c:delete val="0"/>
        <c:axPos val="l"/>
        <c:numFmt formatCode="General" sourceLinked="1"/>
        <c:majorTickMark val="out"/>
        <c:minorTickMark val="none"/>
        <c:tickLblPos val="nextTo"/>
        <c:txPr>
          <a:bodyPr/>
          <a:lstStyle/>
          <a:p>
            <a:pPr>
              <a:defRPr sz="1000"/>
            </a:pPr>
            <a:endParaRPr lang="nb-NO"/>
          </a:p>
        </c:txPr>
        <c:crossAx val="338641752"/>
        <c:crosses val="autoZero"/>
        <c:auto val="1"/>
        <c:lblAlgn val="ctr"/>
        <c:lblOffset val="100"/>
        <c:noMultiLvlLbl val="0"/>
      </c:catAx>
      <c:valAx>
        <c:axId val="338641752"/>
        <c:scaling>
          <c:orientation val="minMax"/>
          <c:max val="100"/>
          <c:min val="0"/>
        </c:scaling>
        <c:delete val="1"/>
        <c:axPos val="t"/>
        <c:numFmt formatCode="0" sourceLinked="1"/>
        <c:majorTickMark val="out"/>
        <c:minorTickMark val="none"/>
        <c:tickLblPos val="nextTo"/>
        <c:crossAx val="338636264"/>
        <c:crosses val="autoZero"/>
        <c:crossBetween val="between"/>
      </c:valAx>
    </c:plotArea>
    <c:legend>
      <c:legendPos val="b"/>
      <c:layout>
        <c:manualLayout>
          <c:xMode val="edge"/>
          <c:yMode val="edge"/>
          <c:x val="0.53538146423305566"/>
          <c:y val="0.23096485242635492"/>
          <c:w val="9.2127518906824524E-2"/>
          <c:h val="0.76260657759132111"/>
        </c:manualLayout>
      </c:layout>
      <c:overlay val="0"/>
      <c:txPr>
        <a:bodyPr/>
        <a:lstStyle/>
        <a:p>
          <a:pPr>
            <a:defRPr sz="8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nb-NO" sz="1400" b="0" dirty="0" smtClean="0"/>
              <a:t>Kjenner til www.godtur.no</a:t>
            </a:r>
            <a:endParaRPr lang="nb-NO" sz="1400" b="0" dirty="0"/>
          </a:p>
        </c:rich>
      </c:tx>
      <c:overlay val="1"/>
    </c:title>
    <c:autoTitleDeleted val="0"/>
    <c:plotArea>
      <c:layout>
        <c:manualLayout>
          <c:layoutTarget val="inner"/>
          <c:xMode val="edge"/>
          <c:yMode val="edge"/>
          <c:x val="7.9734821503786649E-2"/>
          <c:y val="0.22765084867247498"/>
          <c:w val="0.90626175680974252"/>
          <c:h val="0.76774487789766521"/>
        </c:manualLayout>
      </c:layout>
      <c:barChart>
        <c:barDir val="bar"/>
        <c:grouping val="clustered"/>
        <c:varyColors val="0"/>
        <c:ser>
          <c:idx val="0"/>
          <c:order val="0"/>
          <c:tx>
            <c:strRef>
              <c:f>'Ark1'!$B$1</c:f>
              <c:strCache>
                <c:ptCount val="1"/>
                <c:pt idx="0">
                  <c:v>2017</c:v>
                </c:pt>
              </c:strCache>
            </c:strRef>
          </c:tx>
          <c:invertIfNegative val="0"/>
          <c:dLbls>
            <c:spPr>
              <a:noFill/>
              <a:ln>
                <a:noFill/>
              </a:ln>
              <a:effectLst/>
            </c:spPr>
            <c:txPr>
              <a:bodyPr/>
              <a:lstStyle/>
              <a:p>
                <a:pPr>
                  <a:defRPr sz="1000">
                    <a:solidFill>
                      <a:srgbClr val="333333"/>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c:f>
              <c:strCache>
                <c:ptCount val="1"/>
                <c:pt idx="0">
                  <c:v>Ja</c:v>
                </c:pt>
              </c:strCache>
            </c:strRef>
          </c:cat>
          <c:val>
            <c:numRef>
              <c:f>'Ark1'!$B$2</c:f>
              <c:numCache>
                <c:formatCode>0</c:formatCode>
                <c:ptCount val="1"/>
                <c:pt idx="0">
                  <c:v>33.549107585659897</c:v>
                </c:pt>
              </c:numCache>
            </c:numRef>
          </c:val>
        </c:ser>
        <c:ser>
          <c:idx val="1"/>
          <c:order val="1"/>
          <c:tx>
            <c:strRef>
              <c:f>'Ark1'!$C$1</c:f>
              <c:strCache>
                <c:ptCount val="1"/>
                <c:pt idx="0">
                  <c:v>2014</c:v>
                </c:pt>
              </c:strCache>
            </c:strRef>
          </c:tx>
          <c:invertIfNegative val="0"/>
          <c:dLbls>
            <c:spPr>
              <a:noFill/>
              <a:ln>
                <a:noFill/>
              </a:ln>
              <a:effectLst/>
            </c:spPr>
            <c:txPr>
              <a:bodyPr/>
              <a:lstStyle/>
              <a:p>
                <a:pPr algn="ctr">
                  <a:defRPr lang="nb-NO" sz="1000" b="0" i="0" u="none" strike="noStrike" kern="1200" baseline="0">
                    <a:solidFill>
                      <a:srgbClr val="333333"/>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c:f>
              <c:strCache>
                <c:ptCount val="1"/>
                <c:pt idx="0">
                  <c:v>Ja</c:v>
                </c:pt>
              </c:strCache>
            </c:strRef>
          </c:cat>
          <c:val>
            <c:numRef>
              <c:f>'Ark1'!$C$2</c:f>
              <c:numCache>
                <c:formatCode>0</c:formatCode>
                <c:ptCount val="1"/>
                <c:pt idx="0">
                  <c:v>30.4</c:v>
                </c:pt>
              </c:numCache>
            </c:numRef>
          </c:val>
        </c:ser>
        <c:ser>
          <c:idx val="2"/>
          <c:order val="2"/>
          <c:tx>
            <c:strRef>
              <c:f>'Ark1'!$D$1</c:f>
              <c:strCache>
                <c:ptCount val="1"/>
                <c:pt idx="0">
                  <c:v>2012</c:v>
                </c:pt>
              </c:strCache>
            </c:strRef>
          </c:tx>
          <c:invertIfNegative val="0"/>
          <c:dLbls>
            <c:spPr>
              <a:noFill/>
              <a:ln>
                <a:noFill/>
              </a:ln>
              <a:effectLst/>
            </c:spPr>
            <c:txPr>
              <a:bodyPr/>
              <a:lstStyle/>
              <a:p>
                <a:pPr algn="ctr">
                  <a:defRPr lang="nb-NO" sz="1000" b="0" i="0" u="none" strike="noStrike" kern="1200" baseline="0">
                    <a:solidFill>
                      <a:srgbClr val="333333"/>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c:f>
              <c:strCache>
                <c:ptCount val="1"/>
                <c:pt idx="0">
                  <c:v>Ja</c:v>
                </c:pt>
              </c:strCache>
            </c:strRef>
          </c:cat>
          <c:val>
            <c:numRef>
              <c:f>'Ark1'!$D$2</c:f>
              <c:numCache>
                <c:formatCode>General</c:formatCode>
                <c:ptCount val="1"/>
                <c:pt idx="0">
                  <c:v>29</c:v>
                </c:pt>
              </c:numCache>
            </c:numRef>
          </c:val>
        </c:ser>
        <c:ser>
          <c:idx val="3"/>
          <c:order val="3"/>
          <c:tx>
            <c:strRef>
              <c:f>'Ark1'!$E$1</c:f>
              <c:strCache>
                <c:ptCount val="1"/>
                <c:pt idx="0">
                  <c:v>2010</c:v>
                </c:pt>
              </c:strCache>
            </c:strRef>
          </c:tx>
          <c:invertIfNegative val="0"/>
          <c:dLbls>
            <c:spPr>
              <a:noFill/>
              <a:ln>
                <a:noFill/>
              </a:ln>
              <a:effectLst/>
            </c:spPr>
            <c:txPr>
              <a:bodyPr wrap="square" lIns="38100" tIns="19050" rIns="38100" bIns="19050" anchor="ctr">
                <a:spAutoFit/>
              </a:bodyPr>
              <a:lstStyle/>
              <a:p>
                <a:pPr>
                  <a:defRPr sz="10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c:f>
              <c:strCache>
                <c:ptCount val="1"/>
                <c:pt idx="0">
                  <c:v>Ja</c:v>
                </c:pt>
              </c:strCache>
            </c:strRef>
          </c:cat>
          <c:val>
            <c:numRef>
              <c:f>'Ark1'!$E$2</c:f>
              <c:numCache>
                <c:formatCode>General</c:formatCode>
                <c:ptCount val="1"/>
                <c:pt idx="0">
                  <c:v>19</c:v>
                </c:pt>
              </c:numCache>
            </c:numRef>
          </c:val>
        </c:ser>
        <c:dLbls>
          <c:showLegendKey val="0"/>
          <c:showVal val="0"/>
          <c:showCatName val="0"/>
          <c:showSerName val="0"/>
          <c:showPercent val="0"/>
          <c:showBubbleSize val="0"/>
        </c:dLbls>
        <c:gapWidth val="55"/>
        <c:overlap val="-22"/>
        <c:axId val="338637440"/>
        <c:axId val="338643712"/>
      </c:barChart>
      <c:catAx>
        <c:axId val="338637440"/>
        <c:scaling>
          <c:orientation val="maxMin"/>
        </c:scaling>
        <c:delete val="0"/>
        <c:axPos val="l"/>
        <c:numFmt formatCode="General" sourceLinked="1"/>
        <c:majorTickMark val="out"/>
        <c:minorTickMark val="none"/>
        <c:tickLblPos val="nextTo"/>
        <c:txPr>
          <a:bodyPr/>
          <a:lstStyle/>
          <a:p>
            <a:pPr>
              <a:defRPr sz="1000"/>
            </a:pPr>
            <a:endParaRPr lang="nb-NO"/>
          </a:p>
        </c:txPr>
        <c:crossAx val="338643712"/>
        <c:crosses val="autoZero"/>
        <c:auto val="1"/>
        <c:lblAlgn val="ctr"/>
        <c:lblOffset val="100"/>
        <c:noMultiLvlLbl val="0"/>
      </c:catAx>
      <c:valAx>
        <c:axId val="338643712"/>
        <c:scaling>
          <c:orientation val="minMax"/>
          <c:max val="100"/>
          <c:min val="0"/>
        </c:scaling>
        <c:delete val="1"/>
        <c:axPos val="t"/>
        <c:numFmt formatCode="0" sourceLinked="1"/>
        <c:majorTickMark val="out"/>
        <c:minorTickMark val="none"/>
        <c:tickLblPos val="nextTo"/>
        <c:crossAx val="338637440"/>
        <c:crosses val="autoZero"/>
        <c:crossBetween val="between"/>
      </c:valAx>
    </c:plotArea>
    <c:legend>
      <c:legendPos val="b"/>
      <c:layout>
        <c:manualLayout>
          <c:xMode val="edge"/>
          <c:yMode val="edge"/>
          <c:x val="0.54658420158223231"/>
          <c:y val="0.2695362723202987"/>
          <c:w val="0.14208886064191684"/>
          <c:h val="0.73046372767970136"/>
        </c:manualLayout>
      </c:layout>
      <c:overlay val="0"/>
      <c:txPr>
        <a:bodyPr/>
        <a:lstStyle/>
        <a:p>
          <a:pPr>
            <a:defRPr sz="8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Helt enig</c:v>
                </c:pt>
              </c:strCache>
            </c:strRef>
          </c:tx>
          <c:invertIfNegative val="0"/>
          <c:dLbls>
            <c:spPr>
              <a:noFill/>
              <a:ln>
                <a:noFill/>
              </a:ln>
              <a:effectLst/>
            </c:spPr>
            <c:txPr>
              <a:bodyPr/>
              <a:lstStyle/>
              <a:p>
                <a:pPr>
                  <a:defRPr sz="11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2017</c:v>
                </c:pt>
                <c:pt idx="1">
                  <c:v>2014</c:v>
                </c:pt>
                <c:pt idx="2">
                  <c:v>2012</c:v>
                </c:pt>
                <c:pt idx="3">
                  <c:v>2010</c:v>
                </c:pt>
              </c:numCache>
            </c:numRef>
          </c:cat>
          <c:val>
            <c:numRef>
              <c:f>'Ark1'!$B$2:$B$5</c:f>
              <c:numCache>
                <c:formatCode>0</c:formatCode>
                <c:ptCount val="4"/>
                <c:pt idx="0">
                  <c:v>16.169881816848399</c:v>
                </c:pt>
                <c:pt idx="1">
                  <c:v>13</c:v>
                </c:pt>
                <c:pt idx="2" formatCode="General">
                  <c:v>17</c:v>
                </c:pt>
                <c:pt idx="3" formatCode="General">
                  <c:v>16</c:v>
                </c:pt>
              </c:numCache>
            </c:numRef>
          </c:val>
        </c:ser>
        <c:ser>
          <c:idx val="1"/>
          <c:order val="1"/>
          <c:tx>
            <c:strRef>
              <c:f>'Ark1'!$C$1</c:f>
              <c:strCache>
                <c:ptCount val="1"/>
                <c:pt idx="0">
                  <c:v>Ganske enig</c:v>
                </c:pt>
              </c:strCache>
            </c:strRef>
          </c:tx>
          <c:invertIfNegative val="0"/>
          <c:dLbls>
            <c:spPr>
              <a:noFill/>
              <a:ln>
                <a:noFill/>
              </a:ln>
              <a:effectLst/>
            </c:spPr>
            <c:txPr>
              <a:bodyPr/>
              <a:lstStyle/>
              <a:p>
                <a:pPr>
                  <a:defRPr sz="11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2017</c:v>
                </c:pt>
                <c:pt idx="1">
                  <c:v>2014</c:v>
                </c:pt>
                <c:pt idx="2">
                  <c:v>2012</c:v>
                </c:pt>
                <c:pt idx="3">
                  <c:v>2010</c:v>
                </c:pt>
              </c:numCache>
            </c:numRef>
          </c:cat>
          <c:val>
            <c:numRef>
              <c:f>'Ark1'!$C$2:$C$5</c:f>
              <c:numCache>
                <c:formatCode>0</c:formatCode>
                <c:ptCount val="4"/>
                <c:pt idx="0">
                  <c:v>52.443078361988803</c:v>
                </c:pt>
                <c:pt idx="1">
                  <c:v>55.1</c:v>
                </c:pt>
                <c:pt idx="2" formatCode="General">
                  <c:v>53</c:v>
                </c:pt>
                <c:pt idx="3" formatCode="General">
                  <c:v>51</c:v>
                </c:pt>
              </c:numCache>
            </c:numRef>
          </c:val>
        </c:ser>
        <c:ser>
          <c:idx val="2"/>
          <c:order val="2"/>
          <c:tx>
            <c:strRef>
              <c:f>'Ark1'!$D$1</c:f>
              <c:strCache>
                <c:ptCount val="1"/>
                <c:pt idx="0">
                  <c:v>Ganske uenig</c:v>
                </c:pt>
              </c:strCache>
            </c:strRef>
          </c:tx>
          <c:spPr>
            <a:solidFill>
              <a:schemeClr val="accent5">
                <a:lumMod val="40000"/>
                <a:lumOff val="60000"/>
              </a:schemeClr>
            </a:solidFill>
          </c:spPr>
          <c:invertIfNegative val="0"/>
          <c:dLbls>
            <c:spPr>
              <a:noFill/>
              <a:ln>
                <a:noFill/>
              </a:ln>
              <a:effectLst/>
            </c:spPr>
            <c:txPr>
              <a:bodyPr/>
              <a:lstStyle/>
              <a:p>
                <a:pPr>
                  <a:defRPr sz="11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2017</c:v>
                </c:pt>
                <c:pt idx="1">
                  <c:v>2014</c:v>
                </c:pt>
                <c:pt idx="2">
                  <c:v>2012</c:v>
                </c:pt>
                <c:pt idx="3">
                  <c:v>2010</c:v>
                </c:pt>
              </c:numCache>
            </c:numRef>
          </c:cat>
          <c:val>
            <c:numRef>
              <c:f>'Ark1'!$D$2:$D$5</c:f>
              <c:numCache>
                <c:formatCode>0</c:formatCode>
                <c:ptCount val="4"/>
                <c:pt idx="0">
                  <c:v>5.2232816353184104</c:v>
                </c:pt>
                <c:pt idx="1">
                  <c:v>6.4</c:v>
                </c:pt>
                <c:pt idx="2" formatCode="General">
                  <c:v>7</c:v>
                </c:pt>
                <c:pt idx="3" formatCode="General">
                  <c:v>7</c:v>
                </c:pt>
              </c:numCache>
            </c:numRef>
          </c:val>
        </c:ser>
        <c:ser>
          <c:idx val="3"/>
          <c:order val="3"/>
          <c:tx>
            <c:strRef>
              <c:f>'Ark1'!$E$1</c:f>
              <c:strCache>
                <c:ptCount val="1"/>
                <c:pt idx="0">
                  <c:v>Helt uenig</c:v>
                </c:pt>
              </c:strCache>
            </c:strRef>
          </c:tx>
          <c:invertIfNegative val="0"/>
          <c:dLbls>
            <c:spPr>
              <a:noFill/>
              <a:ln>
                <a:noFill/>
              </a:ln>
              <a:effectLst/>
            </c:spPr>
            <c:txPr>
              <a:bodyPr/>
              <a:lstStyle/>
              <a:p>
                <a:pPr>
                  <a:defRPr sz="11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2017</c:v>
                </c:pt>
                <c:pt idx="1">
                  <c:v>2014</c:v>
                </c:pt>
                <c:pt idx="2">
                  <c:v>2012</c:v>
                </c:pt>
                <c:pt idx="3">
                  <c:v>2010</c:v>
                </c:pt>
              </c:numCache>
            </c:numRef>
          </c:cat>
          <c:val>
            <c:numRef>
              <c:f>'Ark1'!$E$2:$E$5</c:f>
              <c:numCache>
                <c:formatCode>0</c:formatCode>
                <c:ptCount val="4"/>
                <c:pt idx="0">
                  <c:v>1.67090898033901</c:v>
                </c:pt>
                <c:pt idx="1">
                  <c:v>1.3</c:v>
                </c:pt>
                <c:pt idx="2" formatCode="General">
                  <c:v>2</c:v>
                </c:pt>
                <c:pt idx="3" formatCode="General">
                  <c:v>3</c:v>
                </c:pt>
              </c:numCache>
            </c:numRef>
          </c:val>
        </c:ser>
        <c:ser>
          <c:idx val="4"/>
          <c:order val="4"/>
          <c:tx>
            <c:strRef>
              <c:f>'Ark1'!$F$1</c:f>
              <c:strCache>
                <c:ptCount val="1"/>
                <c:pt idx="0">
                  <c:v>Vet ikke</c:v>
                </c:pt>
              </c:strCache>
            </c:strRef>
          </c:tx>
          <c:spPr>
            <a:solidFill>
              <a:schemeClr val="bg1">
                <a:lumMod val="85000"/>
              </a:schemeClr>
            </a:solidFill>
          </c:spPr>
          <c:invertIfNegative val="0"/>
          <c:dLbls>
            <c:spPr>
              <a:noFill/>
              <a:ln>
                <a:noFill/>
              </a:ln>
              <a:effectLst/>
            </c:spPr>
            <c:txPr>
              <a:bodyPr/>
              <a:lstStyle/>
              <a:p>
                <a:pPr>
                  <a:defRPr sz="1100">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2017</c:v>
                </c:pt>
                <c:pt idx="1">
                  <c:v>2014</c:v>
                </c:pt>
                <c:pt idx="2">
                  <c:v>2012</c:v>
                </c:pt>
                <c:pt idx="3">
                  <c:v>2010</c:v>
                </c:pt>
              </c:numCache>
            </c:numRef>
          </c:cat>
          <c:val>
            <c:numRef>
              <c:f>'Ark1'!$F$2:$F$5</c:f>
              <c:numCache>
                <c:formatCode>0</c:formatCode>
                <c:ptCount val="4"/>
                <c:pt idx="0">
                  <c:v>24.492849205505198</c:v>
                </c:pt>
                <c:pt idx="1">
                  <c:v>24.2</c:v>
                </c:pt>
                <c:pt idx="2" formatCode="General">
                  <c:v>21</c:v>
                </c:pt>
                <c:pt idx="3" formatCode="General">
                  <c:v>22</c:v>
                </c:pt>
              </c:numCache>
            </c:numRef>
          </c:val>
        </c:ser>
        <c:dLbls>
          <c:showLegendKey val="0"/>
          <c:showVal val="0"/>
          <c:showCatName val="0"/>
          <c:showSerName val="0"/>
          <c:showPercent val="0"/>
          <c:showBubbleSize val="0"/>
        </c:dLbls>
        <c:gapWidth val="150"/>
        <c:overlap val="100"/>
        <c:axId val="338640184"/>
        <c:axId val="338639792"/>
      </c:barChart>
      <c:catAx>
        <c:axId val="338640184"/>
        <c:scaling>
          <c:orientation val="maxMin"/>
        </c:scaling>
        <c:delete val="0"/>
        <c:axPos val="l"/>
        <c:numFmt formatCode="General" sourceLinked="1"/>
        <c:majorTickMark val="out"/>
        <c:minorTickMark val="none"/>
        <c:tickLblPos val="nextTo"/>
        <c:txPr>
          <a:bodyPr/>
          <a:lstStyle/>
          <a:p>
            <a:pPr>
              <a:defRPr sz="1000"/>
            </a:pPr>
            <a:endParaRPr lang="nb-NO"/>
          </a:p>
        </c:txPr>
        <c:crossAx val="338639792"/>
        <c:crosses val="autoZero"/>
        <c:auto val="1"/>
        <c:lblAlgn val="ctr"/>
        <c:lblOffset val="100"/>
        <c:noMultiLvlLbl val="0"/>
      </c:catAx>
      <c:valAx>
        <c:axId val="338639792"/>
        <c:scaling>
          <c:orientation val="minMax"/>
          <c:max val="100"/>
          <c:min val="0"/>
        </c:scaling>
        <c:delete val="1"/>
        <c:axPos val="t"/>
        <c:numFmt formatCode="0" sourceLinked="1"/>
        <c:majorTickMark val="out"/>
        <c:minorTickMark val="none"/>
        <c:tickLblPos val="nextTo"/>
        <c:crossAx val="338640184"/>
        <c:crosses val="autoZero"/>
        <c:crossBetween val="between"/>
      </c:valAx>
    </c:plotArea>
    <c:legend>
      <c:legendPos val="b"/>
      <c:overlay val="0"/>
      <c:txPr>
        <a:bodyPr/>
        <a:lstStyle/>
        <a:p>
          <a:pPr>
            <a:defRPr sz="8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924278462377034"/>
          <c:y val="8.3744577575182347E-2"/>
          <c:w val="0.80122848275829561"/>
          <c:h val="0.62654429975974035"/>
        </c:manualLayout>
      </c:layout>
      <c:lineChart>
        <c:grouping val="standard"/>
        <c:varyColors val="0"/>
        <c:ser>
          <c:idx val="0"/>
          <c:order val="0"/>
          <c:tx>
            <c:strRef>
              <c:f>'Ark1'!$B$1</c:f>
              <c:strCache>
                <c:ptCount val="1"/>
                <c:pt idx="0">
                  <c:v>Ja</c:v>
                </c:pt>
              </c:strCache>
            </c:strRef>
          </c:tx>
          <c:spPr>
            <a:ln w="76200">
              <a:solidFill>
                <a:srgbClr val="C50017"/>
              </a:solidFill>
            </a:ln>
          </c:spPr>
          <c:marker>
            <c:symbol val="none"/>
          </c:marker>
          <c:dLbls>
            <c:spPr>
              <a:noFill/>
              <a:ln>
                <a:noFill/>
              </a:ln>
              <a:effectLst/>
            </c:spPr>
            <c:txPr>
              <a:bodyPr/>
              <a:lstStyle/>
              <a:p>
                <a:pPr>
                  <a:defRPr sz="900"/>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2010</c:v>
                </c:pt>
                <c:pt idx="1">
                  <c:v>2012</c:v>
                </c:pt>
                <c:pt idx="2">
                  <c:v>2014</c:v>
                </c:pt>
                <c:pt idx="3">
                  <c:v>2017</c:v>
                </c:pt>
              </c:numCache>
            </c:numRef>
          </c:cat>
          <c:val>
            <c:numRef>
              <c:f>'Ark1'!$B$2:$B$5</c:f>
              <c:numCache>
                <c:formatCode>General</c:formatCode>
                <c:ptCount val="4"/>
                <c:pt idx="0">
                  <c:v>8</c:v>
                </c:pt>
                <c:pt idx="1">
                  <c:v>7</c:v>
                </c:pt>
                <c:pt idx="2">
                  <c:v>7</c:v>
                </c:pt>
                <c:pt idx="3">
                  <c:v>6</c:v>
                </c:pt>
              </c:numCache>
            </c:numRef>
          </c:val>
          <c:smooth val="0"/>
        </c:ser>
        <c:ser>
          <c:idx val="1"/>
          <c:order val="1"/>
          <c:tx>
            <c:strRef>
              <c:f>'Ark1'!$C$1</c:f>
              <c:strCache>
                <c:ptCount val="1"/>
                <c:pt idx="0">
                  <c:v>Nei</c:v>
                </c:pt>
              </c:strCache>
            </c:strRef>
          </c:tx>
          <c:spPr>
            <a:ln w="76200">
              <a:solidFill>
                <a:srgbClr val="F7911E"/>
              </a:solidFill>
            </a:ln>
          </c:spPr>
          <c:marker>
            <c:symbol val="none"/>
          </c:marker>
          <c:dLbls>
            <c:spPr>
              <a:noFill/>
              <a:ln>
                <a:noFill/>
              </a:ln>
              <a:effectLst/>
            </c:spPr>
            <c:txPr>
              <a:bodyPr/>
              <a:lstStyle/>
              <a:p>
                <a:pPr>
                  <a:defRPr sz="900"/>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2010</c:v>
                </c:pt>
                <c:pt idx="1">
                  <c:v>2012</c:v>
                </c:pt>
                <c:pt idx="2">
                  <c:v>2014</c:v>
                </c:pt>
                <c:pt idx="3">
                  <c:v>2017</c:v>
                </c:pt>
              </c:numCache>
            </c:numRef>
          </c:cat>
          <c:val>
            <c:numRef>
              <c:f>'Ark1'!$C$2:$C$5</c:f>
              <c:numCache>
                <c:formatCode>General</c:formatCode>
                <c:ptCount val="4"/>
                <c:pt idx="0">
                  <c:v>92</c:v>
                </c:pt>
                <c:pt idx="1">
                  <c:v>93</c:v>
                </c:pt>
                <c:pt idx="2">
                  <c:v>93</c:v>
                </c:pt>
                <c:pt idx="3">
                  <c:v>94</c:v>
                </c:pt>
              </c:numCache>
            </c:numRef>
          </c:val>
          <c:smooth val="0"/>
        </c:ser>
        <c:dLbls>
          <c:showLegendKey val="0"/>
          <c:showVal val="0"/>
          <c:showCatName val="0"/>
          <c:showSerName val="0"/>
          <c:showPercent val="0"/>
          <c:showBubbleSize val="0"/>
        </c:dLbls>
        <c:smooth val="0"/>
        <c:axId val="338641360"/>
        <c:axId val="338642536"/>
      </c:lineChart>
      <c:catAx>
        <c:axId val="338641360"/>
        <c:scaling>
          <c:orientation val="minMax"/>
        </c:scaling>
        <c:delete val="0"/>
        <c:axPos val="b"/>
        <c:numFmt formatCode="General" sourceLinked="1"/>
        <c:majorTickMark val="none"/>
        <c:minorTickMark val="none"/>
        <c:tickLblPos val="nextTo"/>
        <c:spPr>
          <a:ln>
            <a:solidFill>
              <a:schemeClr val="bg1">
                <a:lumMod val="50000"/>
              </a:schemeClr>
            </a:solidFill>
          </a:ln>
        </c:spPr>
        <c:txPr>
          <a:bodyPr/>
          <a:lstStyle/>
          <a:p>
            <a:pPr>
              <a:defRPr sz="1000">
                <a:solidFill>
                  <a:srgbClr val="333333"/>
                </a:solidFill>
              </a:defRPr>
            </a:pPr>
            <a:endParaRPr lang="nb-NO"/>
          </a:p>
        </c:txPr>
        <c:crossAx val="338642536"/>
        <c:crosses val="autoZero"/>
        <c:auto val="0"/>
        <c:lblAlgn val="ctr"/>
        <c:lblOffset val="100"/>
        <c:noMultiLvlLbl val="0"/>
      </c:catAx>
      <c:valAx>
        <c:axId val="338642536"/>
        <c:scaling>
          <c:orientation val="minMax"/>
        </c:scaling>
        <c:delete val="0"/>
        <c:axPos val="l"/>
        <c:numFmt formatCode="#,##0" sourceLinked="0"/>
        <c:majorTickMark val="none"/>
        <c:minorTickMark val="none"/>
        <c:tickLblPos val="nextTo"/>
        <c:spPr>
          <a:ln>
            <a:solidFill>
              <a:schemeClr val="bg1">
                <a:lumMod val="50000"/>
              </a:schemeClr>
            </a:solidFill>
          </a:ln>
        </c:spPr>
        <c:txPr>
          <a:bodyPr/>
          <a:lstStyle/>
          <a:p>
            <a:pPr>
              <a:defRPr sz="1000">
                <a:solidFill>
                  <a:srgbClr val="333333"/>
                </a:solidFill>
              </a:defRPr>
            </a:pPr>
            <a:endParaRPr lang="nb-NO"/>
          </a:p>
        </c:txPr>
        <c:crossAx val="338641360"/>
        <c:crosses val="autoZero"/>
        <c:crossBetween val="between"/>
      </c:valAx>
      <c:spPr>
        <a:noFill/>
        <a:ln w="25400">
          <a:noFill/>
        </a:ln>
      </c:spPr>
    </c:plotArea>
    <c:legend>
      <c:legendPos val="r"/>
      <c:layout>
        <c:manualLayout>
          <c:xMode val="edge"/>
          <c:yMode val="edge"/>
          <c:x val="1.2603385596860864E-2"/>
          <c:y val="0.78107487291983302"/>
          <c:w val="0.98739661440313908"/>
          <c:h val="7.5209136268245602E-2"/>
        </c:manualLayout>
      </c:layout>
      <c:overlay val="0"/>
      <c:txPr>
        <a:bodyPr/>
        <a:lstStyle/>
        <a:p>
          <a:pPr>
            <a:defRPr sz="900">
              <a:solidFill>
                <a:srgbClr val="333333"/>
              </a:solidFill>
            </a:defRPr>
          </a:pPr>
          <a:endParaRPr lang="nb-NO"/>
        </a:p>
      </c:txPr>
    </c:legend>
    <c:plotVisOnly val="1"/>
    <c:dispBlanksAs val="gap"/>
    <c:showDLblsOverMax val="0"/>
  </c:chart>
  <c:txPr>
    <a:bodyPr/>
    <a:lstStyle/>
    <a:p>
      <a:pPr>
        <a:defRPr sz="1800"/>
      </a:pPr>
      <a:endParaRPr lang="nb-N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21903170768679"/>
          <c:y val="7.4453172783061058E-2"/>
          <c:w val="0.82125223567437911"/>
          <c:h val="0.63583570455186167"/>
        </c:manualLayout>
      </c:layout>
      <c:lineChart>
        <c:grouping val="standard"/>
        <c:varyColors val="0"/>
        <c:ser>
          <c:idx val="0"/>
          <c:order val="0"/>
          <c:tx>
            <c:strRef>
              <c:f>'Ark1'!$B$1</c:f>
              <c:strCache>
                <c:ptCount val="1"/>
                <c:pt idx="0">
                  <c:v>Ja</c:v>
                </c:pt>
              </c:strCache>
            </c:strRef>
          </c:tx>
          <c:spPr>
            <a:ln w="76200">
              <a:solidFill>
                <a:srgbClr val="C50017"/>
              </a:solidFill>
            </a:ln>
          </c:spPr>
          <c:marker>
            <c:symbol val="none"/>
          </c:marker>
          <c:dLbls>
            <c:spPr>
              <a:noFill/>
              <a:ln>
                <a:noFill/>
              </a:ln>
              <a:effectLst/>
            </c:spPr>
            <c:txPr>
              <a:bodyPr/>
              <a:lstStyle/>
              <a:p>
                <a:pPr>
                  <a:defRPr sz="900"/>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'Ark1'!$A$2:$A$6</c:f>
              <c:numCache>
                <c:formatCode>General</c:formatCode>
                <c:ptCount val="5"/>
                <c:pt idx="0">
                  <c:v>2008</c:v>
                </c:pt>
                <c:pt idx="1">
                  <c:v>2010</c:v>
                </c:pt>
                <c:pt idx="2">
                  <c:v>2012</c:v>
                </c:pt>
                <c:pt idx="3">
                  <c:v>2014</c:v>
                </c:pt>
                <c:pt idx="4">
                  <c:v>2017</c:v>
                </c:pt>
              </c:numCache>
            </c:numRef>
          </c:cat>
          <c:val>
            <c:numRef>
              <c:f>'Ark1'!$B$2:$B$6</c:f>
              <c:numCache>
                <c:formatCode>General</c:formatCode>
                <c:ptCount val="5"/>
                <c:pt idx="0">
                  <c:v>35</c:v>
                </c:pt>
                <c:pt idx="1">
                  <c:v>28</c:v>
                </c:pt>
                <c:pt idx="2">
                  <c:v>22</c:v>
                </c:pt>
                <c:pt idx="3">
                  <c:v>28</c:v>
                </c:pt>
                <c:pt idx="4">
                  <c:v>24</c:v>
                </c:pt>
              </c:numCache>
            </c:numRef>
          </c:val>
          <c:smooth val="0"/>
        </c:ser>
        <c:ser>
          <c:idx val="1"/>
          <c:order val="1"/>
          <c:tx>
            <c:strRef>
              <c:f>'Ark1'!$C$1</c:f>
              <c:strCache>
                <c:ptCount val="1"/>
                <c:pt idx="0">
                  <c:v>Nei</c:v>
                </c:pt>
              </c:strCache>
            </c:strRef>
          </c:tx>
          <c:spPr>
            <a:ln w="76200">
              <a:solidFill>
                <a:srgbClr val="F7911E"/>
              </a:solidFill>
            </a:ln>
          </c:spPr>
          <c:marker>
            <c:symbol val="none"/>
          </c:marker>
          <c:dLbls>
            <c:spPr>
              <a:noFill/>
              <a:ln>
                <a:noFill/>
              </a:ln>
              <a:effectLst/>
            </c:spPr>
            <c:txPr>
              <a:bodyPr/>
              <a:lstStyle/>
              <a:p>
                <a:pPr>
                  <a:defRPr sz="900"/>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'Ark1'!$A$2:$A$6</c:f>
              <c:numCache>
                <c:formatCode>General</c:formatCode>
                <c:ptCount val="5"/>
                <c:pt idx="0">
                  <c:v>2008</c:v>
                </c:pt>
                <c:pt idx="1">
                  <c:v>2010</c:v>
                </c:pt>
                <c:pt idx="2">
                  <c:v>2012</c:v>
                </c:pt>
                <c:pt idx="3">
                  <c:v>2014</c:v>
                </c:pt>
                <c:pt idx="4">
                  <c:v>2017</c:v>
                </c:pt>
              </c:numCache>
            </c:numRef>
          </c:cat>
          <c:val>
            <c:numRef>
              <c:f>'Ark1'!$C$2:$C$6</c:f>
              <c:numCache>
                <c:formatCode>General</c:formatCode>
                <c:ptCount val="5"/>
                <c:pt idx="0">
                  <c:v>65</c:v>
                </c:pt>
                <c:pt idx="1">
                  <c:v>72</c:v>
                </c:pt>
                <c:pt idx="2">
                  <c:v>78</c:v>
                </c:pt>
                <c:pt idx="3">
                  <c:v>72</c:v>
                </c:pt>
                <c:pt idx="4">
                  <c:v>76</c:v>
                </c:pt>
              </c:numCache>
            </c:numRef>
          </c:val>
          <c:smooth val="0"/>
        </c:ser>
        <c:dLbls>
          <c:showLegendKey val="0"/>
          <c:showVal val="0"/>
          <c:showCatName val="0"/>
          <c:showSerName val="0"/>
          <c:showPercent val="0"/>
          <c:showBubbleSize val="0"/>
        </c:dLbls>
        <c:smooth val="0"/>
        <c:axId val="338637832"/>
        <c:axId val="340381608"/>
      </c:lineChart>
      <c:catAx>
        <c:axId val="338637832"/>
        <c:scaling>
          <c:orientation val="minMax"/>
        </c:scaling>
        <c:delete val="0"/>
        <c:axPos val="b"/>
        <c:numFmt formatCode="General" sourceLinked="1"/>
        <c:majorTickMark val="none"/>
        <c:minorTickMark val="none"/>
        <c:tickLblPos val="nextTo"/>
        <c:spPr>
          <a:ln>
            <a:solidFill>
              <a:schemeClr val="bg1">
                <a:lumMod val="50000"/>
              </a:schemeClr>
            </a:solidFill>
          </a:ln>
        </c:spPr>
        <c:txPr>
          <a:bodyPr/>
          <a:lstStyle/>
          <a:p>
            <a:pPr>
              <a:defRPr sz="1000">
                <a:solidFill>
                  <a:srgbClr val="333333"/>
                </a:solidFill>
              </a:defRPr>
            </a:pPr>
            <a:endParaRPr lang="nb-NO"/>
          </a:p>
        </c:txPr>
        <c:crossAx val="340381608"/>
        <c:crosses val="autoZero"/>
        <c:auto val="0"/>
        <c:lblAlgn val="ctr"/>
        <c:lblOffset val="100"/>
        <c:noMultiLvlLbl val="0"/>
      </c:catAx>
      <c:valAx>
        <c:axId val="340381608"/>
        <c:scaling>
          <c:orientation val="minMax"/>
        </c:scaling>
        <c:delete val="0"/>
        <c:axPos val="l"/>
        <c:numFmt formatCode="#,##0" sourceLinked="0"/>
        <c:majorTickMark val="none"/>
        <c:minorTickMark val="none"/>
        <c:tickLblPos val="nextTo"/>
        <c:spPr>
          <a:ln>
            <a:solidFill>
              <a:schemeClr val="bg1">
                <a:lumMod val="50000"/>
              </a:schemeClr>
            </a:solidFill>
          </a:ln>
        </c:spPr>
        <c:txPr>
          <a:bodyPr/>
          <a:lstStyle/>
          <a:p>
            <a:pPr>
              <a:defRPr sz="1000">
                <a:solidFill>
                  <a:srgbClr val="333333"/>
                </a:solidFill>
              </a:defRPr>
            </a:pPr>
            <a:endParaRPr lang="nb-NO"/>
          </a:p>
        </c:txPr>
        <c:crossAx val="338637832"/>
        <c:crosses val="autoZero"/>
        <c:crossBetween val="between"/>
      </c:valAx>
      <c:spPr>
        <a:noFill/>
        <a:ln w="25400">
          <a:noFill/>
        </a:ln>
      </c:spPr>
    </c:plotArea>
    <c:legend>
      <c:legendPos val="r"/>
      <c:layout>
        <c:manualLayout>
          <c:xMode val="edge"/>
          <c:yMode val="edge"/>
          <c:x val="1.2603385596860864E-2"/>
          <c:y val="0.78107487291983302"/>
          <c:w val="0.98739661440313908"/>
          <c:h val="7.5209136268245602E-2"/>
        </c:manualLayout>
      </c:layout>
      <c:overlay val="0"/>
      <c:txPr>
        <a:bodyPr/>
        <a:lstStyle/>
        <a:p>
          <a:pPr>
            <a:defRPr sz="600">
              <a:solidFill>
                <a:srgbClr val="333333"/>
              </a:solidFill>
            </a:defRPr>
          </a:pPr>
          <a:endParaRPr lang="nb-NO"/>
        </a:p>
      </c:txPr>
    </c:legend>
    <c:plotVisOnly val="1"/>
    <c:dispBlanksAs val="gap"/>
    <c:showDLblsOverMax val="0"/>
  </c:chart>
  <c:txPr>
    <a:bodyPr/>
    <a:lstStyle/>
    <a:p>
      <a:pPr>
        <a:defRPr sz="1800"/>
      </a:pPr>
      <a:endParaRPr lang="nb-N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'Ark1'!$B$1</c:f>
              <c:strCache>
                <c:ptCount val="1"/>
                <c:pt idx="0">
                  <c:v>Svært positiv</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'Ark1'!$B$2:$B$13</c:f>
              <c:numCache>
                <c:formatCode>0</c:formatCode>
                <c:ptCount val="12"/>
                <c:pt idx="0">
                  <c:v>25.287278945213501</c:v>
                </c:pt>
                <c:pt idx="1">
                  <c:v>22.9</c:v>
                </c:pt>
                <c:pt idx="2" formatCode="General">
                  <c:v>29</c:v>
                </c:pt>
                <c:pt idx="3" formatCode="General">
                  <c:v>26</c:v>
                </c:pt>
                <c:pt idx="4" formatCode="General">
                  <c:v>25</c:v>
                </c:pt>
                <c:pt idx="5" formatCode="General">
                  <c:v>25</c:v>
                </c:pt>
                <c:pt idx="6" formatCode="General">
                  <c:v>21</c:v>
                </c:pt>
                <c:pt idx="7" formatCode="General">
                  <c:v>22</c:v>
                </c:pt>
                <c:pt idx="8" formatCode="General">
                  <c:v>23</c:v>
                </c:pt>
                <c:pt idx="9" formatCode="General">
                  <c:v>14</c:v>
                </c:pt>
                <c:pt idx="10" formatCode="General">
                  <c:v>20</c:v>
                </c:pt>
                <c:pt idx="11" formatCode="General">
                  <c:v>19</c:v>
                </c:pt>
              </c:numCache>
            </c:numRef>
          </c:val>
        </c:ser>
        <c:ser>
          <c:idx val="1"/>
          <c:order val="1"/>
          <c:tx>
            <c:strRef>
              <c:f>'Ark1'!$C$1</c:f>
              <c:strCache>
                <c:ptCount val="1"/>
                <c:pt idx="0">
                  <c:v>Ganske positiv</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'Ark1'!$C$2:$C$13</c:f>
              <c:numCache>
                <c:formatCode>0</c:formatCode>
                <c:ptCount val="12"/>
                <c:pt idx="0">
                  <c:v>48.837209302325498</c:v>
                </c:pt>
                <c:pt idx="1">
                  <c:v>45.1</c:v>
                </c:pt>
                <c:pt idx="2" formatCode="General">
                  <c:v>44</c:v>
                </c:pt>
                <c:pt idx="3" formatCode="General">
                  <c:v>47</c:v>
                </c:pt>
                <c:pt idx="4" formatCode="General">
                  <c:v>49</c:v>
                </c:pt>
                <c:pt idx="5" formatCode="General">
                  <c:v>49</c:v>
                </c:pt>
                <c:pt idx="6" formatCode="General">
                  <c:v>50</c:v>
                </c:pt>
                <c:pt idx="7" formatCode="General">
                  <c:v>48</c:v>
                </c:pt>
                <c:pt idx="8" formatCode="General">
                  <c:v>49</c:v>
                </c:pt>
                <c:pt idx="9" formatCode="General">
                  <c:v>51</c:v>
                </c:pt>
                <c:pt idx="10" formatCode="General">
                  <c:v>42</c:v>
                </c:pt>
                <c:pt idx="11" formatCode="General">
                  <c:v>46</c:v>
                </c:pt>
              </c:numCache>
            </c:numRef>
          </c:val>
        </c:ser>
        <c:ser>
          <c:idx val="2"/>
          <c:order val="2"/>
          <c:tx>
            <c:strRef>
              <c:f>'Ark1'!$D$1</c:f>
              <c:strCache>
                <c:ptCount val="1"/>
                <c:pt idx="0">
                  <c:v>Ganske negativ</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'Ark1'!$D$2:$D$13</c:f>
              <c:numCache>
                <c:formatCode>0</c:formatCode>
                <c:ptCount val="12"/>
                <c:pt idx="0">
                  <c:v>15.4742334322935</c:v>
                </c:pt>
                <c:pt idx="1">
                  <c:v>19.600000000000001</c:v>
                </c:pt>
                <c:pt idx="2" formatCode="General">
                  <c:v>15</c:v>
                </c:pt>
                <c:pt idx="3" formatCode="General">
                  <c:v>17</c:v>
                </c:pt>
                <c:pt idx="4" formatCode="General">
                  <c:v>16</c:v>
                </c:pt>
                <c:pt idx="5" formatCode="General">
                  <c:v>19</c:v>
                </c:pt>
                <c:pt idx="6" formatCode="General">
                  <c:v>17</c:v>
                </c:pt>
                <c:pt idx="7" formatCode="General">
                  <c:v>19</c:v>
                </c:pt>
                <c:pt idx="8" formatCode="General">
                  <c:v>16</c:v>
                </c:pt>
                <c:pt idx="9" formatCode="General">
                  <c:v>24</c:v>
                </c:pt>
                <c:pt idx="10" formatCode="General">
                  <c:v>25</c:v>
                </c:pt>
                <c:pt idx="11" formatCode="General">
                  <c:v>21</c:v>
                </c:pt>
              </c:numCache>
            </c:numRef>
          </c:val>
        </c:ser>
        <c:ser>
          <c:idx val="3"/>
          <c:order val="3"/>
          <c:tx>
            <c:strRef>
              <c:f>'Ark1'!$E$1</c:f>
              <c:strCache>
                <c:ptCount val="1"/>
                <c:pt idx="0">
                  <c:v>Svært negativ</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'Ark1'!$E$2:$E$13</c:f>
              <c:numCache>
                <c:formatCode>0</c:formatCode>
                <c:ptCount val="12"/>
                <c:pt idx="0">
                  <c:v>6.5399273424514499</c:v>
                </c:pt>
                <c:pt idx="1">
                  <c:v>6.9</c:v>
                </c:pt>
                <c:pt idx="2" formatCode="General">
                  <c:v>8</c:v>
                </c:pt>
                <c:pt idx="3" formatCode="General">
                  <c:v>7</c:v>
                </c:pt>
                <c:pt idx="4" formatCode="General">
                  <c:v>8</c:v>
                </c:pt>
                <c:pt idx="5" formatCode="General">
                  <c:v>6</c:v>
                </c:pt>
                <c:pt idx="6" formatCode="General">
                  <c:v>5</c:v>
                </c:pt>
                <c:pt idx="7" formatCode="General">
                  <c:v>7</c:v>
                </c:pt>
                <c:pt idx="8" formatCode="General">
                  <c:v>8</c:v>
                </c:pt>
                <c:pt idx="9" formatCode="General">
                  <c:v>8</c:v>
                </c:pt>
                <c:pt idx="10" formatCode="General">
                  <c:v>7</c:v>
                </c:pt>
                <c:pt idx="11" formatCode="General">
                  <c:v>6</c:v>
                </c:pt>
              </c:numCache>
            </c:numRef>
          </c:val>
        </c:ser>
        <c:ser>
          <c:idx val="4"/>
          <c:order val="4"/>
          <c:tx>
            <c:strRef>
              <c:f>'Ark1'!$F$1</c:f>
              <c:strCache>
                <c:ptCount val="1"/>
                <c:pt idx="0">
                  <c:v>Vet ikke</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'Ark1'!$F$2:$F$13</c:f>
              <c:numCache>
                <c:formatCode>0</c:formatCode>
                <c:ptCount val="12"/>
                <c:pt idx="0">
                  <c:v>3.8613509777158899</c:v>
                </c:pt>
                <c:pt idx="1">
                  <c:v>5.5</c:v>
                </c:pt>
                <c:pt idx="2" formatCode="General">
                  <c:v>4</c:v>
                </c:pt>
                <c:pt idx="3" formatCode="General">
                  <c:v>3</c:v>
                </c:pt>
                <c:pt idx="4" formatCode="General">
                  <c:v>2</c:v>
                </c:pt>
                <c:pt idx="5" formatCode="General">
                  <c:v>2</c:v>
                </c:pt>
                <c:pt idx="6" formatCode="General">
                  <c:v>6</c:v>
                </c:pt>
                <c:pt idx="7" formatCode="General">
                  <c:v>5</c:v>
                </c:pt>
                <c:pt idx="8" formatCode="General">
                  <c:v>5</c:v>
                </c:pt>
                <c:pt idx="9" formatCode="General">
                  <c:v>3</c:v>
                </c:pt>
                <c:pt idx="10" formatCode="General">
                  <c:v>5</c:v>
                </c:pt>
                <c:pt idx="11" formatCode="General">
                  <c:v>7</c:v>
                </c:pt>
              </c:numCache>
            </c:numRef>
          </c:val>
        </c:ser>
        <c:dLbls>
          <c:showLegendKey val="0"/>
          <c:showVal val="0"/>
          <c:showCatName val="0"/>
          <c:showSerName val="0"/>
          <c:showPercent val="0"/>
          <c:showBubbleSize val="0"/>
        </c:dLbls>
        <c:gapWidth val="150"/>
        <c:overlap val="100"/>
        <c:axId val="340382000"/>
        <c:axId val="340382392"/>
      </c:barChart>
      <c:catAx>
        <c:axId val="340382000"/>
        <c:scaling>
          <c:orientation val="maxMin"/>
        </c:scaling>
        <c:delete val="0"/>
        <c:axPos val="l"/>
        <c:numFmt formatCode="General" sourceLinked="1"/>
        <c:majorTickMark val="out"/>
        <c:minorTickMark val="none"/>
        <c:tickLblPos val="nextTo"/>
        <c:txPr>
          <a:bodyPr/>
          <a:lstStyle/>
          <a:p>
            <a:pPr>
              <a:defRPr sz="1000"/>
            </a:pPr>
            <a:endParaRPr lang="nb-NO"/>
          </a:p>
        </c:txPr>
        <c:crossAx val="340382392"/>
        <c:crosses val="autoZero"/>
        <c:auto val="1"/>
        <c:lblAlgn val="ctr"/>
        <c:lblOffset val="100"/>
        <c:noMultiLvlLbl val="0"/>
      </c:catAx>
      <c:valAx>
        <c:axId val="340382392"/>
        <c:scaling>
          <c:orientation val="minMax"/>
          <c:max val="1"/>
          <c:min val="0"/>
        </c:scaling>
        <c:delete val="1"/>
        <c:axPos val="t"/>
        <c:numFmt formatCode="0%" sourceLinked="1"/>
        <c:majorTickMark val="out"/>
        <c:minorTickMark val="none"/>
        <c:tickLblPos val="nextTo"/>
        <c:crossAx val="340382000"/>
        <c:crosses val="autoZero"/>
        <c:crossBetween val="between"/>
      </c:valAx>
    </c:plotArea>
    <c:legend>
      <c:legendPos val="b"/>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'Ark1'!$B$1</c:f>
              <c:strCache>
                <c:ptCount val="1"/>
                <c:pt idx="0">
                  <c:v>Svært stor tiltro</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'Ark1'!$B$2:$B$13</c:f>
              <c:numCache>
                <c:formatCode>0</c:formatCode>
                <c:ptCount val="12"/>
                <c:pt idx="0">
                  <c:v>29.509153413704698</c:v>
                </c:pt>
                <c:pt idx="1">
                  <c:v>17.899999999999999</c:v>
                </c:pt>
                <c:pt idx="2" formatCode="General">
                  <c:v>24</c:v>
                </c:pt>
                <c:pt idx="3" formatCode="General">
                  <c:v>22</c:v>
                </c:pt>
                <c:pt idx="4" formatCode="General">
                  <c:v>24</c:v>
                </c:pt>
                <c:pt idx="5" formatCode="General">
                  <c:v>23</c:v>
                </c:pt>
                <c:pt idx="6" formatCode="General">
                  <c:v>17</c:v>
                </c:pt>
                <c:pt idx="7" formatCode="General">
                  <c:v>21</c:v>
                </c:pt>
                <c:pt idx="8" formatCode="General">
                  <c:v>22</c:v>
                </c:pt>
                <c:pt idx="9" formatCode="General">
                  <c:v>19</c:v>
                </c:pt>
                <c:pt idx="10" formatCode="General">
                  <c:v>21</c:v>
                </c:pt>
                <c:pt idx="11" formatCode="General">
                  <c:v>22</c:v>
                </c:pt>
              </c:numCache>
            </c:numRef>
          </c:val>
        </c:ser>
        <c:ser>
          <c:idx val="1"/>
          <c:order val="1"/>
          <c:tx>
            <c:strRef>
              <c:f>'Ark1'!$C$1</c:f>
              <c:strCache>
                <c:ptCount val="1"/>
                <c:pt idx="0">
                  <c:v>Ganske stor tiltro</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'Ark1'!$C$2:$C$13</c:f>
              <c:numCache>
                <c:formatCode>0</c:formatCode>
                <c:ptCount val="12"/>
                <c:pt idx="0">
                  <c:v>56.018670733043699</c:v>
                </c:pt>
                <c:pt idx="1">
                  <c:v>64.400000000000006</c:v>
                </c:pt>
                <c:pt idx="2" formatCode="General">
                  <c:v>61</c:v>
                </c:pt>
                <c:pt idx="3" formatCode="General">
                  <c:v>63</c:v>
                </c:pt>
                <c:pt idx="4" formatCode="General">
                  <c:v>55</c:v>
                </c:pt>
                <c:pt idx="5" formatCode="General">
                  <c:v>56</c:v>
                </c:pt>
                <c:pt idx="6" formatCode="General">
                  <c:v>63</c:v>
                </c:pt>
                <c:pt idx="7" formatCode="General">
                  <c:v>60</c:v>
                </c:pt>
                <c:pt idx="8" formatCode="General">
                  <c:v>58</c:v>
                </c:pt>
                <c:pt idx="9" formatCode="General">
                  <c:v>56</c:v>
                </c:pt>
                <c:pt idx="10" formatCode="General">
                  <c:v>57</c:v>
                </c:pt>
                <c:pt idx="11" formatCode="General">
                  <c:v>59</c:v>
                </c:pt>
              </c:numCache>
            </c:numRef>
          </c:val>
        </c:ser>
        <c:ser>
          <c:idx val="2"/>
          <c:order val="2"/>
          <c:tx>
            <c:strRef>
              <c:f>'Ark1'!$D$1</c:f>
              <c:strCache>
                <c:ptCount val="1"/>
                <c:pt idx="0">
                  <c:v>Ganske liten tiltro</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'Ark1'!$D$2:$D$13</c:f>
              <c:numCache>
                <c:formatCode>0</c:formatCode>
                <c:ptCount val="12"/>
                <c:pt idx="0">
                  <c:v>8.6425636908031205</c:v>
                </c:pt>
                <c:pt idx="1">
                  <c:v>11.1</c:v>
                </c:pt>
                <c:pt idx="2" formatCode="General">
                  <c:v>10</c:v>
                </c:pt>
                <c:pt idx="3" formatCode="General">
                  <c:v>8</c:v>
                </c:pt>
                <c:pt idx="4" formatCode="General">
                  <c:v>13</c:v>
                </c:pt>
                <c:pt idx="5" formatCode="General">
                  <c:v>15</c:v>
                </c:pt>
                <c:pt idx="6" formatCode="General">
                  <c:v>13</c:v>
                </c:pt>
                <c:pt idx="7" formatCode="General">
                  <c:v>12</c:v>
                </c:pt>
                <c:pt idx="8" formatCode="General">
                  <c:v>14</c:v>
                </c:pt>
                <c:pt idx="9" formatCode="General">
                  <c:v>15</c:v>
                </c:pt>
                <c:pt idx="10" formatCode="General">
                  <c:v>17</c:v>
                </c:pt>
                <c:pt idx="11" formatCode="General">
                  <c:v>14</c:v>
                </c:pt>
              </c:numCache>
            </c:numRef>
          </c:val>
        </c:ser>
        <c:ser>
          <c:idx val="3"/>
          <c:order val="3"/>
          <c:tx>
            <c:strRef>
              <c:f>'Ark1'!$E$1</c:f>
              <c:strCache>
                <c:ptCount val="1"/>
                <c:pt idx="0">
                  <c:v>Svært liten tiltro</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'Ark1'!$E$2:$E$13</c:f>
              <c:numCache>
                <c:formatCode>0</c:formatCode>
                <c:ptCount val="12"/>
                <c:pt idx="0">
                  <c:v>3.3840947546531202</c:v>
                </c:pt>
                <c:pt idx="1">
                  <c:v>4.3</c:v>
                </c:pt>
                <c:pt idx="2" formatCode="General">
                  <c:v>4</c:v>
                </c:pt>
                <c:pt idx="3" formatCode="General">
                  <c:v>3</c:v>
                </c:pt>
                <c:pt idx="4" formatCode="General">
                  <c:v>5</c:v>
                </c:pt>
                <c:pt idx="5" formatCode="General">
                  <c:v>3</c:v>
                </c:pt>
                <c:pt idx="6" formatCode="General">
                  <c:v>3</c:v>
                </c:pt>
                <c:pt idx="7" formatCode="General">
                  <c:v>4</c:v>
                </c:pt>
                <c:pt idx="8" formatCode="General">
                  <c:v>4</c:v>
                </c:pt>
                <c:pt idx="9" formatCode="General">
                  <c:v>6</c:v>
                </c:pt>
                <c:pt idx="10" formatCode="General">
                  <c:v>3</c:v>
                </c:pt>
                <c:pt idx="11" formatCode="General">
                  <c:v>3</c:v>
                </c:pt>
              </c:numCache>
            </c:numRef>
          </c:val>
        </c:ser>
        <c:ser>
          <c:idx val="4"/>
          <c:order val="4"/>
          <c:tx>
            <c:strRef>
              <c:f>'Ark1'!$F$1</c:f>
              <c:strCache>
                <c:ptCount val="1"/>
                <c:pt idx="0">
                  <c:v>Vet ikke</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'Ark1'!$F$2:$F$13</c:f>
              <c:numCache>
                <c:formatCode>0</c:formatCode>
                <c:ptCount val="12"/>
                <c:pt idx="0">
                  <c:v>2.4455174077951201</c:v>
                </c:pt>
                <c:pt idx="1">
                  <c:v>2.2999999999999998</c:v>
                </c:pt>
                <c:pt idx="2" formatCode="General">
                  <c:v>2</c:v>
                </c:pt>
                <c:pt idx="3" formatCode="General">
                  <c:v>3</c:v>
                </c:pt>
                <c:pt idx="4" formatCode="General">
                  <c:v>2</c:v>
                </c:pt>
                <c:pt idx="5" formatCode="General">
                  <c:v>3</c:v>
                </c:pt>
                <c:pt idx="6" formatCode="General">
                  <c:v>3</c:v>
                </c:pt>
                <c:pt idx="7" formatCode="General">
                  <c:v>4</c:v>
                </c:pt>
                <c:pt idx="8" formatCode="General">
                  <c:v>3</c:v>
                </c:pt>
                <c:pt idx="9" formatCode="General">
                  <c:v>5</c:v>
                </c:pt>
                <c:pt idx="10" formatCode="General">
                  <c:v>3</c:v>
                </c:pt>
                <c:pt idx="11" formatCode="General">
                  <c:v>3</c:v>
                </c:pt>
              </c:numCache>
            </c:numRef>
          </c:val>
        </c:ser>
        <c:dLbls>
          <c:showLegendKey val="0"/>
          <c:showVal val="0"/>
          <c:showCatName val="0"/>
          <c:showSerName val="0"/>
          <c:showPercent val="0"/>
          <c:showBubbleSize val="0"/>
        </c:dLbls>
        <c:gapWidth val="150"/>
        <c:overlap val="100"/>
        <c:axId val="340377688"/>
        <c:axId val="340378864"/>
      </c:barChart>
      <c:catAx>
        <c:axId val="340377688"/>
        <c:scaling>
          <c:orientation val="maxMin"/>
        </c:scaling>
        <c:delete val="0"/>
        <c:axPos val="l"/>
        <c:numFmt formatCode="General" sourceLinked="1"/>
        <c:majorTickMark val="out"/>
        <c:minorTickMark val="none"/>
        <c:tickLblPos val="nextTo"/>
        <c:txPr>
          <a:bodyPr/>
          <a:lstStyle/>
          <a:p>
            <a:pPr>
              <a:defRPr sz="1000"/>
            </a:pPr>
            <a:endParaRPr lang="nb-NO"/>
          </a:p>
        </c:txPr>
        <c:crossAx val="340378864"/>
        <c:crosses val="autoZero"/>
        <c:auto val="1"/>
        <c:lblAlgn val="ctr"/>
        <c:lblOffset val="100"/>
        <c:noMultiLvlLbl val="0"/>
      </c:catAx>
      <c:valAx>
        <c:axId val="340378864"/>
        <c:scaling>
          <c:orientation val="minMax"/>
          <c:max val="1"/>
          <c:min val="0"/>
        </c:scaling>
        <c:delete val="1"/>
        <c:axPos val="t"/>
        <c:numFmt formatCode="0%" sourceLinked="1"/>
        <c:majorTickMark val="out"/>
        <c:minorTickMark val="none"/>
        <c:tickLblPos val="nextTo"/>
        <c:crossAx val="340377688"/>
        <c:crosses val="autoZero"/>
        <c:crossBetween val="between"/>
      </c:valAx>
    </c:plotArea>
    <c:legend>
      <c:legendPos val="b"/>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Svært interessert</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'Ark1'!$B$2:$B$13</c:f>
              <c:numCache>
                <c:formatCode>General</c:formatCode>
                <c:ptCount val="12"/>
                <c:pt idx="0" formatCode="0">
                  <c:v>34.9904802269523</c:v>
                </c:pt>
                <c:pt idx="1">
                  <c:v>42</c:v>
                </c:pt>
                <c:pt idx="2">
                  <c:v>39</c:v>
                </c:pt>
                <c:pt idx="3">
                  <c:v>41</c:v>
                </c:pt>
                <c:pt idx="4">
                  <c:v>40</c:v>
                </c:pt>
                <c:pt idx="5">
                  <c:v>40</c:v>
                </c:pt>
                <c:pt idx="6">
                  <c:v>37</c:v>
                </c:pt>
                <c:pt idx="7">
                  <c:v>37</c:v>
                </c:pt>
                <c:pt idx="8">
                  <c:v>37</c:v>
                </c:pt>
                <c:pt idx="9">
                  <c:v>36</c:v>
                </c:pt>
                <c:pt idx="10">
                  <c:v>30</c:v>
                </c:pt>
                <c:pt idx="11">
                  <c:v>33</c:v>
                </c:pt>
              </c:numCache>
            </c:numRef>
          </c:val>
        </c:ser>
        <c:ser>
          <c:idx val="1"/>
          <c:order val="1"/>
          <c:tx>
            <c:strRef>
              <c:f>'Ark1'!$C$1</c:f>
              <c:strCache>
                <c:ptCount val="1"/>
                <c:pt idx="0">
                  <c:v>Ganske interessert</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'Ark1'!$C$2:$C$13</c:f>
              <c:numCache>
                <c:formatCode>General</c:formatCode>
                <c:ptCount val="12"/>
                <c:pt idx="0" formatCode="0">
                  <c:v>51.378202016013603</c:v>
                </c:pt>
                <c:pt idx="1">
                  <c:v>47</c:v>
                </c:pt>
                <c:pt idx="2">
                  <c:v>49</c:v>
                </c:pt>
                <c:pt idx="3">
                  <c:v>46</c:v>
                </c:pt>
                <c:pt idx="4">
                  <c:v>50</c:v>
                </c:pt>
                <c:pt idx="5">
                  <c:v>47</c:v>
                </c:pt>
                <c:pt idx="6">
                  <c:v>48</c:v>
                </c:pt>
                <c:pt idx="7">
                  <c:v>51</c:v>
                </c:pt>
                <c:pt idx="8">
                  <c:v>49</c:v>
                </c:pt>
                <c:pt idx="9">
                  <c:v>50</c:v>
                </c:pt>
                <c:pt idx="10">
                  <c:v>53</c:v>
                </c:pt>
                <c:pt idx="11">
                  <c:v>54</c:v>
                </c:pt>
              </c:numCache>
            </c:numRef>
          </c:val>
        </c:ser>
        <c:ser>
          <c:idx val="2"/>
          <c:order val="2"/>
          <c:tx>
            <c:strRef>
              <c:f>'Ark1'!$D$1</c:f>
              <c:strCache>
                <c:ptCount val="1"/>
                <c:pt idx="0">
                  <c:v>Ganske lite interessert</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'Ark1'!$D$2:$D$13</c:f>
              <c:numCache>
                <c:formatCode>General</c:formatCode>
                <c:ptCount val="12"/>
                <c:pt idx="0" formatCode="0">
                  <c:v>11.261592997226099</c:v>
                </c:pt>
                <c:pt idx="1">
                  <c:v>10</c:v>
                </c:pt>
                <c:pt idx="2">
                  <c:v>9</c:v>
                </c:pt>
                <c:pt idx="3">
                  <c:v>10</c:v>
                </c:pt>
                <c:pt idx="4">
                  <c:v>9</c:v>
                </c:pt>
                <c:pt idx="5">
                  <c:v>10</c:v>
                </c:pt>
                <c:pt idx="6">
                  <c:v>10</c:v>
                </c:pt>
                <c:pt idx="7">
                  <c:v>10</c:v>
                </c:pt>
                <c:pt idx="8">
                  <c:v>11</c:v>
                </c:pt>
                <c:pt idx="9">
                  <c:v>9</c:v>
                </c:pt>
                <c:pt idx="10">
                  <c:v>14</c:v>
                </c:pt>
                <c:pt idx="11">
                  <c:v>11</c:v>
                </c:pt>
              </c:numCache>
            </c:numRef>
          </c:val>
        </c:ser>
        <c:ser>
          <c:idx val="3"/>
          <c:order val="3"/>
          <c:tx>
            <c:strRef>
              <c:f>'Ark1'!$E$1</c:f>
              <c:strCache>
                <c:ptCount val="1"/>
                <c:pt idx="0">
                  <c:v>Svært lite interessert</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'Ark1'!$E$2:$E$13</c:f>
              <c:numCache>
                <c:formatCode>General</c:formatCode>
                <c:ptCount val="12"/>
                <c:pt idx="0" formatCode="0">
                  <c:v>2.3697247598077902</c:v>
                </c:pt>
                <c:pt idx="1">
                  <c:v>1</c:v>
                </c:pt>
                <c:pt idx="2">
                  <c:v>3</c:v>
                </c:pt>
                <c:pt idx="3">
                  <c:v>3</c:v>
                </c:pt>
                <c:pt idx="4">
                  <c:v>1</c:v>
                </c:pt>
                <c:pt idx="5">
                  <c:v>3</c:v>
                </c:pt>
                <c:pt idx="6">
                  <c:v>5</c:v>
                </c:pt>
                <c:pt idx="7">
                  <c:v>3</c:v>
                </c:pt>
                <c:pt idx="8">
                  <c:v>3</c:v>
                </c:pt>
                <c:pt idx="9">
                  <c:v>4</c:v>
                </c:pt>
                <c:pt idx="10">
                  <c:v>3</c:v>
                </c:pt>
                <c:pt idx="11">
                  <c:v>2</c:v>
                </c:pt>
              </c:numCache>
            </c:numRef>
          </c:val>
        </c:ser>
        <c:dLbls>
          <c:showLegendKey val="0"/>
          <c:showVal val="0"/>
          <c:showCatName val="0"/>
          <c:showSerName val="0"/>
          <c:showPercent val="0"/>
          <c:showBubbleSize val="0"/>
        </c:dLbls>
        <c:gapWidth val="150"/>
        <c:overlap val="100"/>
        <c:axId val="299971720"/>
        <c:axId val="299975248"/>
      </c:barChart>
      <c:catAx>
        <c:axId val="299971720"/>
        <c:scaling>
          <c:orientation val="maxMin"/>
        </c:scaling>
        <c:delete val="0"/>
        <c:axPos val="l"/>
        <c:numFmt formatCode="General" sourceLinked="1"/>
        <c:majorTickMark val="out"/>
        <c:minorTickMark val="none"/>
        <c:tickLblPos val="nextTo"/>
        <c:txPr>
          <a:bodyPr/>
          <a:lstStyle/>
          <a:p>
            <a:pPr>
              <a:defRPr sz="1000"/>
            </a:pPr>
            <a:endParaRPr lang="nb-NO"/>
          </a:p>
        </c:txPr>
        <c:crossAx val="299975248"/>
        <c:crosses val="autoZero"/>
        <c:auto val="1"/>
        <c:lblAlgn val="ctr"/>
        <c:lblOffset val="100"/>
        <c:noMultiLvlLbl val="0"/>
      </c:catAx>
      <c:valAx>
        <c:axId val="299975248"/>
        <c:scaling>
          <c:orientation val="minMax"/>
          <c:max val="100"/>
          <c:min val="0"/>
        </c:scaling>
        <c:delete val="1"/>
        <c:axPos val="t"/>
        <c:numFmt formatCode="0" sourceLinked="1"/>
        <c:majorTickMark val="out"/>
        <c:minorTickMark val="none"/>
        <c:tickLblPos val="nextTo"/>
        <c:crossAx val="299971720"/>
        <c:crosses val="autoZero"/>
        <c:crossBetween val="between"/>
      </c:valAx>
    </c:plotArea>
    <c:legend>
      <c:legendPos val="b"/>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0617066200058324"/>
          <c:y val="1.8175403984110904E-2"/>
          <c:w val="0.65430061242344706"/>
          <c:h val="0.96063503057816269"/>
        </c:manualLayout>
      </c:layout>
      <c:lineChart>
        <c:grouping val="standard"/>
        <c:varyColors val="0"/>
        <c:ser>
          <c:idx val="0"/>
          <c:order val="0"/>
          <c:tx>
            <c:strRef>
              <c:f>'Ark1'!$B$1</c:f>
              <c:strCache>
                <c:ptCount val="1"/>
                <c:pt idx="0">
                  <c:v>Elgjakt</c:v>
                </c:pt>
              </c:strCache>
            </c:strRef>
          </c:tx>
          <c:spPr>
            <a:ln w="38100">
              <a:solidFill>
                <a:sysClr val="window" lastClr="FFFFFF">
                  <a:lumMod val="75000"/>
                </a:sysClr>
              </a:solidFill>
            </a:ln>
          </c:spPr>
          <c:marker>
            <c:symbol val="none"/>
          </c:marker>
          <c:dLbls>
            <c:dLbl>
              <c:idx val="2"/>
              <c:layout>
                <c:manualLayout>
                  <c:x val="-4.5911227763196269E-2"/>
                  <c:y val="1.935835556186245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'Ark1'!$B$2:$B$8</c:f>
              <c:numCache>
                <c:formatCode>0</c:formatCode>
                <c:ptCount val="7"/>
                <c:pt idx="0">
                  <c:v>13</c:v>
                </c:pt>
                <c:pt idx="1">
                  <c:v>18</c:v>
                </c:pt>
                <c:pt idx="2">
                  <c:v>20</c:v>
                </c:pt>
                <c:pt idx="3">
                  <c:v>13</c:v>
                </c:pt>
                <c:pt idx="4">
                  <c:v>19.399999999999999</c:v>
                </c:pt>
                <c:pt idx="5">
                  <c:v>19.3</c:v>
                </c:pt>
                <c:pt idx="6">
                  <c:v>13</c:v>
                </c:pt>
              </c:numCache>
            </c:numRef>
          </c:val>
          <c:smooth val="1"/>
        </c:ser>
        <c:ser>
          <c:idx val="1"/>
          <c:order val="1"/>
          <c:tx>
            <c:strRef>
              <c:f>'Ark1'!$C$1</c:f>
              <c:strCache>
                <c:ptCount val="1"/>
                <c:pt idx="0">
                  <c:v>All jakt</c:v>
                </c:pt>
              </c:strCache>
            </c:strRef>
          </c:tx>
          <c:spPr>
            <a:ln w="38100">
              <a:solidFill>
                <a:srgbClr val="C50017"/>
              </a:solidFill>
            </a:ln>
          </c:spPr>
          <c:marker>
            <c:symbol val="none"/>
          </c:marker>
          <c:dLbls>
            <c:dLbl>
              <c:idx val="2"/>
              <c:layout>
                <c:manualLayout>
                  <c:x val="-4.5911227763196269E-2"/>
                  <c:y val="-2.298368435342850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7.55408573928259E-2"/>
                  <c:y val="-1.934574050196729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1.3318635170603674E-2"/>
                  <c:y val="-9.136835764713953E-3"/>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'Ark1'!$C$2:$C$8</c:f>
              <c:numCache>
                <c:formatCode>0</c:formatCode>
                <c:ptCount val="7"/>
                <c:pt idx="0">
                  <c:v>39</c:v>
                </c:pt>
                <c:pt idx="1">
                  <c:v>30</c:v>
                </c:pt>
                <c:pt idx="2">
                  <c:v>21</c:v>
                </c:pt>
                <c:pt idx="3">
                  <c:v>28</c:v>
                </c:pt>
                <c:pt idx="4">
                  <c:v>18.899999999999999</c:v>
                </c:pt>
                <c:pt idx="5">
                  <c:v>12.6</c:v>
                </c:pt>
                <c:pt idx="6">
                  <c:v>17</c:v>
                </c:pt>
              </c:numCache>
            </c:numRef>
          </c:val>
          <c:smooth val="1"/>
        </c:ser>
        <c:ser>
          <c:idx val="2"/>
          <c:order val="2"/>
          <c:tx>
            <c:strRef>
              <c:f>'Ark1'!$D$1</c:f>
              <c:strCache>
                <c:ptCount val="1"/>
                <c:pt idx="0">
                  <c:v>Ulvejakt</c:v>
                </c:pt>
              </c:strCache>
            </c:strRef>
          </c:tx>
          <c:spPr>
            <a:ln w="38100">
              <a:solidFill>
                <a:srgbClr val="00B050"/>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'Ark1'!$D$2:$D$8</c:f>
              <c:numCache>
                <c:formatCode>0</c:formatCode>
                <c:ptCount val="7"/>
                <c:pt idx="0">
                  <c:v>6</c:v>
                </c:pt>
                <c:pt idx="1">
                  <c:v>9</c:v>
                </c:pt>
                <c:pt idx="2">
                  <c:v>23</c:v>
                </c:pt>
                <c:pt idx="3">
                  <c:v>11</c:v>
                </c:pt>
                <c:pt idx="4">
                  <c:v>11.5</c:v>
                </c:pt>
                <c:pt idx="5">
                  <c:v>30</c:v>
                </c:pt>
                <c:pt idx="6">
                  <c:v>29</c:v>
                </c:pt>
              </c:numCache>
            </c:numRef>
          </c:val>
          <c:smooth val="1"/>
        </c:ser>
        <c:ser>
          <c:idx val="3"/>
          <c:order val="3"/>
          <c:tx>
            <c:strRef>
              <c:f>'Ark1'!$E$1</c:f>
              <c:strCache>
                <c:ptCount val="1"/>
                <c:pt idx="0">
                  <c:v>Storviltjakt generelt</c:v>
                </c:pt>
              </c:strCache>
            </c:strRef>
          </c:tx>
          <c:spPr>
            <a:ln w="38100">
              <a:solidFill>
                <a:srgbClr val="C50017">
                  <a:lumMod val="40000"/>
                  <a:lumOff val="60000"/>
                </a:srgbClr>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'Ark1'!$E$2:$E$8</c:f>
              <c:numCache>
                <c:formatCode>0</c:formatCode>
                <c:ptCount val="7"/>
                <c:pt idx="0">
                  <c:v>3</c:v>
                </c:pt>
                <c:pt idx="1">
                  <c:v>4</c:v>
                </c:pt>
                <c:pt idx="3">
                  <c:v>12</c:v>
                </c:pt>
                <c:pt idx="4">
                  <c:v>9.6</c:v>
                </c:pt>
                <c:pt idx="5">
                  <c:v>2.8</c:v>
                </c:pt>
                <c:pt idx="6">
                  <c:v>0</c:v>
                </c:pt>
              </c:numCache>
            </c:numRef>
          </c:val>
          <c:smooth val="1"/>
        </c:ser>
        <c:ser>
          <c:idx val="4"/>
          <c:order val="4"/>
          <c:tx>
            <c:strRef>
              <c:f>'Ark1'!$F$1</c:f>
              <c:strCache>
                <c:ptCount val="1"/>
                <c:pt idx="0">
                  <c:v>Rådyrjakt</c:v>
                </c:pt>
              </c:strCache>
            </c:strRef>
          </c:tx>
          <c:spPr>
            <a:ln w="38100"/>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'Ark1'!$F$2:$F$8</c:f>
              <c:numCache>
                <c:formatCode>0</c:formatCode>
                <c:ptCount val="7"/>
                <c:pt idx="0">
                  <c:v>2</c:v>
                </c:pt>
                <c:pt idx="1">
                  <c:v>7</c:v>
                </c:pt>
                <c:pt idx="2">
                  <c:v>4</c:v>
                </c:pt>
                <c:pt idx="3">
                  <c:v>1</c:v>
                </c:pt>
                <c:pt idx="4">
                  <c:v>6</c:v>
                </c:pt>
                <c:pt idx="5">
                  <c:v>1.7</c:v>
                </c:pt>
                <c:pt idx="6">
                  <c:v>4</c:v>
                </c:pt>
              </c:numCache>
            </c:numRef>
          </c:val>
          <c:smooth val="1"/>
        </c:ser>
        <c:ser>
          <c:idx val="5"/>
          <c:order val="5"/>
          <c:tx>
            <c:strRef>
              <c:f>'Ark1'!$G$1</c:f>
              <c:strCache>
                <c:ptCount val="1"/>
                <c:pt idx="0">
                  <c:v>Hjortejakt</c:v>
                </c:pt>
              </c:strCache>
            </c:strRef>
          </c:tx>
          <c:spPr>
            <a:ln w="38100">
              <a:solidFill>
                <a:srgbClr val="4C1D52">
                  <a:lumMod val="60000"/>
                  <a:lumOff val="40000"/>
                </a:srgbClr>
              </a:solidFill>
            </a:ln>
          </c:spPr>
          <c:marker>
            <c:symbol val="none"/>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'Ark1'!$G$2:$G$8</c:f>
              <c:numCache>
                <c:formatCode>0</c:formatCode>
                <c:ptCount val="7"/>
                <c:pt idx="0">
                  <c:v>5</c:v>
                </c:pt>
                <c:pt idx="1">
                  <c:v>6</c:v>
                </c:pt>
                <c:pt idx="2">
                  <c:v>4</c:v>
                </c:pt>
                <c:pt idx="3">
                  <c:v>1</c:v>
                </c:pt>
                <c:pt idx="4">
                  <c:v>4.5</c:v>
                </c:pt>
                <c:pt idx="5">
                  <c:v>3.9</c:v>
                </c:pt>
                <c:pt idx="6">
                  <c:v>3</c:v>
                </c:pt>
              </c:numCache>
            </c:numRef>
          </c:val>
          <c:smooth val="1"/>
        </c:ser>
        <c:ser>
          <c:idx val="6"/>
          <c:order val="6"/>
          <c:tx>
            <c:strRef>
              <c:f>'Ark1'!$H$1</c:f>
              <c:strCache>
                <c:ptCount val="1"/>
                <c:pt idx="0">
                  <c:v>Småviltjakt generelt</c:v>
                </c:pt>
              </c:strCache>
            </c:strRef>
          </c:tx>
          <c:spPr>
            <a:ln w="38100"/>
          </c:spPr>
          <c:marker>
            <c:symbol val="none"/>
          </c:marker>
          <c:val>
            <c:numRef>
              <c:f>'Ark1'!$H$2:$H$8</c:f>
              <c:numCache>
                <c:formatCode>General</c:formatCode>
                <c:ptCount val="7"/>
                <c:pt idx="3" formatCode="0">
                  <c:v>5</c:v>
                </c:pt>
                <c:pt idx="4" formatCode="0">
                  <c:v>3.2</c:v>
                </c:pt>
                <c:pt idx="5" formatCode="0">
                  <c:v>0.7</c:v>
                </c:pt>
                <c:pt idx="6" formatCode="0">
                  <c:v>0</c:v>
                </c:pt>
              </c:numCache>
            </c:numRef>
          </c:val>
          <c:smooth val="1"/>
        </c:ser>
        <c:dLbls>
          <c:showLegendKey val="0"/>
          <c:showVal val="0"/>
          <c:showCatName val="0"/>
          <c:showSerName val="0"/>
          <c:showPercent val="0"/>
          <c:showBubbleSize val="0"/>
        </c:dLbls>
        <c:smooth val="0"/>
        <c:axId val="340384352"/>
        <c:axId val="340382784"/>
      </c:lineChart>
      <c:catAx>
        <c:axId val="340384352"/>
        <c:scaling>
          <c:orientation val="minMax"/>
        </c:scaling>
        <c:delete val="1"/>
        <c:axPos val="b"/>
        <c:numFmt formatCode="General" sourceLinked="1"/>
        <c:majorTickMark val="none"/>
        <c:minorTickMark val="none"/>
        <c:tickLblPos val="nextTo"/>
        <c:crossAx val="340382784"/>
        <c:crosses val="autoZero"/>
        <c:auto val="0"/>
        <c:lblAlgn val="ctr"/>
        <c:lblOffset val="100"/>
        <c:noMultiLvlLbl val="0"/>
      </c:catAx>
      <c:valAx>
        <c:axId val="340382784"/>
        <c:scaling>
          <c:orientation val="minMax"/>
        </c:scaling>
        <c:delete val="1"/>
        <c:axPos val="l"/>
        <c:numFmt formatCode="#,##0" sourceLinked="0"/>
        <c:majorTickMark val="none"/>
        <c:minorTickMark val="none"/>
        <c:tickLblPos val="nextTo"/>
        <c:crossAx val="340384352"/>
        <c:crosses val="autoZero"/>
        <c:crossBetween val="between"/>
      </c:valAx>
      <c:spPr>
        <a:noFill/>
        <a:ln w="25400">
          <a:noFill/>
        </a:ln>
      </c:spPr>
    </c:plotArea>
    <c:legend>
      <c:legendPos val="r"/>
      <c:layout>
        <c:manualLayout>
          <c:xMode val="edge"/>
          <c:yMode val="edge"/>
          <c:x val="1.2603385596860864E-2"/>
          <c:y val="1.4897498309233884E-2"/>
          <c:w val="0.2861636628754739"/>
          <c:h val="0.98510250169076607"/>
        </c:manualLayout>
      </c:layout>
      <c:overlay val="0"/>
    </c:legend>
    <c:plotVisOnly val="1"/>
    <c:dispBlanksAs val="gap"/>
    <c:showDLblsOverMax val="0"/>
  </c:chart>
  <c:txPr>
    <a:bodyPr/>
    <a:lstStyle/>
    <a:p>
      <a:pPr>
        <a:defRPr sz="1100"/>
      </a:pPr>
      <a:endParaRPr lang="nb-N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Svært positiv</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'Ark1'!$A$2:$A$12</c:f>
              <c:numCache>
                <c:formatCode>General</c:formatCode>
                <c:ptCount val="11"/>
                <c:pt idx="0">
                  <c:v>2017</c:v>
                </c:pt>
                <c:pt idx="1">
                  <c:v>2014</c:v>
                </c:pt>
                <c:pt idx="2">
                  <c:v>2012</c:v>
                </c:pt>
                <c:pt idx="3">
                  <c:v>2010</c:v>
                </c:pt>
                <c:pt idx="4">
                  <c:v>2008</c:v>
                </c:pt>
                <c:pt idx="5">
                  <c:v>2007</c:v>
                </c:pt>
                <c:pt idx="6">
                  <c:v>2006</c:v>
                </c:pt>
                <c:pt idx="7">
                  <c:v>2005</c:v>
                </c:pt>
                <c:pt idx="8">
                  <c:v>2004</c:v>
                </c:pt>
                <c:pt idx="9">
                  <c:v>2003</c:v>
                </c:pt>
                <c:pt idx="10">
                  <c:v>2002</c:v>
                </c:pt>
              </c:numCache>
            </c:numRef>
          </c:cat>
          <c:val>
            <c:numRef>
              <c:f>'Ark1'!$B$2:$B$12</c:f>
              <c:numCache>
                <c:formatCode>0</c:formatCode>
                <c:ptCount val="11"/>
                <c:pt idx="0">
                  <c:v>17.621097811265301</c:v>
                </c:pt>
                <c:pt idx="1">
                  <c:v>13.9</c:v>
                </c:pt>
                <c:pt idx="2" formatCode="General">
                  <c:v>14</c:v>
                </c:pt>
                <c:pt idx="3" formatCode="General">
                  <c:v>11</c:v>
                </c:pt>
                <c:pt idx="4" formatCode="General">
                  <c:v>10</c:v>
                </c:pt>
                <c:pt idx="5" formatCode="General">
                  <c:v>11</c:v>
                </c:pt>
                <c:pt idx="6" formatCode="General">
                  <c:v>9</c:v>
                </c:pt>
                <c:pt idx="7" formatCode="General">
                  <c:v>10</c:v>
                </c:pt>
                <c:pt idx="8" formatCode="General">
                  <c:v>9</c:v>
                </c:pt>
                <c:pt idx="9" formatCode="General">
                  <c:v>11</c:v>
                </c:pt>
                <c:pt idx="10" formatCode="General">
                  <c:v>9</c:v>
                </c:pt>
              </c:numCache>
            </c:numRef>
          </c:val>
        </c:ser>
        <c:ser>
          <c:idx val="1"/>
          <c:order val="1"/>
          <c:tx>
            <c:strRef>
              <c:f>'Ark1'!$C$1</c:f>
              <c:strCache>
                <c:ptCount val="1"/>
                <c:pt idx="0">
                  <c:v>Ganske positiv</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'Ark1'!$A$2:$A$12</c:f>
              <c:numCache>
                <c:formatCode>General</c:formatCode>
                <c:ptCount val="11"/>
                <c:pt idx="0">
                  <c:v>2017</c:v>
                </c:pt>
                <c:pt idx="1">
                  <c:v>2014</c:v>
                </c:pt>
                <c:pt idx="2">
                  <c:v>2012</c:v>
                </c:pt>
                <c:pt idx="3">
                  <c:v>2010</c:v>
                </c:pt>
                <c:pt idx="4">
                  <c:v>2008</c:v>
                </c:pt>
                <c:pt idx="5">
                  <c:v>2007</c:v>
                </c:pt>
                <c:pt idx="6">
                  <c:v>2006</c:v>
                </c:pt>
                <c:pt idx="7">
                  <c:v>2005</c:v>
                </c:pt>
                <c:pt idx="8">
                  <c:v>2004</c:v>
                </c:pt>
                <c:pt idx="9">
                  <c:v>2003</c:v>
                </c:pt>
                <c:pt idx="10">
                  <c:v>2002</c:v>
                </c:pt>
              </c:numCache>
            </c:numRef>
          </c:cat>
          <c:val>
            <c:numRef>
              <c:f>'Ark1'!$C$2:$C$12</c:f>
              <c:numCache>
                <c:formatCode>0</c:formatCode>
                <c:ptCount val="11"/>
                <c:pt idx="0">
                  <c:v>31.283347853786001</c:v>
                </c:pt>
                <c:pt idx="1">
                  <c:v>35</c:v>
                </c:pt>
                <c:pt idx="2" formatCode="General">
                  <c:v>35</c:v>
                </c:pt>
                <c:pt idx="3" formatCode="General">
                  <c:v>29</c:v>
                </c:pt>
                <c:pt idx="4" formatCode="General">
                  <c:v>30</c:v>
                </c:pt>
                <c:pt idx="5" formatCode="General">
                  <c:v>29</c:v>
                </c:pt>
                <c:pt idx="6" formatCode="General">
                  <c:v>29</c:v>
                </c:pt>
                <c:pt idx="7" formatCode="General">
                  <c:v>23</c:v>
                </c:pt>
                <c:pt idx="8" formatCode="General">
                  <c:v>26</c:v>
                </c:pt>
                <c:pt idx="9" formatCode="General">
                  <c:v>24</c:v>
                </c:pt>
                <c:pt idx="10" formatCode="General">
                  <c:v>26</c:v>
                </c:pt>
              </c:numCache>
            </c:numRef>
          </c:val>
        </c:ser>
        <c:ser>
          <c:idx val="2"/>
          <c:order val="2"/>
          <c:tx>
            <c:strRef>
              <c:f>'Ark1'!$D$1</c:f>
              <c:strCache>
                <c:ptCount val="1"/>
                <c:pt idx="0">
                  <c:v>Ganske negativ</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'Ark1'!$A$2:$A$12</c:f>
              <c:numCache>
                <c:formatCode>General</c:formatCode>
                <c:ptCount val="11"/>
                <c:pt idx="0">
                  <c:v>2017</c:v>
                </c:pt>
                <c:pt idx="1">
                  <c:v>2014</c:v>
                </c:pt>
                <c:pt idx="2">
                  <c:v>2012</c:v>
                </c:pt>
                <c:pt idx="3">
                  <c:v>2010</c:v>
                </c:pt>
                <c:pt idx="4">
                  <c:v>2008</c:v>
                </c:pt>
                <c:pt idx="5">
                  <c:v>2007</c:v>
                </c:pt>
                <c:pt idx="6">
                  <c:v>2006</c:v>
                </c:pt>
                <c:pt idx="7">
                  <c:v>2005</c:v>
                </c:pt>
                <c:pt idx="8">
                  <c:v>2004</c:v>
                </c:pt>
                <c:pt idx="9">
                  <c:v>2003</c:v>
                </c:pt>
                <c:pt idx="10">
                  <c:v>2002</c:v>
                </c:pt>
              </c:numCache>
            </c:numRef>
          </c:cat>
          <c:val>
            <c:numRef>
              <c:f>'Ark1'!$D$2:$D$12</c:f>
              <c:numCache>
                <c:formatCode>0</c:formatCode>
                <c:ptCount val="11"/>
                <c:pt idx="0">
                  <c:v>27.861610492189602</c:v>
                </c:pt>
                <c:pt idx="1">
                  <c:v>27.4</c:v>
                </c:pt>
                <c:pt idx="2" formatCode="General">
                  <c:v>25</c:v>
                </c:pt>
                <c:pt idx="3" formatCode="General">
                  <c:v>32</c:v>
                </c:pt>
                <c:pt idx="4" formatCode="General">
                  <c:v>29</c:v>
                </c:pt>
                <c:pt idx="5" formatCode="General">
                  <c:v>30</c:v>
                </c:pt>
                <c:pt idx="6" formatCode="General">
                  <c:v>34</c:v>
                </c:pt>
                <c:pt idx="7" formatCode="General">
                  <c:v>33</c:v>
                </c:pt>
                <c:pt idx="8" formatCode="General">
                  <c:v>29</c:v>
                </c:pt>
                <c:pt idx="9" formatCode="General">
                  <c:v>29</c:v>
                </c:pt>
                <c:pt idx="10" formatCode="General">
                  <c:v>35</c:v>
                </c:pt>
              </c:numCache>
            </c:numRef>
          </c:val>
        </c:ser>
        <c:ser>
          <c:idx val="3"/>
          <c:order val="3"/>
          <c:tx>
            <c:strRef>
              <c:f>'Ark1'!$E$1</c:f>
              <c:strCache>
                <c:ptCount val="1"/>
                <c:pt idx="0">
                  <c:v>Svært negativ</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'Ark1'!$A$2:$A$12</c:f>
              <c:numCache>
                <c:formatCode>General</c:formatCode>
                <c:ptCount val="11"/>
                <c:pt idx="0">
                  <c:v>2017</c:v>
                </c:pt>
                <c:pt idx="1">
                  <c:v>2014</c:v>
                </c:pt>
                <c:pt idx="2">
                  <c:v>2012</c:v>
                </c:pt>
                <c:pt idx="3">
                  <c:v>2010</c:v>
                </c:pt>
                <c:pt idx="4">
                  <c:v>2008</c:v>
                </c:pt>
                <c:pt idx="5">
                  <c:v>2007</c:v>
                </c:pt>
                <c:pt idx="6">
                  <c:v>2006</c:v>
                </c:pt>
                <c:pt idx="7">
                  <c:v>2005</c:v>
                </c:pt>
                <c:pt idx="8">
                  <c:v>2004</c:v>
                </c:pt>
                <c:pt idx="9">
                  <c:v>2003</c:v>
                </c:pt>
                <c:pt idx="10">
                  <c:v>2002</c:v>
                </c:pt>
              </c:numCache>
            </c:numRef>
          </c:cat>
          <c:val>
            <c:numRef>
              <c:f>'Ark1'!$E$2:$E$12</c:f>
              <c:numCache>
                <c:formatCode>0</c:formatCode>
                <c:ptCount val="11"/>
                <c:pt idx="0">
                  <c:v>16.524990625933899</c:v>
                </c:pt>
                <c:pt idx="1">
                  <c:v>15.5</c:v>
                </c:pt>
                <c:pt idx="2" formatCode="General">
                  <c:v>19</c:v>
                </c:pt>
                <c:pt idx="3" formatCode="General">
                  <c:v>19</c:v>
                </c:pt>
                <c:pt idx="4" formatCode="General">
                  <c:v>24</c:v>
                </c:pt>
                <c:pt idx="5" formatCode="General">
                  <c:v>24</c:v>
                </c:pt>
                <c:pt idx="6" formatCode="General">
                  <c:v>21</c:v>
                </c:pt>
                <c:pt idx="7" formatCode="General">
                  <c:v>28</c:v>
                </c:pt>
                <c:pt idx="8" formatCode="General">
                  <c:v>29</c:v>
                </c:pt>
                <c:pt idx="9" formatCode="General">
                  <c:v>29</c:v>
                </c:pt>
                <c:pt idx="10" formatCode="General">
                  <c:v>24</c:v>
                </c:pt>
              </c:numCache>
            </c:numRef>
          </c:val>
        </c:ser>
        <c:ser>
          <c:idx val="4"/>
          <c:order val="4"/>
          <c:tx>
            <c:strRef>
              <c:f>'Ark1'!$F$1</c:f>
              <c:strCache>
                <c:ptCount val="1"/>
                <c:pt idx="0">
                  <c:v>Vet ikke</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'Ark1'!$A$2:$A$12</c:f>
              <c:numCache>
                <c:formatCode>General</c:formatCode>
                <c:ptCount val="11"/>
                <c:pt idx="0">
                  <c:v>2017</c:v>
                </c:pt>
                <c:pt idx="1">
                  <c:v>2014</c:v>
                </c:pt>
                <c:pt idx="2">
                  <c:v>2012</c:v>
                </c:pt>
                <c:pt idx="3">
                  <c:v>2010</c:v>
                </c:pt>
                <c:pt idx="4">
                  <c:v>2008</c:v>
                </c:pt>
                <c:pt idx="5">
                  <c:v>2007</c:v>
                </c:pt>
                <c:pt idx="6">
                  <c:v>2006</c:v>
                </c:pt>
                <c:pt idx="7">
                  <c:v>2005</c:v>
                </c:pt>
                <c:pt idx="8">
                  <c:v>2004</c:v>
                </c:pt>
                <c:pt idx="9">
                  <c:v>2003</c:v>
                </c:pt>
                <c:pt idx="10">
                  <c:v>2002</c:v>
                </c:pt>
              </c:numCache>
            </c:numRef>
          </c:cat>
          <c:val>
            <c:numRef>
              <c:f>'Ark1'!$F$2:$F$12</c:f>
              <c:numCache>
                <c:formatCode>0</c:formatCode>
                <c:ptCount val="11"/>
                <c:pt idx="0">
                  <c:v>6.7089532168249804</c:v>
                </c:pt>
                <c:pt idx="1">
                  <c:v>8.3000000000000007</c:v>
                </c:pt>
                <c:pt idx="2" formatCode="General">
                  <c:v>8</c:v>
                </c:pt>
                <c:pt idx="3" formatCode="General">
                  <c:v>9</c:v>
                </c:pt>
                <c:pt idx="4" formatCode="General">
                  <c:v>7</c:v>
                </c:pt>
                <c:pt idx="5" formatCode="General">
                  <c:v>7</c:v>
                </c:pt>
                <c:pt idx="6" formatCode="General">
                  <c:v>7</c:v>
                </c:pt>
                <c:pt idx="7" formatCode="General">
                  <c:v>7</c:v>
                </c:pt>
                <c:pt idx="8" formatCode="General">
                  <c:v>7</c:v>
                </c:pt>
                <c:pt idx="9" formatCode="General">
                  <c:v>8</c:v>
                </c:pt>
                <c:pt idx="10" formatCode="General">
                  <c:v>6</c:v>
                </c:pt>
              </c:numCache>
            </c:numRef>
          </c:val>
        </c:ser>
        <c:dLbls>
          <c:showLegendKey val="0"/>
          <c:showVal val="0"/>
          <c:showCatName val="0"/>
          <c:showSerName val="0"/>
          <c:showPercent val="0"/>
          <c:showBubbleSize val="0"/>
        </c:dLbls>
        <c:gapWidth val="150"/>
        <c:overlap val="100"/>
        <c:axId val="340380432"/>
        <c:axId val="340385136"/>
      </c:barChart>
      <c:catAx>
        <c:axId val="340380432"/>
        <c:scaling>
          <c:orientation val="maxMin"/>
        </c:scaling>
        <c:delete val="0"/>
        <c:axPos val="l"/>
        <c:numFmt formatCode="General" sourceLinked="1"/>
        <c:majorTickMark val="out"/>
        <c:minorTickMark val="none"/>
        <c:tickLblPos val="nextTo"/>
        <c:txPr>
          <a:bodyPr/>
          <a:lstStyle/>
          <a:p>
            <a:pPr>
              <a:defRPr sz="1000"/>
            </a:pPr>
            <a:endParaRPr lang="nb-NO"/>
          </a:p>
        </c:txPr>
        <c:crossAx val="340385136"/>
        <c:crosses val="autoZero"/>
        <c:auto val="1"/>
        <c:lblAlgn val="ctr"/>
        <c:lblOffset val="100"/>
        <c:noMultiLvlLbl val="0"/>
      </c:catAx>
      <c:valAx>
        <c:axId val="340385136"/>
        <c:scaling>
          <c:orientation val="minMax"/>
          <c:max val="100"/>
          <c:min val="0"/>
        </c:scaling>
        <c:delete val="1"/>
        <c:axPos val="t"/>
        <c:numFmt formatCode="0" sourceLinked="1"/>
        <c:majorTickMark val="out"/>
        <c:minorTickMark val="none"/>
        <c:tickLblPos val="nextTo"/>
        <c:crossAx val="340380432"/>
        <c:crosses val="autoZero"/>
        <c:crossBetween val="between"/>
      </c:valAx>
    </c:plotArea>
    <c:legend>
      <c:legendPos val="b"/>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28526572427415"/>
          <c:y val="0.10294120627061321"/>
          <c:w val="0.83505542388435849"/>
          <c:h val="0.74288957355534202"/>
        </c:manualLayout>
      </c:layout>
      <c:barChart>
        <c:barDir val="bar"/>
        <c:grouping val="stacked"/>
        <c:varyColors val="0"/>
        <c:ser>
          <c:idx val="0"/>
          <c:order val="0"/>
          <c:tx>
            <c:strRef>
              <c:f>'Ark1'!$B$1</c:f>
              <c:strCache>
                <c:ptCount val="1"/>
                <c:pt idx="0">
                  <c:v>Svært interessert</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'Ark1'!$A$2:$A$12</c:f>
              <c:numCache>
                <c:formatCode>General</c:formatCode>
                <c:ptCount val="11"/>
                <c:pt idx="0">
                  <c:v>2017</c:v>
                </c:pt>
                <c:pt idx="1">
                  <c:v>2014</c:v>
                </c:pt>
                <c:pt idx="2">
                  <c:v>2012</c:v>
                </c:pt>
                <c:pt idx="3">
                  <c:v>2010</c:v>
                </c:pt>
                <c:pt idx="4">
                  <c:v>2008</c:v>
                </c:pt>
                <c:pt idx="5">
                  <c:v>2007</c:v>
                </c:pt>
                <c:pt idx="6">
                  <c:v>2006</c:v>
                </c:pt>
                <c:pt idx="7">
                  <c:v>2005</c:v>
                </c:pt>
                <c:pt idx="8">
                  <c:v>2004</c:v>
                </c:pt>
                <c:pt idx="9">
                  <c:v>2003</c:v>
                </c:pt>
                <c:pt idx="10">
                  <c:v>2002</c:v>
                </c:pt>
              </c:numCache>
            </c:numRef>
          </c:cat>
          <c:val>
            <c:numRef>
              <c:f>'Ark1'!$B$2:$B$12</c:f>
              <c:numCache>
                <c:formatCode>General</c:formatCode>
                <c:ptCount val="11"/>
                <c:pt idx="0" formatCode="0">
                  <c:v>12.414352906513299</c:v>
                </c:pt>
                <c:pt idx="1">
                  <c:v>10</c:v>
                </c:pt>
                <c:pt idx="2">
                  <c:v>12</c:v>
                </c:pt>
                <c:pt idx="3">
                  <c:v>8</c:v>
                </c:pt>
                <c:pt idx="4">
                  <c:v>14</c:v>
                </c:pt>
                <c:pt idx="5">
                  <c:v>15</c:v>
                </c:pt>
                <c:pt idx="6">
                  <c:v>11</c:v>
                </c:pt>
                <c:pt idx="7">
                  <c:v>11</c:v>
                </c:pt>
                <c:pt idx="8">
                  <c:v>11</c:v>
                </c:pt>
                <c:pt idx="9">
                  <c:v>10</c:v>
                </c:pt>
                <c:pt idx="10">
                  <c:v>15</c:v>
                </c:pt>
              </c:numCache>
            </c:numRef>
          </c:val>
        </c:ser>
        <c:ser>
          <c:idx val="1"/>
          <c:order val="1"/>
          <c:tx>
            <c:strRef>
              <c:f>'Ark1'!$C$1</c:f>
              <c:strCache>
                <c:ptCount val="1"/>
                <c:pt idx="0">
                  <c:v>Ganske interessert</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'Ark1'!$A$2:$A$12</c:f>
              <c:numCache>
                <c:formatCode>General</c:formatCode>
                <c:ptCount val="11"/>
                <c:pt idx="0">
                  <c:v>2017</c:v>
                </c:pt>
                <c:pt idx="1">
                  <c:v>2014</c:v>
                </c:pt>
                <c:pt idx="2">
                  <c:v>2012</c:v>
                </c:pt>
                <c:pt idx="3">
                  <c:v>2010</c:v>
                </c:pt>
                <c:pt idx="4">
                  <c:v>2008</c:v>
                </c:pt>
                <c:pt idx="5">
                  <c:v>2007</c:v>
                </c:pt>
                <c:pt idx="6">
                  <c:v>2006</c:v>
                </c:pt>
                <c:pt idx="7">
                  <c:v>2005</c:v>
                </c:pt>
                <c:pt idx="8">
                  <c:v>2004</c:v>
                </c:pt>
                <c:pt idx="9">
                  <c:v>2003</c:v>
                </c:pt>
                <c:pt idx="10">
                  <c:v>2002</c:v>
                </c:pt>
              </c:numCache>
            </c:numRef>
          </c:cat>
          <c:val>
            <c:numRef>
              <c:f>'Ark1'!$C$2:$C$12</c:f>
              <c:numCache>
                <c:formatCode>General</c:formatCode>
                <c:ptCount val="11"/>
                <c:pt idx="0" formatCode="0">
                  <c:v>44.712506418755403</c:v>
                </c:pt>
                <c:pt idx="1">
                  <c:v>42</c:v>
                </c:pt>
                <c:pt idx="2">
                  <c:v>41</c:v>
                </c:pt>
                <c:pt idx="3">
                  <c:v>42</c:v>
                </c:pt>
                <c:pt idx="4">
                  <c:v>38</c:v>
                </c:pt>
                <c:pt idx="5">
                  <c:v>40</c:v>
                </c:pt>
                <c:pt idx="6">
                  <c:v>45</c:v>
                </c:pt>
                <c:pt idx="7">
                  <c:v>43</c:v>
                </c:pt>
                <c:pt idx="8">
                  <c:v>41</c:v>
                </c:pt>
                <c:pt idx="9">
                  <c:v>38</c:v>
                </c:pt>
                <c:pt idx="10">
                  <c:v>46</c:v>
                </c:pt>
              </c:numCache>
            </c:numRef>
          </c:val>
        </c:ser>
        <c:ser>
          <c:idx val="2"/>
          <c:order val="2"/>
          <c:tx>
            <c:strRef>
              <c:f>'Ark1'!$D$1</c:f>
              <c:strCache>
                <c:ptCount val="1"/>
                <c:pt idx="0">
                  <c:v>Ganske lite interessert</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'Ark1'!$A$2:$A$12</c:f>
              <c:numCache>
                <c:formatCode>General</c:formatCode>
                <c:ptCount val="11"/>
                <c:pt idx="0">
                  <c:v>2017</c:v>
                </c:pt>
                <c:pt idx="1">
                  <c:v>2014</c:v>
                </c:pt>
                <c:pt idx="2">
                  <c:v>2012</c:v>
                </c:pt>
                <c:pt idx="3">
                  <c:v>2010</c:v>
                </c:pt>
                <c:pt idx="4">
                  <c:v>2008</c:v>
                </c:pt>
                <c:pt idx="5">
                  <c:v>2007</c:v>
                </c:pt>
                <c:pt idx="6">
                  <c:v>2006</c:v>
                </c:pt>
                <c:pt idx="7">
                  <c:v>2005</c:v>
                </c:pt>
                <c:pt idx="8">
                  <c:v>2004</c:v>
                </c:pt>
                <c:pt idx="9">
                  <c:v>2003</c:v>
                </c:pt>
                <c:pt idx="10">
                  <c:v>2002</c:v>
                </c:pt>
              </c:numCache>
            </c:numRef>
          </c:cat>
          <c:val>
            <c:numRef>
              <c:f>'Ark1'!$D$2:$D$12</c:f>
              <c:numCache>
                <c:formatCode>General</c:formatCode>
                <c:ptCount val="11"/>
                <c:pt idx="0" formatCode="0">
                  <c:v>28.822448197106102</c:v>
                </c:pt>
                <c:pt idx="1">
                  <c:v>35</c:v>
                </c:pt>
                <c:pt idx="2">
                  <c:v>33</c:v>
                </c:pt>
                <c:pt idx="3">
                  <c:v>34</c:v>
                </c:pt>
                <c:pt idx="4">
                  <c:v>34</c:v>
                </c:pt>
                <c:pt idx="5">
                  <c:v>34</c:v>
                </c:pt>
                <c:pt idx="6">
                  <c:v>33</c:v>
                </c:pt>
                <c:pt idx="7">
                  <c:v>33</c:v>
                </c:pt>
                <c:pt idx="8">
                  <c:v>34</c:v>
                </c:pt>
                <c:pt idx="9">
                  <c:v>36</c:v>
                </c:pt>
                <c:pt idx="10">
                  <c:v>30</c:v>
                </c:pt>
              </c:numCache>
            </c:numRef>
          </c:val>
        </c:ser>
        <c:ser>
          <c:idx val="3"/>
          <c:order val="3"/>
          <c:tx>
            <c:strRef>
              <c:f>'Ark1'!$E$1</c:f>
              <c:strCache>
                <c:ptCount val="1"/>
                <c:pt idx="0">
                  <c:v>Svært lite interessert</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'Ark1'!$A$2:$A$12</c:f>
              <c:numCache>
                <c:formatCode>General</c:formatCode>
                <c:ptCount val="11"/>
                <c:pt idx="0">
                  <c:v>2017</c:v>
                </c:pt>
                <c:pt idx="1">
                  <c:v>2014</c:v>
                </c:pt>
                <c:pt idx="2">
                  <c:v>2012</c:v>
                </c:pt>
                <c:pt idx="3">
                  <c:v>2010</c:v>
                </c:pt>
                <c:pt idx="4">
                  <c:v>2008</c:v>
                </c:pt>
                <c:pt idx="5">
                  <c:v>2007</c:v>
                </c:pt>
                <c:pt idx="6">
                  <c:v>2006</c:v>
                </c:pt>
                <c:pt idx="7">
                  <c:v>2005</c:v>
                </c:pt>
                <c:pt idx="8">
                  <c:v>2004</c:v>
                </c:pt>
                <c:pt idx="9">
                  <c:v>2003</c:v>
                </c:pt>
                <c:pt idx="10">
                  <c:v>2002</c:v>
                </c:pt>
              </c:numCache>
            </c:numRef>
          </c:cat>
          <c:val>
            <c:numRef>
              <c:f>'Ark1'!$E$2:$E$12</c:f>
              <c:numCache>
                <c:formatCode>General</c:formatCode>
                <c:ptCount val="11"/>
                <c:pt idx="0" formatCode="0">
                  <c:v>12.9655122175056</c:v>
                </c:pt>
                <c:pt idx="1">
                  <c:v>12</c:v>
                </c:pt>
                <c:pt idx="2">
                  <c:v>13</c:v>
                </c:pt>
                <c:pt idx="3">
                  <c:v>14</c:v>
                </c:pt>
                <c:pt idx="4">
                  <c:v>13</c:v>
                </c:pt>
                <c:pt idx="5">
                  <c:v>10</c:v>
                </c:pt>
                <c:pt idx="6">
                  <c:v>10</c:v>
                </c:pt>
                <c:pt idx="7">
                  <c:v>12</c:v>
                </c:pt>
                <c:pt idx="8">
                  <c:v>12</c:v>
                </c:pt>
                <c:pt idx="9">
                  <c:v>13</c:v>
                </c:pt>
                <c:pt idx="10">
                  <c:v>8</c:v>
                </c:pt>
              </c:numCache>
            </c:numRef>
          </c:val>
        </c:ser>
        <c:ser>
          <c:idx val="4"/>
          <c:order val="4"/>
          <c:tx>
            <c:strRef>
              <c:f>'Ark1'!$F$1</c:f>
              <c:strCache>
                <c:ptCount val="1"/>
                <c:pt idx="0">
                  <c:v>Vet ikke</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'Ark1'!$A$2:$A$12</c:f>
              <c:numCache>
                <c:formatCode>General</c:formatCode>
                <c:ptCount val="11"/>
                <c:pt idx="0">
                  <c:v>2017</c:v>
                </c:pt>
                <c:pt idx="1">
                  <c:v>2014</c:v>
                </c:pt>
                <c:pt idx="2">
                  <c:v>2012</c:v>
                </c:pt>
                <c:pt idx="3">
                  <c:v>2010</c:v>
                </c:pt>
                <c:pt idx="4">
                  <c:v>2008</c:v>
                </c:pt>
                <c:pt idx="5">
                  <c:v>2007</c:v>
                </c:pt>
                <c:pt idx="6">
                  <c:v>2006</c:v>
                </c:pt>
                <c:pt idx="7">
                  <c:v>2005</c:v>
                </c:pt>
                <c:pt idx="8">
                  <c:v>2004</c:v>
                </c:pt>
                <c:pt idx="9">
                  <c:v>2003</c:v>
                </c:pt>
                <c:pt idx="10">
                  <c:v>2002</c:v>
                </c:pt>
              </c:numCache>
            </c:numRef>
          </c:cat>
          <c:val>
            <c:numRef>
              <c:f>'Ark1'!$F$2:$F$12</c:f>
              <c:numCache>
                <c:formatCode>General</c:formatCode>
                <c:ptCount val="11"/>
                <c:pt idx="0" formatCode="0">
                  <c:v>1.0851802601193501</c:v>
                </c:pt>
                <c:pt idx="1">
                  <c:v>1</c:v>
                </c:pt>
                <c:pt idx="2">
                  <c:v>2</c:v>
                </c:pt>
                <c:pt idx="3">
                  <c:v>2</c:v>
                </c:pt>
                <c:pt idx="4">
                  <c:v>2</c:v>
                </c:pt>
                <c:pt idx="5">
                  <c:v>1</c:v>
                </c:pt>
                <c:pt idx="6">
                  <c:v>1</c:v>
                </c:pt>
                <c:pt idx="7">
                  <c:v>2</c:v>
                </c:pt>
                <c:pt idx="8">
                  <c:v>2</c:v>
                </c:pt>
                <c:pt idx="9">
                  <c:v>3</c:v>
                </c:pt>
                <c:pt idx="10">
                  <c:v>1</c:v>
                </c:pt>
              </c:numCache>
            </c:numRef>
          </c:val>
        </c:ser>
        <c:dLbls>
          <c:showLegendKey val="0"/>
          <c:showVal val="0"/>
          <c:showCatName val="0"/>
          <c:showSerName val="0"/>
          <c:showPercent val="0"/>
          <c:showBubbleSize val="0"/>
        </c:dLbls>
        <c:gapWidth val="150"/>
        <c:overlap val="100"/>
        <c:axId val="340379256"/>
        <c:axId val="340379648"/>
      </c:barChart>
      <c:catAx>
        <c:axId val="340379256"/>
        <c:scaling>
          <c:orientation val="maxMin"/>
        </c:scaling>
        <c:delete val="0"/>
        <c:axPos val="l"/>
        <c:numFmt formatCode="General" sourceLinked="1"/>
        <c:majorTickMark val="out"/>
        <c:minorTickMark val="none"/>
        <c:tickLblPos val="nextTo"/>
        <c:txPr>
          <a:bodyPr/>
          <a:lstStyle/>
          <a:p>
            <a:pPr>
              <a:defRPr sz="1000"/>
            </a:pPr>
            <a:endParaRPr lang="nb-NO"/>
          </a:p>
        </c:txPr>
        <c:crossAx val="340379648"/>
        <c:crosses val="autoZero"/>
        <c:auto val="1"/>
        <c:lblAlgn val="ctr"/>
        <c:lblOffset val="100"/>
        <c:noMultiLvlLbl val="0"/>
      </c:catAx>
      <c:valAx>
        <c:axId val="340379648"/>
        <c:scaling>
          <c:orientation val="minMax"/>
          <c:max val="100"/>
          <c:min val="0"/>
        </c:scaling>
        <c:delete val="1"/>
        <c:axPos val="t"/>
        <c:numFmt formatCode="0" sourceLinked="1"/>
        <c:majorTickMark val="out"/>
        <c:minorTickMark val="none"/>
        <c:tickLblPos val="nextTo"/>
        <c:crossAx val="340379256"/>
        <c:crosses val="autoZero"/>
        <c:crossBetween val="between"/>
      </c:valAx>
    </c:plotArea>
    <c:legend>
      <c:legendPos val="b"/>
      <c:layout>
        <c:manualLayout>
          <c:xMode val="edge"/>
          <c:yMode val="edge"/>
          <c:x val="4.6703730875044633E-2"/>
          <c:y val="0.8642131380885647"/>
          <c:w val="0.90974338464912596"/>
          <c:h val="9.1669202081172435E-2"/>
        </c:manualLayout>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a:t>«Top2»</a:t>
            </a:r>
          </a:p>
        </c:rich>
      </c:tx>
      <c:overlay val="1"/>
    </c:title>
    <c:autoTitleDeleted val="0"/>
    <c:plotArea>
      <c:layout>
        <c:manualLayout>
          <c:layoutTarget val="inner"/>
          <c:xMode val="edge"/>
          <c:yMode val="edge"/>
          <c:x val="0.13921903170768679"/>
          <c:y val="0.12726914434990613"/>
          <c:w val="0.82125223567437911"/>
          <c:h val="0.631891875461701"/>
        </c:manualLayout>
      </c:layout>
      <c:lineChart>
        <c:grouping val="standard"/>
        <c:varyColors val="0"/>
        <c:ser>
          <c:idx val="0"/>
          <c:order val="0"/>
          <c:tx>
            <c:strRef>
              <c:f>'Ark1'!$B$1</c:f>
              <c:strCache>
                <c:ptCount val="1"/>
                <c:pt idx="0">
                  <c:v>Positive ulv</c:v>
                </c:pt>
              </c:strCache>
            </c:strRef>
          </c:tx>
          <c:spPr>
            <a:ln w="28575">
              <a:solidFill>
                <a:srgbClr val="C50017"/>
              </a:solidFill>
            </a:ln>
          </c:spPr>
          <c:marker>
            <c:symbol val="none"/>
          </c:marker>
          <c:dLbls>
            <c:dLbl>
              <c:idx val="0"/>
              <c:layout>
                <c:manualLayout>
                  <c:x val="-4.6805947309412871E-2"/>
                  <c:y val="-3.503514819344467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6805947309412808E-2"/>
                  <c:y val="-3.937253396565815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6805947309412871E-2"/>
                  <c:y val="-2.636037664901771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6805947309412871E-2"/>
                  <c:y val="-3.069776242123119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'Ark1'!$A$2:$A$6</c:f>
              <c:numCache>
                <c:formatCode>General</c:formatCode>
                <c:ptCount val="5"/>
                <c:pt idx="0">
                  <c:v>2008</c:v>
                </c:pt>
                <c:pt idx="1">
                  <c:v>2010</c:v>
                </c:pt>
                <c:pt idx="2">
                  <c:v>2012</c:v>
                </c:pt>
                <c:pt idx="3">
                  <c:v>2014</c:v>
                </c:pt>
                <c:pt idx="4">
                  <c:v>2017</c:v>
                </c:pt>
              </c:numCache>
            </c:numRef>
          </c:cat>
          <c:val>
            <c:numRef>
              <c:f>'Ark1'!$B$2:$B$6</c:f>
              <c:numCache>
                <c:formatCode>General</c:formatCode>
                <c:ptCount val="5"/>
                <c:pt idx="0">
                  <c:v>44</c:v>
                </c:pt>
                <c:pt idx="1">
                  <c:v>45</c:v>
                </c:pt>
                <c:pt idx="2">
                  <c:v>50</c:v>
                </c:pt>
                <c:pt idx="3" formatCode="0">
                  <c:v>54</c:v>
                </c:pt>
                <c:pt idx="4" formatCode="0">
                  <c:v>50</c:v>
                </c:pt>
              </c:numCache>
            </c:numRef>
          </c:val>
          <c:smooth val="0"/>
        </c:ser>
        <c:ser>
          <c:idx val="1"/>
          <c:order val="1"/>
          <c:tx>
            <c:strRef>
              <c:f>'Ark1'!$C$1</c:f>
              <c:strCache>
                <c:ptCount val="1"/>
                <c:pt idx="0">
                  <c:v>Positive bjørn</c:v>
                </c:pt>
              </c:strCache>
            </c:strRef>
          </c:tx>
          <c:spPr>
            <a:ln w="28575">
              <a:solidFill>
                <a:srgbClr val="0070C0"/>
              </a:solidFill>
            </a:ln>
          </c:spPr>
          <c:marker>
            <c:symbol val="none"/>
          </c:marker>
          <c:dLbls>
            <c:dLbl>
              <c:idx val="1"/>
              <c:layout>
                <c:manualLayout>
                  <c:x val="-2.7900868914121513E-2"/>
                  <c:y val="2.636071817545647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0504254510982433E-2"/>
                  <c:y val="2.636071817545647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6805947309412871E-2"/>
                  <c:y val="3.503548971988343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'Ark1'!$A$2:$A$6</c:f>
              <c:numCache>
                <c:formatCode>General</c:formatCode>
                <c:ptCount val="5"/>
                <c:pt idx="0">
                  <c:v>2008</c:v>
                </c:pt>
                <c:pt idx="1">
                  <c:v>2010</c:v>
                </c:pt>
                <c:pt idx="2">
                  <c:v>2012</c:v>
                </c:pt>
                <c:pt idx="3">
                  <c:v>2014</c:v>
                </c:pt>
                <c:pt idx="4">
                  <c:v>2017</c:v>
                </c:pt>
              </c:numCache>
            </c:numRef>
          </c:cat>
          <c:val>
            <c:numRef>
              <c:f>'Ark1'!$C$2:$C$6</c:f>
              <c:numCache>
                <c:formatCode>General</c:formatCode>
                <c:ptCount val="5"/>
                <c:pt idx="0">
                  <c:v>43</c:v>
                </c:pt>
                <c:pt idx="1">
                  <c:v>42</c:v>
                </c:pt>
                <c:pt idx="2">
                  <c:v>44</c:v>
                </c:pt>
                <c:pt idx="3" formatCode="0">
                  <c:v>51</c:v>
                </c:pt>
                <c:pt idx="4" formatCode="0">
                  <c:v>50</c:v>
                </c:pt>
              </c:numCache>
            </c:numRef>
          </c:val>
          <c:smooth val="0"/>
        </c:ser>
        <c:ser>
          <c:idx val="2"/>
          <c:order val="2"/>
          <c:tx>
            <c:strRef>
              <c:f>'Ark1'!$D$1</c:f>
              <c:strCache>
                <c:ptCount val="1"/>
                <c:pt idx="0">
                  <c:v>Positive gaupe</c:v>
                </c:pt>
              </c:strCache>
            </c:strRef>
          </c:tx>
          <c:spPr>
            <a:ln>
              <a:solidFill>
                <a:srgbClr val="EF5205"/>
              </a:solidFill>
            </a:ln>
          </c:spPr>
          <c:marker>
            <c:symbol val="none"/>
          </c:marker>
          <c:dLbls>
            <c:dLbl>
              <c:idx val="3"/>
              <c:layout>
                <c:manualLayout>
                  <c:x val="-5.9409332906273732E-2"/>
                  <c:y val="-3.937253396565813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'Ark1'!$A$2:$A$6</c:f>
              <c:numCache>
                <c:formatCode>General</c:formatCode>
                <c:ptCount val="5"/>
                <c:pt idx="0">
                  <c:v>2008</c:v>
                </c:pt>
                <c:pt idx="1">
                  <c:v>2010</c:v>
                </c:pt>
                <c:pt idx="2">
                  <c:v>2012</c:v>
                </c:pt>
                <c:pt idx="3">
                  <c:v>2014</c:v>
                </c:pt>
                <c:pt idx="4">
                  <c:v>2017</c:v>
                </c:pt>
              </c:numCache>
            </c:numRef>
          </c:cat>
          <c:val>
            <c:numRef>
              <c:f>'Ark1'!$D$2:$D$6</c:f>
              <c:numCache>
                <c:formatCode>General</c:formatCode>
                <c:ptCount val="5"/>
                <c:pt idx="0">
                  <c:v>65</c:v>
                </c:pt>
                <c:pt idx="1">
                  <c:v>65</c:v>
                </c:pt>
                <c:pt idx="2">
                  <c:v>63</c:v>
                </c:pt>
                <c:pt idx="3" formatCode="0">
                  <c:v>71</c:v>
                </c:pt>
                <c:pt idx="4" formatCode="0">
                  <c:v>74</c:v>
                </c:pt>
              </c:numCache>
            </c:numRef>
          </c:val>
          <c:smooth val="0"/>
        </c:ser>
        <c:ser>
          <c:idx val="3"/>
          <c:order val="3"/>
          <c:tx>
            <c:strRef>
              <c:f>'Ark1'!$E$1</c:f>
              <c:strCache>
                <c:ptCount val="1"/>
                <c:pt idx="0">
                  <c:v>Positive jerv</c:v>
                </c:pt>
              </c:strCache>
            </c:strRef>
          </c:tx>
          <c:spPr>
            <a:ln>
              <a:solidFill>
                <a:srgbClr val="92D050"/>
              </a:solidFill>
            </a:ln>
          </c:spPr>
          <c:marker>
            <c:symbol val="none"/>
          </c:marker>
          <c:dLbls>
            <c:dLbl>
              <c:idx val="0"/>
              <c:layout>
                <c:manualLayout>
                  <c:x val="-4.3655100910197656E-2"/>
                  <c:y val="-3.06977624212312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6805947309412808E-2"/>
                  <c:y val="-3.503514819344467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6805947309412871E-2"/>
                  <c:y val="-3.503514819344467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5.9409332906273732E-2"/>
                  <c:y val="-3.5035148193444672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'Ark1'!$A$2:$A$6</c:f>
              <c:numCache>
                <c:formatCode>General</c:formatCode>
                <c:ptCount val="5"/>
                <c:pt idx="0">
                  <c:v>2008</c:v>
                </c:pt>
                <c:pt idx="1">
                  <c:v>2010</c:v>
                </c:pt>
                <c:pt idx="2">
                  <c:v>2012</c:v>
                </c:pt>
                <c:pt idx="3">
                  <c:v>2014</c:v>
                </c:pt>
                <c:pt idx="4">
                  <c:v>2017</c:v>
                </c:pt>
              </c:numCache>
            </c:numRef>
          </c:cat>
          <c:val>
            <c:numRef>
              <c:f>'Ark1'!$E$2:$E$6</c:f>
              <c:numCache>
                <c:formatCode>General</c:formatCode>
                <c:ptCount val="5"/>
                <c:pt idx="0">
                  <c:v>53</c:v>
                </c:pt>
                <c:pt idx="1">
                  <c:v>51</c:v>
                </c:pt>
                <c:pt idx="2">
                  <c:v>55</c:v>
                </c:pt>
                <c:pt idx="3" formatCode="0">
                  <c:v>61</c:v>
                </c:pt>
                <c:pt idx="4" formatCode="0">
                  <c:v>62</c:v>
                </c:pt>
              </c:numCache>
            </c:numRef>
          </c:val>
          <c:smooth val="0"/>
        </c:ser>
        <c:dLbls>
          <c:showLegendKey val="0"/>
          <c:showVal val="0"/>
          <c:showCatName val="0"/>
          <c:showSerName val="0"/>
          <c:showPercent val="0"/>
          <c:showBubbleSize val="0"/>
        </c:dLbls>
        <c:smooth val="0"/>
        <c:axId val="340380824"/>
        <c:axId val="340381216"/>
      </c:lineChart>
      <c:catAx>
        <c:axId val="340380824"/>
        <c:scaling>
          <c:orientation val="minMax"/>
        </c:scaling>
        <c:delete val="0"/>
        <c:axPos val="b"/>
        <c:numFmt formatCode="General" sourceLinked="1"/>
        <c:majorTickMark val="none"/>
        <c:minorTickMark val="none"/>
        <c:tickLblPos val="nextTo"/>
        <c:spPr>
          <a:ln>
            <a:solidFill>
              <a:schemeClr val="bg1">
                <a:lumMod val="50000"/>
              </a:schemeClr>
            </a:solidFill>
          </a:ln>
        </c:spPr>
        <c:crossAx val="340381216"/>
        <c:crosses val="autoZero"/>
        <c:auto val="0"/>
        <c:lblAlgn val="ctr"/>
        <c:lblOffset val="100"/>
        <c:noMultiLvlLbl val="0"/>
      </c:catAx>
      <c:valAx>
        <c:axId val="340381216"/>
        <c:scaling>
          <c:orientation val="minMax"/>
          <c:min val="20"/>
        </c:scaling>
        <c:delete val="0"/>
        <c:axPos val="l"/>
        <c:numFmt formatCode="#,##0" sourceLinked="0"/>
        <c:majorTickMark val="none"/>
        <c:minorTickMark val="none"/>
        <c:tickLblPos val="nextTo"/>
        <c:spPr>
          <a:ln>
            <a:solidFill>
              <a:schemeClr val="bg1">
                <a:lumMod val="50000"/>
              </a:schemeClr>
            </a:solidFill>
          </a:ln>
        </c:spPr>
        <c:crossAx val="340380824"/>
        <c:crosses val="autoZero"/>
        <c:crossBetween val="between"/>
      </c:valAx>
      <c:spPr>
        <a:noFill/>
        <a:ln w="25400">
          <a:noFill/>
        </a:ln>
      </c:spPr>
    </c:plotArea>
    <c:legend>
      <c:legendPos val="r"/>
      <c:layout>
        <c:manualLayout>
          <c:xMode val="edge"/>
          <c:yMode val="edge"/>
          <c:x val="1.2603385596860864E-2"/>
          <c:y val="0.84057417639835519"/>
          <c:w val="0.96170208226289322"/>
          <c:h val="0.15942590695211703"/>
        </c:manualLayout>
      </c:layout>
      <c:overlay val="0"/>
    </c:legend>
    <c:plotVisOnly val="1"/>
    <c:dispBlanksAs val="gap"/>
    <c:showDLblsOverMax val="0"/>
  </c:chart>
  <c:txPr>
    <a:bodyPr/>
    <a:lstStyle/>
    <a:p>
      <a:pPr>
        <a:defRPr sz="1000"/>
      </a:pPr>
      <a:endParaRPr lang="nb-NO"/>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Svært positiv</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Ulv</c:v>
                </c:pt>
                <c:pt idx="1">
                  <c:v>Bjørn</c:v>
                </c:pt>
                <c:pt idx="2">
                  <c:v>Gaupe</c:v>
                </c:pt>
                <c:pt idx="3">
                  <c:v>Jerv</c:v>
                </c:pt>
              </c:strCache>
            </c:strRef>
          </c:cat>
          <c:val>
            <c:numRef>
              <c:f>'Ark1'!$B$2:$B$5</c:f>
              <c:numCache>
                <c:formatCode>0</c:formatCode>
                <c:ptCount val="4"/>
                <c:pt idx="0">
                  <c:v>16.206239859667001</c:v>
                </c:pt>
                <c:pt idx="1">
                  <c:v>15.6402023692565</c:v>
                </c:pt>
                <c:pt idx="2">
                  <c:v>25.602972774069801</c:v>
                </c:pt>
                <c:pt idx="3">
                  <c:v>19.2233557823109</c:v>
                </c:pt>
              </c:numCache>
            </c:numRef>
          </c:val>
        </c:ser>
        <c:ser>
          <c:idx val="1"/>
          <c:order val="1"/>
          <c:tx>
            <c:strRef>
              <c:f>'Ark1'!$C$1</c:f>
              <c:strCache>
                <c:ptCount val="1"/>
                <c:pt idx="0">
                  <c:v>Ganske positiv</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Ulv</c:v>
                </c:pt>
                <c:pt idx="1">
                  <c:v>Bjørn</c:v>
                </c:pt>
                <c:pt idx="2">
                  <c:v>Gaupe</c:v>
                </c:pt>
                <c:pt idx="3">
                  <c:v>Jerv</c:v>
                </c:pt>
              </c:strCache>
            </c:strRef>
          </c:cat>
          <c:val>
            <c:numRef>
              <c:f>'Ark1'!$C$2:$C$5</c:f>
              <c:numCache>
                <c:formatCode>0</c:formatCode>
                <c:ptCount val="4"/>
                <c:pt idx="0">
                  <c:v>34.053420956866901</c:v>
                </c:pt>
                <c:pt idx="1">
                  <c:v>33.948070438342</c:v>
                </c:pt>
                <c:pt idx="2">
                  <c:v>45.579083133412801</c:v>
                </c:pt>
                <c:pt idx="3">
                  <c:v>40.2984188804258</c:v>
                </c:pt>
              </c:numCache>
            </c:numRef>
          </c:val>
        </c:ser>
        <c:ser>
          <c:idx val="2"/>
          <c:order val="2"/>
          <c:tx>
            <c:strRef>
              <c:f>'Ark1'!$D$1</c:f>
              <c:strCache>
                <c:ptCount val="1"/>
                <c:pt idx="0">
                  <c:v>Ganske negativ</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Ulv</c:v>
                </c:pt>
                <c:pt idx="1">
                  <c:v>Bjørn</c:v>
                </c:pt>
                <c:pt idx="2">
                  <c:v>Gaupe</c:v>
                </c:pt>
                <c:pt idx="3">
                  <c:v>Jerv</c:v>
                </c:pt>
              </c:strCache>
            </c:strRef>
          </c:cat>
          <c:val>
            <c:numRef>
              <c:f>'Ark1'!$D$2:$D$5</c:f>
              <c:numCache>
                <c:formatCode>0</c:formatCode>
                <c:ptCount val="4"/>
                <c:pt idx="0">
                  <c:v>24.045853410745401</c:v>
                </c:pt>
                <c:pt idx="1">
                  <c:v>27.390907172193</c:v>
                </c:pt>
                <c:pt idx="2">
                  <c:v>16.892717431990398</c:v>
                </c:pt>
                <c:pt idx="3">
                  <c:v>21.837720201120401</c:v>
                </c:pt>
              </c:numCache>
            </c:numRef>
          </c:val>
        </c:ser>
        <c:ser>
          <c:idx val="3"/>
          <c:order val="3"/>
          <c:tx>
            <c:strRef>
              <c:f>'Ark1'!$E$1</c:f>
              <c:strCache>
                <c:ptCount val="1"/>
                <c:pt idx="0">
                  <c:v>Svært negativ</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Ulv</c:v>
                </c:pt>
                <c:pt idx="1">
                  <c:v>Bjørn</c:v>
                </c:pt>
                <c:pt idx="2">
                  <c:v>Gaupe</c:v>
                </c:pt>
                <c:pt idx="3">
                  <c:v>Jerv</c:v>
                </c:pt>
              </c:strCache>
            </c:strRef>
          </c:cat>
          <c:val>
            <c:numRef>
              <c:f>'Ark1'!$E$2:$E$5</c:f>
              <c:numCache>
                <c:formatCode>0</c:formatCode>
                <c:ptCount val="4"/>
                <c:pt idx="0">
                  <c:v>23.873429132548399</c:v>
                </c:pt>
                <c:pt idx="1">
                  <c:v>19.032736222399301</c:v>
                </c:pt>
                <c:pt idx="2">
                  <c:v>9.0262093358217896</c:v>
                </c:pt>
                <c:pt idx="3">
                  <c:v>14.8441628593161</c:v>
                </c:pt>
              </c:numCache>
            </c:numRef>
          </c:val>
        </c:ser>
        <c:ser>
          <c:idx val="4"/>
          <c:order val="4"/>
          <c:tx>
            <c:strRef>
              <c:f>'Ark1'!$F$1</c:f>
              <c:strCache>
                <c:ptCount val="1"/>
                <c:pt idx="0">
                  <c:v>Vet ikke</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Ulv</c:v>
                </c:pt>
                <c:pt idx="1">
                  <c:v>Bjørn</c:v>
                </c:pt>
                <c:pt idx="2">
                  <c:v>Gaupe</c:v>
                </c:pt>
                <c:pt idx="3">
                  <c:v>Jerv</c:v>
                </c:pt>
              </c:strCache>
            </c:strRef>
          </c:cat>
          <c:val>
            <c:numRef>
              <c:f>'Ark1'!$F$2:$F$5</c:f>
              <c:numCache>
                <c:formatCode>0</c:formatCode>
                <c:ptCount val="4"/>
                <c:pt idx="0">
                  <c:v>1.82105664017212</c:v>
                </c:pt>
                <c:pt idx="1">
                  <c:v>3.9880837978089501</c:v>
                </c:pt>
                <c:pt idx="2">
                  <c:v>2.89901732470496</c:v>
                </c:pt>
                <c:pt idx="3">
                  <c:v>3.7963422768264898</c:v>
                </c:pt>
              </c:numCache>
            </c:numRef>
          </c:val>
        </c:ser>
        <c:dLbls>
          <c:showLegendKey val="0"/>
          <c:showVal val="0"/>
          <c:showCatName val="0"/>
          <c:showSerName val="0"/>
          <c:showPercent val="0"/>
          <c:showBubbleSize val="0"/>
        </c:dLbls>
        <c:gapWidth val="150"/>
        <c:overlap val="100"/>
        <c:axId val="342316496"/>
        <c:axId val="342311792"/>
      </c:barChart>
      <c:catAx>
        <c:axId val="342316496"/>
        <c:scaling>
          <c:orientation val="maxMin"/>
        </c:scaling>
        <c:delete val="0"/>
        <c:axPos val="l"/>
        <c:numFmt formatCode="General" sourceLinked="1"/>
        <c:majorTickMark val="out"/>
        <c:minorTickMark val="none"/>
        <c:tickLblPos val="nextTo"/>
        <c:txPr>
          <a:bodyPr/>
          <a:lstStyle/>
          <a:p>
            <a:pPr>
              <a:defRPr sz="1000"/>
            </a:pPr>
            <a:endParaRPr lang="nb-NO"/>
          </a:p>
        </c:txPr>
        <c:crossAx val="342311792"/>
        <c:crosses val="autoZero"/>
        <c:auto val="1"/>
        <c:lblAlgn val="ctr"/>
        <c:lblOffset val="100"/>
        <c:noMultiLvlLbl val="0"/>
      </c:catAx>
      <c:valAx>
        <c:axId val="342311792"/>
        <c:scaling>
          <c:orientation val="minMax"/>
          <c:max val="100"/>
          <c:min val="0"/>
        </c:scaling>
        <c:delete val="1"/>
        <c:axPos val="t"/>
        <c:numFmt formatCode="0" sourceLinked="1"/>
        <c:majorTickMark val="out"/>
        <c:minorTickMark val="none"/>
        <c:tickLblPos val="nextTo"/>
        <c:crossAx val="342316496"/>
        <c:crosses val="autoZero"/>
        <c:crossBetween val="between"/>
      </c:valAx>
    </c:plotArea>
    <c:legend>
      <c:legendPos val="b"/>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21903170768679"/>
          <c:y val="0.17290572805487853"/>
          <c:w val="0.82125223567437911"/>
          <c:h val="0.58625553229748906"/>
        </c:manualLayout>
      </c:layout>
      <c:lineChart>
        <c:grouping val="standard"/>
        <c:varyColors val="0"/>
        <c:ser>
          <c:idx val="0"/>
          <c:order val="0"/>
          <c:tx>
            <c:strRef>
              <c:f>'Ark1'!$B$1</c:f>
              <c:strCache>
                <c:ptCount val="1"/>
                <c:pt idx="0">
                  <c:v>Positive ulv</c:v>
                </c:pt>
              </c:strCache>
            </c:strRef>
          </c:tx>
          <c:spPr>
            <a:ln w="28575">
              <a:solidFill>
                <a:srgbClr val="C50017"/>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'Ark1'!$A$2:$A$9</c:f>
              <c:numCache>
                <c:formatCode>General</c:formatCode>
                <c:ptCount val="8"/>
                <c:pt idx="0">
                  <c:v>2005</c:v>
                </c:pt>
                <c:pt idx="1">
                  <c:v>2006</c:v>
                </c:pt>
                <c:pt idx="2">
                  <c:v>2007</c:v>
                </c:pt>
                <c:pt idx="3">
                  <c:v>2008</c:v>
                </c:pt>
                <c:pt idx="4">
                  <c:v>2010</c:v>
                </c:pt>
                <c:pt idx="5">
                  <c:v>2012</c:v>
                </c:pt>
                <c:pt idx="6">
                  <c:v>2014</c:v>
                </c:pt>
                <c:pt idx="7">
                  <c:v>2017</c:v>
                </c:pt>
              </c:numCache>
            </c:numRef>
          </c:cat>
          <c:val>
            <c:numRef>
              <c:f>'Ark1'!$B$2:$B$9</c:f>
              <c:numCache>
                <c:formatCode>General</c:formatCode>
                <c:ptCount val="8"/>
                <c:pt idx="0">
                  <c:v>10</c:v>
                </c:pt>
                <c:pt idx="1">
                  <c:v>11</c:v>
                </c:pt>
                <c:pt idx="2">
                  <c:v>14</c:v>
                </c:pt>
                <c:pt idx="3">
                  <c:v>14</c:v>
                </c:pt>
                <c:pt idx="4">
                  <c:v>11</c:v>
                </c:pt>
                <c:pt idx="5">
                  <c:v>14</c:v>
                </c:pt>
                <c:pt idx="6" formatCode="0">
                  <c:v>14</c:v>
                </c:pt>
                <c:pt idx="7" formatCode="0">
                  <c:v>11</c:v>
                </c:pt>
              </c:numCache>
            </c:numRef>
          </c:val>
          <c:smooth val="0"/>
        </c:ser>
        <c:ser>
          <c:idx val="1"/>
          <c:order val="1"/>
          <c:tx>
            <c:strRef>
              <c:f>'Ark1'!$C$1</c:f>
              <c:strCache>
                <c:ptCount val="1"/>
                <c:pt idx="0">
                  <c:v>Positive bjørn</c:v>
                </c:pt>
              </c:strCache>
            </c:strRef>
          </c:tx>
          <c:spPr>
            <a:ln w="28575">
              <a:solidFill>
                <a:srgbClr val="92D050"/>
              </a:solidFill>
            </a:ln>
          </c:spPr>
          <c:marker>
            <c:symbol val="none"/>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'Ark1'!$A$2:$A$9</c:f>
              <c:numCache>
                <c:formatCode>General</c:formatCode>
                <c:ptCount val="8"/>
                <c:pt idx="0">
                  <c:v>2005</c:v>
                </c:pt>
                <c:pt idx="1">
                  <c:v>2006</c:v>
                </c:pt>
                <c:pt idx="2">
                  <c:v>2007</c:v>
                </c:pt>
                <c:pt idx="3">
                  <c:v>2008</c:v>
                </c:pt>
                <c:pt idx="4">
                  <c:v>2010</c:v>
                </c:pt>
                <c:pt idx="5">
                  <c:v>2012</c:v>
                </c:pt>
                <c:pt idx="6">
                  <c:v>2014</c:v>
                </c:pt>
                <c:pt idx="7">
                  <c:v>2017</c:v>
                </c:pt>
              </c:numCache>
            </c:numRef>
          </c:cat>
          <c:val>
            <c:numRef>
              <c:f>'Ark1'!$C$2:$C$9</c:f>
              <c:numCache>
                <c:formatCode>General</c:formatCode>
                <c:ptCount val="8"/>
                <c:pt idx="0">
                  <c:v>11</c:v>
                </c:pt>
                <c:pt idx="1">
                  <c:v>10</c:v>
                </c:pt>
                <c:pt idx="2">
                  <c:v>12</c:v>
                </c:pt>
                <c:pt idx="3">
                  <c:v>13</c:v>
                </c:pt>
                <c:pt idx="4">
                  <c:v>10</c:v>
                </c:pt>
                <c:pt idx="5">
                  <c:v>11</c:v>
                </c:pt>
                <c:pt idx="6" formatCode="0">
                  <c:v>13</c:v>
                </c:pt>
                <c:pt idx="7" formatCode="0">
                  <c:v>11</c:v>
                </c:pt>
              </c:numCache>
            </c:numRef>
          </c:val>
          <c:smooth val="0"/>
        </c:ser>
        <c:ser>
          <c:idx val="2"/>
          <c:order val="2"/>
          <c:tx>
            <c:strRef>
              <c:f>'Ark1'!$D$1</c:f>
              <c:strCache>
                <c:ptCount val="1"/>
                <c:pt idx="0">
                  <c:v>Positive gaupe</c:v>
                </c:pt>
              </c:strCache>
            </c:strRef>
          </c:tx>
          <c:spPr>
            <a:ln>
              <a:solidFill>
                <a:srgbClr val="EF5205"/>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'Ark1'!$A$2:$A$9</c:f>
              <c:numCache>
                <c:formatCode>General</c:formatCode>
                <c:ptCount val="8"/>
                <c:pt idx="0">
                  <c:v>2005</c:v>
                </c:pt>
                <c:pt idx="1">
                  <c:v>2006</c:v>
                </c:pt>
                <c:pt idx="2">
                  <c:v>2007</c:v>
                </c:pt>
                <c:pt idx="3">
                  <c:v>2008</c:v>
                </c:pt>
                <c:pt idx="4">
                  <c:v>2010</c:v>
                </c:pt>
                <c:pt idx="5">
                  <c:v>2012</c:v>
                </c:pt>
                <c:pt idx="6">
                  <c:v>2014</c:v>
                </c:pt>
                <c:pt idx="7">
                  <c:v>2017</c:v>
                </c:pt>
              </c:numCache>
            </c:numRef>
          </c:cat>
          <c:val>
            <c:numRef>
              <c:f>'Ark1'!$D$2:$D$9</c:f>
              <c:numCache>
                <c:formatCode>General</c:formatCode>
                <c:ptCount val="8"/>
                <c:pt idx="3">
                  <c:v>21</c:v>
                </c:pt>
                <c:pt idx="4">
                  <c:v>17</c:v>
                </c:pt>
                <c:pt idx="5">
                  <c:v>20</c:v>
                </c:pt>
                <c:pt idx="6" formatCode="0">
                  <c:v>23</c:v>
                </c:pt>
                <c:pt idx="7" formatCode="0">
                  <c:v>18</c:v>
                </c:pt>
              </c:numCache>
            </c:numRef>
          </c:val>
          <c:smooth val="0"/>
        </c:ser>
        <c:ser>
          <c:idx val="3"/>
          <c:order val="3"/>
          <c:tx>
            <c:strRef>
              <c:f>'Ark1'!$E$1</c:f>
              <c:strCache>
                <c:ptCount val="1"/>
                <c:pt idx="0">
                  <c:v>Positive jerv</c:v>
                </c:pt>
              </c:strCache>
            </c:strRef>
          </c:tx>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'Ark1'!$A$2:$A$9</c:f>
              <c:numCache>
                <c:formatCode>General</c:formatCode>
                <c:ptCount val="8"/>
                <c:pt idx="0">
                  <c:v>2005</c:v>
                </c:pt>
                <c:pt idx="1">
                  <c:v>2006</c:v>
                </c:pt>
                <c:pt idx="2">
                  <c:v>2007</c:v>
                </c:pt>
                <c:pt idx="3">
                  <c:v>2008</c:v>
                </c:pt>
                <c:pt idx="4">
                  <c:v>2010</c:v>
                </c:pt>
                <c:pt idx="5">
                  <c:v>2012</c:v>
                </c:pt>
                <c:pt idx="6">
                  <c:v>2014</c:v>
                </c:pt>
                <c:pt idx="7">
                  <c:v>2017</c:v>
                </c:pt>
              </c:numCache>
            </c:numRef>
          </c:cat>
          <c:val>
            <c:numRef>
              <c:f>'Ark1'!$E$2:$E$9</c:f>
              <c:numCache>
                <c:formatCode>General</c:formatCode>
                <c:ptCount val="8"/>
                <c:pt idx="3">
                  <c:v>16</c:v>
                </c:pt>
                <c:pt idx="4">
                  <c:v>13</c:v>
                </c:pt>
                <c:pt idx="5">
                  <c:v>14</c:v>
                </c:pt>
                <c:pt idx="6" formatCode="0">
                  <c:v>17</c:v>
                </c:pt>
                <c:pt idx="7" formatCode="0">
                  <c:v>16</c:v>
                </c:pt>
              </c:numCache>
            </c:numRef>
          </c:val>
          <c:smooth val="0"/>
        </c:ser>
        <c:dLbls>
          <c:showLegendKey val="0"/>
          <c:showVal val="0"/>
          <c:showCatName val="0"/>
          <c:showSerName val="0"/>
          <c:showPercent val="0"/>
          <c:showBubbleSize val="0"/>
        </c:dLbls>
        <c:smooth val="0"/>
        <c:axId val="342318064"/>
        <c:axId val="342312576"/>
      </c:lineChart>
      <c:catAx>
        <c:axId val="342318064"/>
        <c:scaling>
          <c:orientation val="minMax"/>
        </c:scaling>
        <c:delete val="0"/>
        <c:axPos val="b"/>
        <c:numFmt formatCode="General" sourceLinked="1"/>
        <c:majorTickMark val="none"/>
        <c:minorTickMark val="none"/>
        <c:tickLblPos val="nextTo"/>
        <c:spPr>
          <a:ln>
            <a:solidFill>
              <a:schemeClr val="bg1">
                <a:lumMod val="50000"/>
              </a:schemeClr>
            </a:solidFill>
          </a:ln>
        </c:spPr>
        <c:crossAx val="342312576"/>
        <c:crosses val="autoZero"/>
        <c:auto val="0"/>
        <c:lblAlgn val="ctr"/>
        <c:lblOffset val="100"/>
        <c:noMultiLvlLbl val="0"/>
      </c:catAx>
      <c:valAx>
        <c:axId val="342312576"/>
        <c:scaling>
          <c:orientation val="minMax"/>
          <c:max val="55"/>
          <c:min val="0"/>
        </c:scaling>
        <c:delete val="0"/>
        <c:axPos val="l"/>
        <c:numFmt formatCode="#,##0" sourceLinked="0"/>
        <c:majorTickMark val="none"/>
        <c:minorTickMark val="none"/>
        <c:tickLblPos val="nextTo"/>
        <c:spPr>
          <a:ln>
            <a:solidFill>
              <a:schemeClr val="bg1">
                <a:lumMod val="50000"/>
              </a:schemeClr>
            </a:solidFill>
          </a:ln>
        </c:spPr>
        <c:crossAx val="342318064"/>
        <c:crosses val="autoZero"/>
        <c:crossBetween val="between"/>
      </c:valAx>
      <c:spPr>
        <a:noFill/>
        <a:ln w="25400">
          <a:noFill/>
        </a:ln>
      </c:spPr>
    </c:plotArea>
    <c:legend>
      <c:legendPos val="r"/>
      <c:layout>
        <c:manualLayout>
          <c:xMode val="edge"/>
          <c:yMode val="edge"/>
          <c:x val="2.205592479450651E-2"/>
          <c:y val="7.9420090569872221E-3"/>
          <c:w val="0.96170208226289322"/>
          <c:h val="0.15942590695211703"/>
        </c:manualLayout>
      </c:layout>
      <c:overlay val="0"/>
    </c:legend>
    <c:plotVisOnly val="1"/>
    <c:dispBlanksAs val="gap"/>
    <c:showDLblsOverMax val="0"/>
  </c:chart>
  <c:txPr>
    <a:bodyPr/>
    <a:lstStyle/>
    <a:p>
      <a:pPr>
        <a:defRPr sz="1000"/>
      </a:pPr>
      <a:endParaRPr lang="nb-NO"/>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Positive konsekvenser</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Ulv</c:v>
                </c:pt>
                <c:pt idx="1">
                  <c:v>Bjørn</c:v>
                </c:pt>
                <c:pt idx="2">
                  <c:v>Gaupe</c:v>
                </c:pt>
                <c:pt idx="3">
                  <c:v>Jerv</c:v>
                </c:pt>
              </c:strCache>
            </c:strRef>
          </c:cat>
          <c:val>
            <c:numRef>
              <c:f>'Ark1'!$B$2:$B$5</c:f>
              <c:numCache>
                <c:formatCode>0</c:formatCode>
                <c:ptCount val="4"/>
                <c:pt idx="0">
                  <c:v>10.8027289995717</c:v>
                </c:pt>
                <c:pt idx="1">
                  <c:v>10.5886132983932</c:v>
                </c:pt>
                <c:pt idx="2">
                  <c:v>18.333656913410302</c:v>
                </c:pt>
                <c:pt idx="3">
                  <c:v>15.515355744587</c:v>
                </c:pt>
              </c:numCache>
            </c:numRef>
          </c:val>
        </c:ser>
        <c:ser>
          <c:idx val="1"/>
          <c:order val="1"/>
          <c:tx>
            <c:strRef>
              <c:f>'Ark1'!$C$1</c:f>
              <c:strCache>
                <c:ptCount val="1"/>
                <c:pt idx="0">
                  <c:v>Negative konsekvenser</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Ulv</c:v>
                </c:pt>
                <c:pt idx="1">
                  <c:v>Bjørn</c:v>
                </c:pt>
                <c:pt idx="2">
                  <c:v>Gaupe</c:v>
                </c:pt>
                <c:pt idx="3">
                  <c:v>Jerv</c:v>
                </c:pt>
              </c:strCache>
            </c:strRef>
          </c:cat>
          <c:val>
            <c:numRef>
              <c:f>'Ark1'!$C$2:$C$5</c:f>
              <c:numCache>
                <c:formatCode>0</c:formatCode>
                <c:ptCount val="4"/>
                <c:pt idx="0">
                  <c:v>43.106345974419803</c:v>
                </c:pt>
                <c:pt idx="1">
                  <c:v>46.782053045668903</c:v>
                </c:pt>
                <c:pt idx="2">
                  <c:v>23.474661403531002</c:v>
                </c:pt>
                <c:pt idx="3">
                  <c:v>28.3906557878719</c:v>
                </c:pt>
              </c:numCache>
            </c:numRef>
          </c:val>
        </c:ser>
        <c:ser>
          <c:idx val="2"/>
          <c:order val="2"/>
          <c:tx>
            <c:strRef>
              <c:f>'Ark1'!$D$1</c:f>
              <c:strCache>
                <c:ptCount val="1"/>
                <c:pt idx="0">
                  <c:v>Ingen konsekvenser</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Ulv</c:v>
                </c:pt>
                <c:pt idx="1">
                  <c:v>Bjørn</c:v>
                </c:pt>
                <c:pt idx="2">
                  <c:v>Gaupe</c:v>
                </c:pt>
                <c:pt idx="3">
                  <c:v>Jerv</c:v>
                </c:pt>
              </c:strCache>
            </c:strRef>
          </c:cat>
          <c:val>
            <c:numRef>
              <c:f>'Ark1'!$D$2:$D$5</c:f>
              <c:numCache>
                <c:formatCode>0</c:formatCode>
                <c:ptCount val="4"/>
                <c:pt idx="0">
                  <c:v>44.117249159586002</c:v>
                </c:pt>
                <c:pt idx="1">
                  <c:v>40.757317218720203</c:v>
                </c:pt>
                <c:pt idx="2">
                  <c:v>56.019353665869502</c:v>
                </c:pt>
                <c:pt idx="3">
                  <c:v>52.9457494423527</c:v>
                </c:pt>
              </c:numCache>
            </c:numRef>
          </c:val>
        </c:ser>
        <c:ser>
          <c:idx val="3"/>
          <c:order val="3"/>
          <c:tx>
            <c:strRef>
              <c:f>'Ark1'!$E$1</c:f>
              <c:strCache>
                <c:ptCount val="1"/>
                <c:pt idx="0">
                  <c:v>Vet ikke</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Ulv</c:v>
                </c:pt>
                <c:pt idx="1">
                  <c:v>Bjørn</c:v>
                </c:pt>
                <c:pt idx="2">
                  <c:v>Gaupe</c:v>
                </c:pt>
                <c:pt idx="3">
                  <c:v>Jerv</c:v>
                </c:pt>
              </c:strCache>
            </c:strRef>
          </c:cat>
          <c:val>
            <c:numRef>
              <c:f>'Ark1'!$E$2:$E$5</c:f>
              <c:numCache>
                <c:formatCode>0</c:formatCode>
                <c:ptCount val="4"/>
                <c:pt idx="0">
                  <c:v>1.97367586642224</c:v>
                </c:pt>
                <c:pt idx="1">
                  <c:v>1.8720164372174899</c:v>
                </c:pt>
                <c:pt idx="2">
                  <c:v>2.17232801718909</c:v>
                </c:pt>
                <c:pt idx="3">
                  <c:v>3.1482390251881802</c:v>
                </c:pt>
              </c:numCache>
            </c:numRef>
          </c:val>
        </c:ser>
        <c:dLbls>
          <c:showLegendKey val="0"/>
          <c:showVal val="0"/>
          <c:showCatName val="0"/>
          <c:showSerName val="0"/>
          <c:showPercent val="0"/>
          <c:showBubbleSize val="0"/>
        </c:dLbls>
        <c:gapWidth val="150"/>
        <c:overlap val="100"/>
        <c:axId val="342315712"/>
        <c:axId val="342316888"/>
      </c:barChart>
      <c:catAx>
        <c:axId val="342315712"/>
        <c:scaling>
          <c:orientation val="maxMin"/>
        </c:scaling>
        <c:delete val="0"/>
        <c:axPos val="l"/>
        <c:numFmt formatCode="General" sourceLinked="1"/>
        <c:majorTickMark val="out"/>
        <c:minorTickMark val="none"/>
        <c:tickLblPos val="nextTo"/>
        <c:txPr>
          <a:bodyPr/>
          <a:lstStyle/>
          <a:p>
            <a:pPr>
              <a:defRPr sz="1000"/>
            </a:pPr>
            <a:endParaRPr lang="nb-NO"/>
          </a:p>
        </c:txPr>
        <c:crossAx val="342316888"/>
        <c:crosses val="autoZero"/>
        <c:auto val="1"/>
        <c:lblAlgn val="ctr"/>
        <c:lblOffset val="100"/>
        <c:noMultiLvlLbl val="0"/>
      </c:catAx>
      <c:valAx>
        <c:axId val="342316888"/>
        <c:scaling>
          <c:orientation val="minMax"/>
          <c:max val="100"/>
          <c:min val="0"/>
        </c:scaling>
        <c:delete val="1"/>
        <c:axPos val="t"/>
        <c:numFmt formatCode="0" sourceLinked="1"/>
        <c:majorTickMark val="out"/>
        <c:minorTickMark val="none"/>
        <c:tickLblPos val="nextTo"/>
        <c:crossAx val="342315712"/>
        <c:crosses val="autoZero"/>
        <c:crossBetween val="between"/>
      </c:valAx>
    </c:plotArea>
    <c:legend>
      <c:legendPos val="b"/>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21903170768679"/>
          <c:y val="0.19481709828759194"/>
          <c:w val="0.82125223567437911"/>
          <c:h val="0.67390101322834273"/>
        </c:manualLayout>
      </c:layout>
      <c:lineChart>
        <c:grouping val="standard"/>
        <c:varyColors val="0"/>
        <c:ser>
          <c:idx val="0"/>
          <c:order val="0"/>
          <c:tx>
            <c:strRef>
              <c:f>'Ark1'!$B$1</c:f>
              <c:strCache>
                <c:ptCount val="1"/>
                <c:pt idx="0">
                  <c:v>Negative ulv</c:v>
                </c:pt>
              </c:strCache>
            </c:strRef>
          </c:tx>
          <c:spPr>
            <a:ln w="28575">
              <a:solidFill>
                <a:srgbClr val="C50017"/>
              </a:solidFill>
            </a:ln>
          </c:spPr>
          <c:marker>
            <c:symbol val="none"/>
          </c:marker>
          <c:dLbls>
            <c:dLbl>
              <c:idx val="4"/>
              <c:layout>
                <c:manualLayout>
                  <c:x val="-4.8822489004910603E-2"/>
                  <c:y val="-4.757484695468616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6805947309412871E-2"/>
                  <c:y val="-4.972500799031758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5.3107640107843301E-2"/>
                  <c:y val="-4.972500799031758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'Ark1'!$A$2:$A$9</c:f>
              <c:numCache>
                <c:formatCode>General</c:formatCode>
                <c:ptCount val="8"/>
                <c:pt idx="0">
                  <c:v>2005</c:v>
                </c:pt>
                <c:pt idx="1">
                  <c:v>2006</c:v>
                </c:pt>
                <c:pt idx="2">
                  <c:v>2007</c:v>
                </c:pt>
                <c:pt idx="3">
                  <c:v>2008</c:v>
                </c:pt>
                <c:pt idx="4">
                  <c:v>2010</c:v>
                </c:pt>
                <c:pt idx="5">
                  <c:v>2012</c:v>
                </c:pt>
                <c:pt idx="6">
                  <c:v>2014</c:v>
                </c:pt>
                <c:pt idx="7">
                  <c:v>2017</c:v>
                </c:pt>
              </c:numCache>
            </c:numRef>
          </c:cat>
          <c:val>
            <c:numRef>
              <c:f>'Ark1'!$B$2:$B$9</c:f>
              <c:numCache>
                <c:formatCode>General</c:formatCode>
                <c:ptCount val="8"/>
                <c:pt idx="0">
                  <c:v>47</c:v>
                </c:pt>
                <c:pt idx="1">
                  <c:v>46</c:v>
                </c:pt>
                <c:pt idx="2">
                  <c:v>43</c:v>
                </c:pt>
                <c:pt idx="3">
                  <c:v>39</c:v>
                </c:pt>
                <c:pt idx="4">
                  <c:v>44</c:v>
                </c:pt>
                <c:pt idx="5">
                  <c:v>40</c:v>
                </c:pt>
                <c:pt idx="6" formatCode="0">
                  <c:v>38</c:v>
                </c:pt>
                <c:pt idx="7" formatCode="0">
                  <c:v>43</c:v>
                </c:pt>
              </c:numCache>
            </c:numRef>
          </c:val>
          <c:smooth val="0"/>
        </c:ser>
        <c:ser>
          <c:idx val="1"/>
          <c:order val="1"/>
          <c:tx>
            <c:strRef>
              <c:f>'Ark1'!$C$1</c:f>
              <c:strCache>
                <c:ptCount val="1"/>
                <c:pt idx="0">
                  <c:v>Negative bjørn</c:v>
                </c:pt>
              </c:strCache>
            </c:strRef>
          </c:tx>
          <c:spPr>
            <a:ln w="28575">
              <a:solidFill>
                <a:srgbClr val="F7911E"/>
              </a:solidFill>
            </a:ln>
          </c:spPr>
          <c:marker>
            <c:symbol val="none"/>
          </c:marker>
          <c:dLbls>
            <c:dLbl>
              <c:idx val="0"/>
              <c:layout>
                <c:manualLayout>
                  <c:x val="-3.4202561712552003E-2"/>
                  <c:y val="2.696478782417937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'Ark1'!$A$2:$A$9</c:f>
              <c:numCache>
                <c:formatCode>General</c:formatCode>
                <c:ptCount val="8"/>
                <c:pt idx="0">
                  <c:v>2005</c:v>
                </c:pt>
                <c:pt idx="1">
                  <c:v>2006</c:v>
                </c:pt>
                <c:pt idx="2">
                  <c:v>2007</c:v>
                </c:pt>
                <c:pt idx="3">
                  <c:v>2008</c:v>
                </c:pt>
                <c:pt idx="4">
                  <c:v>2010</c:v>
                </c:pt>
                <c:pt idx="5">
                  <c:v>2012</c:v>
                </c:pt>
                <c:pt idx="6">
                  <c:v>2014</c:v>
                </c:pt>
                <c:pt idx="7">
                  <c:v>2017</c:v>
                </c:pt>
              </c:numCache>
            </c:numRef>
          </c:cat>
          <c:val>
            <c:numRef>
              <c:f>'Ark1'!$C$2:$C$9</c:f>
              <c:numCache>
                <c:formatCode>General</c:formatCode>
                <c:ptCount val="8"/>
                <c:pt idx="0">
                  <c:v>45</c:v>
                </c:pt>
                <c:pt idx="1">
                  <c:v>46</c:v>
                </c:pt>
                <c:pt idx="2">
                  <c:v>50</c:v>
                </c:pt>
                <c:pt idx="3">
                  <c:v>46</c:v>
                </c:pt>
                <c:pt idx="4">
                  <c:v>49</c:v>
                </c:pt>
                <c:pt idx="5">
                  <c:v>48</c:v>
                </c:pt>
                <c:pt idx="6" formatCode="0">
                  <c:v>47</c:v>
                </c:pt>
                <c:pt idx="7" formatCode="0">
                  <c:v>47</c:v>
                </c:pt>
              </c:numCache>
            </c:numRef>
          </c:val>
          <c:smooth val="0"/>
        </c:ser>
        <c:ser>
          <c:idx val="2"/>
          <c:order val="2"/>
          <c:tx>
            <c:strRef>
              <c:f>'Ark1'!$D$1</c:f>
              <c:strCache>
                <c:ptCount val="1"/>
                <c:pt idx="0">
                  <c:v>Negative gaupe</c:v>
                </c:pt>
              </c:strCache>
            </c:strRef>
          </c:tx>
          <c:spPr>
            <a:ln>
              <a:solidFill>
                <a:srgbClr val="92D050"/>
              </a:solidFill>
            </a:ln>
          </c:spPr>
          <c:marker>
            <c:symbol val="none"/>
          </c:marker>
          <c:dLbls>
            <c:dLbl>
              <c:idx val="3"/>
              <c:layout>
                <c:manualLayout>
                  <c:x val="-4.6805947309412871E-2"/>
                  <c:y val="3.876975420014656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6805947309412871E-2"/>
                  <c:y val="2.781406908378985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'Ark1'!$A$2:$A$9</c:f>
              <c:numCache>
                <c:formatCode>General</c:formatCode>
                <c:ptCount val="8"/>
                <c:pt idx="0">
                  <c:v>2005</c:v>
                </c:pt>
                <c:pt idx="1">
                  <c:v>2006</c:v>
                </c:pt>
                <c:pt idx="2">
                  <c:v>2007</c:v>
                </c:pt>
                <c:pt idx="3">
                  <c:v>2008</c:v>
                </c:pt>
                <c:pt idx="4">
                  <c:v>2010</c:v>
                </c:pt>
                <c:pt idx="5">
                  <c:v>2012</c:v>
                </c:pt>
                <c:pt idx="6">
                  <c:v>2014</c:v>
                </c:pt>
                <c:pt idx="7">
                  <c:v>2017</c:v>
                </c:pt>
              </c:numCache>
            </c:numRef>
          </c:cat>
          <c:val>
            <c:numRef>
              <c:f>'Ark1'!$D$2:$D$9</c:f>
              <c:numCache>
                <c:formatCode>General</c:formatCode>
                <c:ptCount val="8"/>
                <c:pt idx="3">
                  <c:v>24</c:v>
                </c:pt>
                <c:pt idx="4">
                  <c:v>29</c:v>
                </c:pt>
                <c:pt idx="5">
                  <c:v>28</c:v>
                </c:pt>
                <c:pt idx="6" formatCode="0">
                  <c:v>24</c:v>
                </c:pt>
                <c:pt idx="7" formatCode="0">
                  <c:v>23</c:v>
                </c:pt>
              </c:numCache>
            </c:numRef>
          </c:val>
          <c:smooth val="0"/>
        </c:ser>
        <c:ser>
          <c:idx val="3"/>
          <c:order val="3"/>
          <c:tx>
            <c:strRef>
              <c:f>'Ark1'!$E$1</c:f>
              <c:strCache>
                <c:ptCount val="1"/>
                <c:pt idx="0">
                  <c:v>Negative jerv</c:v>
                </c:pt>
              </c:strCache>
            </c:strRef>
          </c:tx>
          <c:marker>
            <c:symbol val="none"/>
          </c:marker>
          <c:dLbls>
            <c:dLbl>
              <c:idx val="3"/>
              <c:layout>
                <c:manualLayout>
                  <c:x val="-4.6805947309412871E-2"/>
                  <c:y val="-5.52028505484959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6805947309412871E-2"/>
                  <c:y val="-4.424716543213923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6805947309412871E-2"/>
                  <c:y val="-3.876932287396088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6805947309412871E-2"/>
                  <c:y val="-5.520285054849594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'Ark1'!$A$2:$A$9</c:f>
              <c:numCache>
                <c:formatCode>General</c:formatCode>
                <c:ptCount val="8"/>
                <c:pt idx="0">
                  <c:v>2005</c:v>
                </c:pt>
                <c:pt idx="1">
                  <c:v>2006</c:v>
                </c:pt>
                <c:pt idx="2">
                  <c:v>2007</c:v>
                </c:pt>
                <c:pt idx="3">
                  <c:v>2008</c:v>
                </c:pt>
                <c:pt idx="4">
                  <c:v>2010</c:v>
                </c:pt>
                <c:pt idx="5">
                  <c:v>2012</c:v>
                </c:pt>
                <c:pt idx="6">
                  <c:v>2014</c:v>
                </c:pt>
                <c:pt idx="7">
                  <c:v>2017</c:v>
                </c:pt>
              </c:numCache>
            </c:numRef>
          </c:cat>
          <c:val>
            <c:numRef>
              <c:f>'Ark1'!$E$2:$E$9</c:f>
              <c:numCache>
                <c:formatCode>General</c:formatCode>
                <c:ptCount val="8"/>
                <c:pt idx="3">
                  <c:v>29</c:v>
                </c:pt>
                <c:pt idx="4">
                  <c:v>32</c:v>
                </c:pt>
                <c:pt idx="5">
                  <c:v>32</c:v>
                </c:pt>
                <c:pt idx="6" formatCode="0">
                  <c:v>26</c:v>
                </c:pt>
                <c:pt idx="7" formatCode="0">
                  <c:v>28</c:v>
                </c:pt>
              </c:numCache>
            </c:numRef>
          </c:val>
          <c:smooth val="0"/>
        </c:ser>
        <c:dLbls>
          <c:showLegendKey val="0"/>
          <c:showVal val="0"/>
          <c:showCatName val="0"/>
          <c:showSerName val="0"/>
          <c:showPercent val="0"/>
          <c:showBubbleSize val="0"/>
        </c:dLbls>
        <c:smooth val="0"/>
        <c:axId val="342313752"/>
        <c:axId val="342311400"/>
      </c:lineChart>
      <c:catAx>
        <c:axId val="342313752"/>
        <c:scaling>
          <c:orientation val="minMax"/>
        </c:scaling>
        <c:delete val="0"/>
        <c:axPos val="b"/>
        <c:numFmt formatCode="General" sourceLinked="1"/>
        <c:majorTickMark val="none"/>
        <c:minorTickMark val="none"/>
        <c:tickLblPos val="nextTo"/>
        <c:spPr>
          <a:ln>
            <a:solidFill>
              <a:schemeClr val="bg1">
                <a:lumMod val="50000"/>
              </a:schemeClr>
            </a:solidFill>
          </a:ln>
        </c:spPr>
        <c:crossAx val="342311400"/>
        <c:crosses val="autoZero"/>
        <c:auto val="0"/>
        <c:lblAlgn val="ctr"/>
        <c:lblOffset val="100"/>
        <c:noMultiLvlLbl val="0"/>
      </c:catAx>
      <c:valAx>
        <c:axId val="342311400"/>
        <c:scaling>
          <c:orientation val="minMax"/>
          <c:max val="60"/>
          <c:min val="20"/>
        </c:scaling>
        <c:delete val="0"/>
        <c:axPos val="l"/>
        <c:numFmt formatCode="#,##0" sourceLinked="0"/>
        <c:majorTickMark val="none"/>
        <c:minorTickMark val="none"/>
        <c:tickLblPos val="nextTo"/>
        <c:spPr>
          <a:ln>
            <a:solidFill>
              <a:schemeClr val="bg1">
                <a:lumMod val="50000"/>
              </a:schemeClr>
            </a:solidFill>
          </a:ln>
        </c:spPr>
        <c:crossAx val="342313752"/>
        <c:crosses val="autoZero"/>
        <c:crossBetween val="between"/>
      </c:valAx>
      <c:spPr>
        <a:noFill/>
        <a:ln w="25400">
          <a:noFill/>
        </a:ln>
      </c:spPr>
    </c:plotArea>
    <c:legend>
      <c:legendPos val="r"/>
      <c:layout>
        <c:manualLayout>
          <c:xMode val="edge"/>
          <c:yMode val="edge"/>
          <c:x val="2.5206771193721729E-2"/>
          <c:y val="2.4641664988088682E-3"/>
          <c:w val="0.96170208226289322"/>
          <c:h val="0.15942590695211703"/>
        </c:manualLayout>
      </c:layout>
      <c:overlay val="0"/>
    </c:legend>
    <c:plotVisOnly val="1"/>
    <c:dispBlanksAs val="gap"/>
    <c:showDLblsOverMax val="0"/>
  </c:chart>
  <c:txPr>
    <a:bodyPr/>
    <a:lstStyle/>
    <a:p>
      <a:pPr>
        <a:defRPr sz="1000"/>
      </a:pPr>
      <a:endParaRPr lang="nb-N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Helt 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'Ark1'!$B$2:$B$13</c:f>
              <c:numCache>
                <c:formatCode>0</c:formatCode>
                <c:ptCount val="12"/>
                <c:pt idx="0">
                  <c:v>48.007169493845801</c:v>
                </c:pt>
                <c:pt idx="1">
                  <c:v>51</c:v>
                </c:pt>
                <c:pt idx="2" formatCode="General">
                  <c:v>50</c:v>
                </c:pt>
                <c:pt idx="3" formatCode="General">
                  <c:v>46</c:v>
                </c:pt>
                <c:pt idx="4" formatCode="General">
                  <c:v>50</c:v>
                </c:pt>
                <c:pt idx="5" formatCode="General">
                  <c:v>55</c:v>
                </c:pt>
                <c:pt idx="6" formatCode="General">
                  <c:v>50</c:v>
                </c:pt>
                <c:pt idx="7" formatCode="General">
                  <c:v>50</c:v>
                </c:pt>
                <c:pt idx="8" formatCode="General">
                  <c:v>46</c:v>
                </c:pt>
                <c:pt idx="9" formatCode="General">
                  <c:v>52</c:v>
                </c:pt>
                <c:pt idx="10" formatCode="General">
                  <c:v>46</c:v>
                </c:pt>
                <c:pt idx="11" formatCode="General">
                  <c:v>45</c:v>
                </c:pt>
              </c:numCache>
            </c:numRef>
          </c:val>
        </c:ser>
        <c:ser>
          <c:idx val="1"/>
          <c:order val="1"/>
          <c:tx>
            <c:strRef>
              <c:f>'Ark1'!$C$1</c:f>
              <c:strCache>
                <c:ptCount val="1"/>
                <c:pt idx="0">
                  <c:v>Ganske 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'Ark1'!$C$2:$C$13</c:f>
              <c:numCache>
                <c:formatCode>0</c:formatCode>
                <c:ptCount val="12"/>
                <c:pt idx="0">
                  <c:v>28.5110470888687</c:v>
                </c:pt>
                <c:pt idx="1">
                  <c:v>29.7</c:v>
                </c:pt>
                <c:pt idx="2" formatCode="General">
                  <c:v>29</c:v>
                </c:pt>
                <c:pt idx="3" formatCode="General">
                  <c:v>30</c:v>
                </c:pt>
                <c:pt idx="4" formatCode="General">
                  <c:v>32</c:v>
                </c:pt>
                <c:pt idx="5" formatCode="General">
                  <c:v>25</c:v>
                </c:pt>
                <c:pt idx="6" formatCode="General">
                  <c:v>30</c:v>
                </c:pt>
                <c:pt idx="7" formatCode="General">
                  <c:v>28</c:v>
                </c:pt>
                <c:pt idx="8" formatCode="General">
                  <c:v>31</c:v>
                </c:pt>
                <c:pt idx="9" formatCode="General">
                  <c:v>27</c:v>
                </c:pt>
                <c:pt idx="10" formatCode="General">
                  <c:v>32</c:v>
                </c:pt>
                <c:pt idx="11" formatCode="General">
                  <c:v>31</c:v>
                </c:pt>
              </c:numCache>
            </c:numRef>
          </c:val>
        </c:ser>
        <c:ser>
          <c:idx val="2"/>
          <c:order val="2"/>
          <c:tx>
            <c:strRef>
              <c:f>'Ark1'!$D$1</c:f>
              <c:strCache>
                <c:ptCount val="1"/>
                <c:pt idx="0">
                  <c:v>Ganske uenig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'Ark1'!$D$2:$D$13</c:f>
              <c:numCache>
                <c:formatCode>0</c:formatCode>
                <c:ptCount val="12"/>
                <c:pt idx="0">
                  <c:v>11.3590265670625</c:v>
                </c:pt>
                <c:pt idx="1">
                  <c:v>9.4</c:v>
                </c:pt>
                <c:pt idx="2" formatCode="General">
                  <c:v>11</c:v>
                </c:pt>
                <c:pt idx="3" formatCode="General">
                  <c:v>14</c:v>
                </c:pt>
                <c:pt idx="4" formatCode="General">
                  <c:v>12</c:v>
                </c:pt>
                <c:pt idx="5" formatCode="General">
                  <c:v>11</c:v>
                </c:pt>
                <c:pt idx="6" formatCode="General">
                  <c:v>12</c:v>
                </c:pt>
                <c:pt idx="7" formatCode="General">
                  <c:v>13</c:v>
                </c:pt>
                <c:pt idx="8" formatCode="General">
                  <c:v>10</c:v>
                </c:pt>
                <c:pt idx="9" formatCode="General">
                  <c:v>11</c:v>
                </c:pt>
                <c:pt idx="10" formatCode="General">
                  <c:v>12</c:v>
                </c:pt>
                <c:pt idx="11" formatCode="General">
                  <c:v>13</c:v>
                </c:pt>
              </c:numCache>
            </c:numRef>
          </c:val>
        </c:ser>
        <c:ser>
          <c:idx val="3"/>
          <c:order val="3"/>
          <c:tx>
            <c:strRef>
              <c:f>'Ark1'!$E$1</c:f>
              <c:strCache>
                <c:ptCount val="1"/>
                <c:pt idx="0">
                  <c:v>Helt uenig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'Ark1'!$E$2:$E$13</c:f>
              <c:numCache>
                <c:formatCode>0</c:formatCode>
                <c:ptCount val="12"/>
                <c:pt idx="0">
                  <c:v>9.38156204948789</c:v>
                </c:pt>
                <c:pt idx="1">
                  <c:v>8.8000000000000007</c:v>
                </c:pt>
                <c:pt idx="2" formatCode="General">
                  <c:v>8</c:v>
                </c:pt>
                <c:pt idx="3" formatCode="General">
                  <c:v>10</c:v>
                </c:pt>
                <c:pt idx="4" formatCode="General">
                  <c:v>5</c:v>
                </c:pt>
                <c:pt idx="5" formatCode="General">
                  <c:v>8</c:v>
                </c:pt>
                <c:pt idx="6" formatCode="General">
                  <c:v>7</c:v>
                </c:pt>
                <c:pt idx="7" formatCode="General">
                  <c:v>8</c:v>
                </c:pt>
                <c:pt idx="8" formatCode="General">
                  <c:v>11</c:v>
                </c:pt>
                <c:pt idx="9" formatCode="General">
                  <c:v>8</c:v>
                </c:pt>
                <c:pt idx="10" formatCode="General">
                  <c:v>9</c:v>
                </c:pt>
                <c:pt idx="11" formatCode="General">
                  <c:v>10</c:v>
                </c:pt>
              </c:numCache>
            </c:numRef>
          </c:val>
        </c:ser>
        <c:ser>
          <c:idx val="4"/>
          <c:order val="4"/>
          <c:tx>
            <c:strRef>
              <c:f>'Ark1'!$F$1</c:f>
              <c:strCache>
                <c:ptCount val="1"/>
                <c:pt idx="0">
                  <c:v>Vet ikke</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'Ark1'!$F$2:$F$13</c:f>
              <c:numCache>
                <c:formatCode>0</c:formatCode>
                <c:ptCount val="12"/>
                <c:pt idx="0">
                  <c:v>2.7411948007348301</c:v>
                </c:pt>
                <c:pt idx="1">
                  <c:v>1.1000000000000001</c:v>
                </c:pt>
                <c:pt idx="2" formatCode="General">
                  <c:v>2</c:v>
                </c:pt>
                <c:pt idx="3" formatCode="General">
                  <c:v>1</c:v>
                </c:pt>
                <c:pt idx="4" formatCode="General">
                  <c:v>2</c:v>
                </c:pt>
                <c:pt idx="5" formatCode="General">
                  <c:v>2</c:v>
                </c:pt>
                <c:pt idx="6" formatCode="General">
                  <c:v>2</c:v>
                </c:pt>
                <c:pt idx="7" formatCode="General">
                  <c:v>2</c:v>
                </c:pt>
                <c:pt idx="8" formatCode="General">
                  <c:v>2</c:v>
                </c:pt>
                <c:pt idx="9" formatCode="General">
                  <c:v>2</c:v>
                </c:pt>
                <c:pt idx="10" formatCode="General">
                  <c:v>1</c:v>
                </c:pt>
                <c:pt idx="11" formatCode="General">
                  <c:v>1</c:v>
                </c:pt>
              </c:numCache>
            </c:numRef>
          </c:val>
        </c:ser>
        <c:dLbls>
          <c:showLegendKey val="0"/>
          <c:showVal val="0"/>
          <c:showCatName val="0"/>
          <c:showSerName val="0"/>
          <c:showPercent val="0"/>
          <c:showBubbleSize val="0"/>
        </c:dLbls>
        <c:gapWidth val="150"/>
        <c:overlap val="100"/>
        <c:axId val="342314144"/>
        <c:axId val="342311008"/>
      </c:barChart>
      <c:catAx>
        <c:axId val="342314144"/>
        <c:scaling>
          <c:orientation val="maxMin"/>
        </c:scaling>
        <c:delete val="0"/>
        <c:axPos val="l"/>
        <c:numFmt formatCode="General" sourceLinked="1"/>
        <c:majorTickMark val="out"/>
        <c:minorTickMark val="none"/>
        <c:tickLblPos val="nextTo"/>
        <c:txPr>
          <a:bodyPr/>
          <a:lstStyle/>
          <a:p>
            <a:pPr>
              <a:defRPr sz="1000"/>
            </a:pPr>
            <a:endParaRPr lang="nb-NO"/>
          </a:p>
        </c:txPr>
        <c:crossAx val="342311008"/>
        <c:crosses val="autoZero"/>
        <c:auto val="1"/>
        <c:lblAlgn val="ctr"/>
        <c:lblOffset val="100"/>
        <c:noMultiLvlLbl val="0"/>
      </c:catAx>
      <c:valAx>
        <c:axId val="342311008"/>
        <c:scaling>
          <c:orientation val="minMax"/>
          <c:max val="100"/>
          <c:min val="0"/>
        </c:scaling>
        <c:delete val="1"/>
        <c:axPos val="t"/>
        <c:numFmt formatCode="0" sourceLinked="1"/>
        <c:majorTickMark val="out"/>
        <c:minorTickMark val="none"/>
        <c:tickLblPos val="nextTo"/>
        <c:crossAx val="342314144"/>
        <c:crosses val="autoZero"/>
        <c:crossBetween val="between"/>
      </c:valAx>
    </c:plotArea>
    <c:legend>
      <c:legendPos val="b"/>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'Ark1'!$B$1</c:f>
              <c:strCache>
                <c:ptCount val="1"/>
                <c:pt idx="0">
                  <c:v>Helt 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'Ark1'!$B$2:$B$13</c:f>
              <c:numCache>
                <c:formatCode>0</c:formatCode>
                <c:ptCount val="12"/>
                <c:pt idx="0">
                  <c:v>26.920382715555501</c:v>
                </c:pt>
                <c:pt idx="1">
                  <c:v>22.8</c:v>
                </c:pt>
                <c:pt idx="2" formatCode="General">
                  <c:v>19</c:v>
                </c:pt>
                <c:pt idx="3" formatCode="General">
                  <c:v>20</c:v>
                </c:pt>
                <c:pt idx="4" formatCode="General">
                  <c:v>24</c:v>
                </c:pt>
                <c:pt idx="5" formatCode="General">
                  <c:v>20</c:v>
                </c:pt>
                <c:pt idx="6" formatCode="General">
                  <c:v>22</c:v>
                </c:pt>
                <c:pt idx="7" formatCode="General">
                  <c:v>20</c:v>
                </c:pt>
                <c:pt idx="8" formatCode="General">
                  <c:v>21</c:v>
                </c:pt>
                <c:pt idx="9" formatCode="General">
                  <c:v>24</c:v>
                </c:pt>
                <c:pt idx="10" formatCode="General">
                  <c:v>23</c:v>
                </c:pt>
                <c:pt idx="11" formatCode="General">
                  <c:v>27</c:v>
                </c:pt>
              </c:numCache>
            </c:numRef>
          </c:val>
        </c:ser>
        <c:ser>
          <c:idx val="1"/>
          <c:order val="1"/>
          <c:tx>
            <c:strRef>
              <c:f>'Ark1'!$C$1</c:f>
              <c:strCache>
                <c:ptCount val="1"/>
                <c:pt idx="0">
                  <c:v>Ganske 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'Ark1'!$C$2:$C$13</c:f>
              <c:numCache>
                <c:formatCode>0</c:formatCode>
                <c:ptCount val="12"/>
                <c:pt idx="0">
                  <c:v>44.713091789748901</c:v>
                </c:pt>
                <c:pt idx="1">
                  <c:v>48.2</c:v>
                </c:pt>
                <c:pt idx="2" formatCode="General">
                  <c:v>50</c:v>
                </c:pt>
                <c:pt idx="3" formatCode="General">
                  <c:v>51</c:v>
                </c:pt>
                <c:pt idx="4" formatCode="General">
                  <c:v>48</c:v>
                </c:pt>
                <c:pt idx="5" formatCode="General">
                  <c:v>53</c:v>
                </c:pt>
                <c:pt idx="6" formatCode="General">
                  <c:v>52</c:v>
                </c:pt>
                <c:pt idx="7" formatCode="General">
                  <c:v>48</c:v>
                </c:pt>
                <c:pt idx="8" formatCode="General">
                  <c:v>46</c:v>
                </c:pt>
                <c:pt idx="9" formatCode="General">
                  <c:v>44</c:v>
                </c:pt>
                <c:pt idx="10" formatCode="General">
                  <c:v>48</c:v>
                </c:pt>
                <c:pt idx="11" formatCode="General">
                  <c:v>43</c:v>
                </c:pt>
              </c:numCache>
            </c:numRef>
          </c:val>
        </c:ser>
        <c:ser>
          <c:idx val="2"/>
          <c:order val="2"/>
          <c:tx>
            <c:strRef>
              <c:f>'Ark1'!$D$1</c:f>
              <c:strCache>
                <c:ptCount val="1"/>
                <c:pt idx="0">
                  <c:v>Ganske uenig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'Ark1'!$D$2:$D$13</c:f>
              <c:numCache>
                <c:formatCode>0</c:formatCode>
                <c:ptCount val="12"/>
                <c:pt idx="0">
                  <c:v>11.829892490112901</c:v>
                </c:pt>
                <c:pt idx="1">
                  <c:v>14.6</c:v>
                </c:pt>
                <c:pt idx="2" formatCode="General">
                  <c:v>14</c:v>
                </c:pt>
                <c:pt idx="3" formatCode="General">
                  <c:v>15</c:v>
                </c:pt>
                <c:pt idx="4" formatCode="General">
                  <c:v>14</c:v>
                </c:pt>
                <c:pt idx="5" formatCode="General">
                  <c:v>14</c:v>
                </c:pt>
                <c:pt idx="6" formatCode="General">
                  <c:v>14</c:v>
                </c:pt>
                <c:pt idx="7" formatCode="General">
                  <c:v>16</c:v>
                </c:pt>
                <c:pt idx="8" formatCode="General">
                  <c:v>17</c:v>
                </c:pt>
                <c:pt idx="9" formatCode="General">
                  <c:v>14</c:v>
                </c:pt>
                <c:pt idx="10" formatCode="General">
                  <c:v>19</c:v>
                </c:pt>
                <c:pt idx="11" formatCode="General">
                  <c:v>19</c:v>
                </c:pt>
              </c:numCache>
            </c:numRef>
          </c:val>
        </c:ser>
        <c:ser>
          <c:idx val="3"/>
          <c:order val="3"/>
          <c:tx>
            <c:strRef>
              <c:f>'Ark1'!$E$1</c:f>
              <c:strCache>
                <c:ptCount val="1"/>
                <c:pt idx="0">
                  <c:v>Helt uenig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'Ark1'!$E$2:$E$13</c:f>
              <c:numCache>
                <c:formatCode>0</c:formatCode>
                <c:ptCount val="12"/>
                <c:pt idx="0">
                  <c:v>9.2120158453423606</c:v>
                </c:pt>
                <c:pt idx="1">
                  <c:v>7.3</c:v>
                </c:pt>
                <c:pt idx="2" formatCode="General">
                  <c:v>8</c:v>
                </c:pt>
                <c:pt idx="3" formatCode="General">
                  <c:v>9</c:v>
                </c:pt>
                <c:pt idx="4" formatCode="General">
                  <c:v>7</c:v>
                </c:pt>
                <c:pt idx="5" formatCode="General">
                  <c:v>7</c:v>
                </c:pt>
                <c:pt idx="6" formatCode="General">
                  <c:v>6</c:v>
                </c:pt>
                <c:pt idx="7" formatCode="General">
                  <c:v>8</c:v>
                </c:pt>
                <c:pt idx="8" formatCode="General">
                  <c:v>10</c:v>
                </c:pt>
                <c:pt idx="9" formatCode="General">
                  <c:v>8</c:v>
                </c:pt>
                <c:pt idx="10" formatCode="General">
                  <c:v>7</c:v>
                </c:pt>
                <c:pt idx="11" formatCode="General">
                  <c:v>7</c:v>
                </c:pt>
              </c:numCache>
            </c:numRef>
          </c:val>
        </c:ser>
        <c:ser>
          <c:idx val="4"/>
          <c:order val="4"/>
          <c:tx>
            <c:strRef>
              <c:f>'Ark1'!$F$1</c:f>
              <c:strCache>
                <c:ptCount val="1"/>
                <c:pt idx="0">
                  <c:v>Vet ikke</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'Ark1'!$F$2:$F$13</c:f>
              <c:numCache>
                <c:formatCode>0</c:formatCode>
                <c:ptCount val="12"/>
                <c:pt idx="0">
                  <c:v>7.3246171592400797</c:v>
                </c:pt>
                <c:pt idx="1">
                  <c:v>7.1</c:v>
                </c:pt>
                <c:pt idx="2" formatCode="General">
                  <c:v>9</c:v>
                </c:pt>
                <c:pt idx="3" formatCode="General">
                  <c:v>5</c:v>
                </c:pt>
                <c:pt idx="4" formatCode="General">
                  <c:v>7</c:v>
                </c:pt>
                <c:pt idx="5" formatCode="General">
                  <c:v>6</c:v>
                </c:pt>
                <c:pt idx="6" formatCode="General">
                  <c:v>6</c:v>
                </c:pt>
                <c:pt idx="7" formatCode="General">
                  <c:v>8</c:v>
                </c:pt>
                <c:pt idx="8" formatCode="General">
                  <c:v>7</c:v>
                </c:pt>
                <c:pt idx="9" formatCode="General">
                  <c:v>9</c:v>
                </c:pt>
                <c:pt idx="10" formatCode="General">
                  <c:v>4</c:v>
                </c:pt>
                <c:pt idx="11" formatCode="General">
                  <c:v>4</c:v>
                </c:pt>
              </c:numCache>
            </c:numRef>
          </c:val>
        </c:ser>
        <c:dLbls>
          <c:showLegendKey val="0"/>
          <c:showVal val="0"/>
          <c:showCatName val="0"/>
          <c:showSerName val="0"/>
          <c:showPercent val="0"/>
          <c:showBubbleSize val="0"/>
        </c:dLbls>
        <c:gapWidth val="150"/>
        <c:overlap val="100"/>
        <c:axId val="342314928"/>
        <c:axId val="342316104"/>
      </c:barChart>
      <c:catAx>
        <c:axId val="342314928"/>
        <c:scaling>
          <c:orientation val="maxMin"/>
        </c:scaling>
        <c:delete val="0"/>
        <c:axPos val="l"/>
        <c:numFmt formatCode="General" sourceLinked="1"/>
        <c:majorTickMark val="out"/>
        <c:minorTickMark val="none"/>
        <c:tickLblPos val="nextTo"/>
        <c:txPr>
          <a:bodyPr/>
          <a:lstStyle/>
          <a:p>
            <a:pPr>
              <a:defRPr sz="1000"/>
            </a:pPr>
            <a:endParaRPr lang="nb-NO"/>
          </a:p>
        </c:txPr>
        <c:crossAx val="342316104"/>
        <c:crosses val="autoZero"/>
        <c:auto val="1"/>
        <c:lblAlgn val="ctr"/>
        <c:lblOffset val="100"/>
        <c:noMultiLvlLbl val="0"/>
      </c:catAx>
      <c:valAx>
        <c:axId val="342316104"/>
        <c:scaling>
          <c:orientation val="minMax"/>
          <c:max val="1"/>
          <c:min val="0"/>
        </c:scaling>
        <c:delete val="1"/>
        <c:axPos val="t"/>
        <c:numFmt formatCode="0%" sourceLinked="1"/>
        <c:majorTickMark val="out"/>
        <c:minorTickMark val="none"/>
        <c:tickLblPos val="nextTo"/>
        <c:crossAx val="342314928"/>
        <c:crosses val="autoZero"/>
        <c:crossBetween val="between"/>
      </c:valAx>
    </c:plotArea>
    <c:legend>
      <c:legendPos val="b"/>
      <c:layout>
        <c:manualLayout>
          <c:xMode val="edge"/>
          <c:yMode val="edge"/>
          <c:x val="0.13491279226271208"/>
          <c:y val="0.91183243300497829"/>
          <c:w val="0.73017441547457573"/>
          <c:h val="4.4448681283762316E-2"/>
        </c:manualLayout>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120012017873983"/>
          <c:y val="1.4852837512083408E-2"/>
          <c:w val="0.55879987982126023"/>
          <c:h val="0.96610663677913144"/>
        </c:manualLayout>
      </c:layout>
      <c:barChart>
        <c:barDir val="bar"/>
        <c:grouping val="clustered"/>
        <c:varyColors val="0"/>
        <c:ser>
          <c:idx val="0"/>
          <c:order val="0"/>
          <c:tx>
            <c:strRef>
              <c:f>'Ark1'!$B$1</c:f>
              <c:strCache>
                <c:ptCount val="1"/>
                <c:pt idx="0">
                  <c:v>2012</c:v>
                </c:pt>
              </c:strCache>
            </c:strRef>
          </c:tx>
          <c:invertIfNegative val="0"/>
          <c:dLbls>
            <c:spPr>
              <a:noFill/>
              <a:ln>
                <a:noFill/>
              </a:ln>
              <a:effectLst/>
            </c:spPr>
            <c:txPr>
              <a:bodyPr/>
              <a:lstStyle/>
              <a:p>
                <a:pPr>
                  <a:defRPr sz="600">
                    <a:solidFill>
                      <a:schemeClr val="tx1"/>
                    </a:solidFill>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'Ark1'!$A$2:$A$36</c:f>
              <c:strCache>
                <c:ptCount val="31"/>
                <c:pt idx="0">
                  <c:v> Turgåing</c:v>
                </c:pt>
                <c:pt idx="1">
                  <c:v> Roen og stillheten</c:v>
                </c:pt>
                <c:pt idx="2">
                  <c:v> Naturen generelt</c:v>
                </c:pt>
                <c:pt idx="3">
                  <c:v> Frisk luft</c:v>
                </c:pt>
                <c:pt idx="4">
                  <c:v> Fjellet</c:v>
                </c:pt>
                <c:pt idx="5">
                  <c:v> Trening, bruke kroppen</c:v>
                </c:pt>
                <c:pt idx="6">
                  <c:v> Utsikt, se pene områder </c:v>
                </c:pt>
                <c:pt idx="7">
                  <c:v> Annet</c:v>
                </c:pt>
                <c:pt idx="8">
                  <c:v> Fiske</c:v>
                </c:pt>
                <c:pt idx="9">
                  <c:v> Skogen</c:v>
                </c:pt>
                <c:pt idx="10">
                  <c:v> Å være fri</c:v>
                </c:pt>
                <c:pt idx="11">
                  <c:v> Jakt</c:v>
                </c:pt>
                <c:pt idx="12">
                  <c:v> Oppleve dyrelivet</c:v>
                </c:pt>
                <c:pt idx="13">
                  <c:v> Avkobling/Rekreasjon</c:v>
                </c:pt>
                <c:pt idx="14">
                  <c:v> Ski</c:v>
                </c:pt>
                <c:pt idx="15">
                  <c:v> Å oppleve det uberørte</c:v>
                </c:pt>
                <c:pt idx="16">
                  <c:v> Muligheten til å være alene</c:v>
                </c:pt>
                <c:pt idx="17">
                  <c:v> Sjøen</c:v>
                </c:pt>
                <c:pt idx="18">
                  <c:v> Sykle</c:v>
                </c:pt>
                <c:pt idx="19">
                  <c:v> Bær og soppsanking</c:v>
                </c:pt>
                <c:pt idx="20">
                  <c:v> Oppleve plantelivet</c:v>
                </c:pt>
                <c:pt idx="21">
                  <c:v> Sosialt samvær</c:v>
                </c:pt>
                <c:pt idx="22">
                  <c:v> Bading/svømming</c:v>
                </c:pt>
                <c:pt idx="23">
                  <c:v> Telttur</c:v>
                </c:pt>
                <c:pt idx="24">
                  <c:v> Lukt</c:v>
                </c:pt>
                <c:pt idx="25">
                  <c:v> Klatring</c:v>
                </c:pt>
                <c:pt idx="26">
                  <c:v> Padling</c:v>
                </c:pt>
                <c:pt idx="27">
                  <c:v> Spenning/Mestring</c:v>
                </c:pt>
                <c:pt idx="28">
                  <c:v> Ubesvart/vet ikke</c:v>
                </c:pt>
                <c:pt idx="29">
                  <c:v>Båtliv/seiling</c:v>
                </c:pt>
                <c:pt idx="30">
                  <c:v> Brevandring</c:v>
                </c:pt>
              </c:strCache>
            </c:strRef>
          </c:cat>
          <c:val>
            <c:numRef>
              <c:f>'Ark1'!$B$2:$B$36</c:f>
              <c:numCache>
                <c:formatCode>General</c:formatCode>
                <c:ptCount val="31"/>
                <c:pt idx="0">
                  <c:v>33</c:v>
                </c:pt>
                <c:pt idx="1">
                  <c:v>17</c:v>
                </c:pt>
                <c:pt idx="2">
                  <c:v>20</c:v>
                </c:pt>
                <c:pt idx="3">
                  <c:v>22</c:v>
                </c:pt>
                <c:pt idx="4">
                  <c:v>15</c:v>
                </c:pt>
                <c:pt idx="5">
                  <c:v>12</c:v>
                </c:pt>
                <c:pt idx="6">
                  <c:v>12</c:v>
                </c:pt>
                <c:pt idx="7">
                  <c:v>9</c:v>
                </c:pt>
                <c:pt idx="8">
                  <c:v>16</c:v>
                </c:pt>
                <c:pt idx="9">
                  <c:v>10</c:v>
                </c:pt>
                <c:pt idx="10">
                  <c:v>8</c:v>
                </c:pt>
                <c:pt idx="11">
                  <c:v>9</c:v>
                </c:pt>
                <c:pt idx="12">
                  <c:v>6</c:v>
                </c:pt>
                <c:pt idx="13">
                  <c:v>6</c:v>
                </c:pt>
                <c:pt idx="14">
                  <c:v>9</c:v>
                </c:pt>
                <c:pt idx="15">
                  <c:v>7</c:v>
                </c:pt>
                <c:pt idx="16">
                  <c:v>3</c:v>
                </c:pt>
                <c:pt idx="17">
                  <c:v>8</c:v>
                </c:pt>
                <c:pt idx="18">
                  <c:v>4</c:v>
                </c:pt>
                <c:pt idx="19">
                  <c:v>4</c:v>
                </c:pt>
                <c:pt idx="20">
                  <c:v>4</c:v>
                </c:pt>
                <c:pt idx="21">
                  <c:v>4</c:v>
                </c:pt>
                <c:pt idx="22">
                  <c:v>2</c:v>
                </c:pt>
                <c:pt idx="23">
                  <c:v>2</c:v>
                </c:pt>
                <c:pt idx="24">
                  <c:v>2</c:v>
                </c:pt>
                <c:pt idx="25">
                  <c:v>1</c:v>
                </c:pt>
                <c:pt idx="26">
                  <c:v>1</c:v>
                </c:pt>
                <c:pt idx="27">
                  <c:v>1</c:v>
                </c:pt>
                <c:pt idx="28">
                  <c:v>1</c:v>
                </c:pt>
                <c:pt idx="29">
                  <c:v>1</c:v>
                </c:pt>
                <c:pt idx="30">
                  <c:v>0</c:v>
                </c:pt>
              </c:numCache>
            </c:numRef>
          </c:val>
        </c:ser>
        <c:ser>
          <c:idx val="1"/>
          <c:order val="1"/>
          <c:tx>
            <c:strRef>
              <c:f>'Ark1'!$C$1</c:f>
              <c:strCache>
                <c:ptCount val="1"/>
                <c:pt idx="0">
                  <c:v>2014</c:v>
                </c:pt>
              </c:strCache>
            </c:strRef>
          </c:tx>
          <c:invertIfNegative val="0"/>
          <c:dLbls>
            <c:spPr>
              <a:noFill/>
              <a:ln>
                <a:noFill/>
              </a:ln>
              <a:effectLst/>
            </c:spPr>
            <c:txPr>
              <a:bodyPr/>
              <a:lstStyle/>
              <a:p>
                <a:pPr>
                  <a:defRPr sz="600">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'Ark1'!$A$2:$A$36</c:f>
              <c:strCache>
                <c:ptCount val="31"/>
                <c:pt idx="0">
                  <c:v> Turgåing</c:v>
                </c:pt>
                <c:pt idx="1">
                  <c:v> Roen og stillheten</c:v>
                </c:pt>
                <c:pt idx="2">
                  <c:v> Naturen generelt</c:v>
                </c:pt>
                <c:pt idx="3">
                  <c:v> Frisk luft</c:v>
                </c:pt>
                <c:pt idx="4">
                  <c:v> Fjellet</c:v>
                </c:pt>
                <c:pt idx="5">
                  <c:v> Trening, bruke kroppen</c:v>
                </c:pt>
                <c:pt idx="6">
                  <c:v> Utsikt, se pene områder </c:v>
                </c:pt>
                <c:pt idx="7">
                  <c:v> Annet</c:v>
                </c:pt>
                <c:pt idx="8">
                  <c:v> Fiske</c:v>
                </c:pt>
                <c:pt idx="9">
                  <c:v> Skogen</c:v>
                </c:pt>
                <c:pt idx="10">
                  <c:v> Å være fri</c:v>
                </c:pt>
                <c:pt idx="11">
                  <c:v> Jakt</c:v>
                </c:pt>
                <c:pt idx="12">
                  <c:v> Oppleve dyrelivet</c:v>
                </c:pt>
                <c:pt idx="13">
                  <c:v> Avkobling/Rekreasjon</c:v>
                </c:pt>
                <c:pt idx="14">
                  <c:v> Ski</c:v>
                </c:pt>
                <c:pt idx="15">
                  <c:v> Å oppleve det uberørte</c:v>
                </c:pt>
                <c:pt idx="16">
                  <c:v> Muligheten til å være alene</c:v>
                </c:pt>
                <c:pt idx="17">
                  <c:v> Sjøen</c:v>
                </c:pt>
                <c:pt idx="18">
                  <c:v> Sykle</c:v>
                </c:pt>
                <c:pt idx="19">
                  <c:v> Bær og soppsanking</c:v>
                </c:pt>
                <c:pt idx="20">
                  <c:v> Oppleve plantelivet</c:v>
                </c:pt>
                <c:pt idx="21">
                  <c:v> Sosialt samvær</c:v>
                </c:pt>
                <c:pt idx="22">
                  <c:v> Bading/svømming</c:v>
                </c:pt>
                <c:pt idx="23">
                  <c:v> Telttur</c:v>
                </c:pt>
                <c:pt idx="24">
                  <c:v> Lukt</c:v>
                </c:pt>
                <c:pt idx="25">
                  <c:v> Klatring</c:v>
                </c:pt>
                <c:pt idx="26">
                  <c:v> Padling</c:v>
                </c:pt>
                <c:pt idx="27">
                  <c:v> Spenning/Mestring</c:v>
                </c:pt>
                <c:pt idx="28">
                  <c:v> Ubesvart/vet ikke</c:v>
                </c:pt>
                <c:pt idx="29">
                  <c:v>Båtliv/seiling</c:v>
                </c:pt>
                <c:pt idx="30">
                  <c:v> Brevandring</c:v>
                </c:pt>
              </c:strCache>
            </c:strRef>
          </c:cat>
          <c:val>
            <c:numRef>
              <c:f>'Ark1'!$C$2:$C$36</c:f>
              <c:numCache>
                <c:formatCode>General</c:formatCode>
                <c:ptCount val="31"/>
                <c:pt idx="0">
                  <c:v>30</c:v>
                </c:pt>
                <c:pt idx="1">
                  <c:v>19</c:v>
                </c:pt>
                <c:pt idx="2">
                  <c:v>17</c:v>
                </c:pt>
                <c:pt idx="3">
                  <c:v>25</c:v>
                </c:pt>
                <c:pt idx="4">
                  <c:v>18</c:v>
                </c:pt>
                <c:pt idx="5">
                  <c:v>15</c:v>
                </c:pt>
                <c:pt idx="6">
                  <c:v>14</c:v>
                </c:pt>
                <c:pt idx="7">
                  <c:v>1</c:v>
                </c:pt>
                <c:pt idx="8">
                  <c:v>19</c:v>
                </c:pt>
                <c:pt idx="9">
                  <c:v>10</c:v>
                </c:pt>
                <c:pt idx="10">
                  <c:v>5</c:v>
                </c:pt>
                <c:pt idx="11">
                  <c:v>7</c:v>
                </c:pt>
                <c:pt idx="12">
                  <c:v>7</c:v>
                </c:pt>
                <c:pt idx="13">
                  <c:v>4</c:v>
                </c:pt>
                <c:pt idx="14">
                  <c:v>8</c:v>
                </c:pt>
                <c:pt idx="15">
                  <c:v>5</c:v>
                </c:pt>
                <c:pt idx="16">
                  <c:v>4</c:v>
                </c:pt>
                <c:pt idx="17">
                  <c:v>7</c:v>
                </c:pt>
                <c:pt idx="18">
                  <c:v>6</c:v>
                </c:pt>
                <c:pt idx="19">
                  <c:v>3</c:v>
                </c:pt>
                <c:pt idx="20">
                  <c:v>2</c:v>
                </c:pt>
                <c:pt idx="21">
                  <c:v>3</c:v>
                </c:pt>
                <c:pt idx="22">
                  <c:v>3</c:v>
                </c:pt>
                <c:pt idx="23">
                  <c:v>3</c:v>
                </c:pt>
                <c:pt idx="24">
                  <c:v>1</c:v>
                </c:pt>
                <c:pt idx="25">
                  <c:v>1</c:v>
                </c:pt>
                <c:pt idx="26">
                  <c:v>2</c:v>
                </c:pt>
                <c:pt idx="27">
                  <c:v>1</c:v>
                </c:pt>
                <c:pt idx="29">
                  <c:v>0</c:v>
                </c:pt>
              </c:numCache>
            </c:numRef>
          </c:val>
        </c:ser>
        <c:ser>
          <c:idx val="2"/>
          <c:order val="2"/>
          <c:tx>
            <c:strRef>
              <c:f>'Ark1'!$D$1</c:f>
              <c:strCache>
                <c:ptCount val="1"/>
                <c:pt idx="0">
                  <c:v>2017</c:v>
                </c:pt>
              </c:strCache>
            </c:strRef>
          </c:tx>
          <c:invertIfNegative val="0"/>
          <c:dLbls>
            <c:spPr>
              <a:noFill/>
              <a:ln>
                <a:noFill/>
              </a:ln>
              <a:effectLst/>
            </c:spPr>
            <c:txPr>
              <a:bodyPr wrap="square" lIns="38100" tIns="19050" rIns="38100" bIns="19050" anchor="ctr">
                <a:spAutoFit/>
              </a:bodyPr>
              <a:lstStyle/>
              <a:p>
                <a:pPr>
                  <a:defRPr sz="6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'Ark1'!$A$2:$A$36</c:f>
              <c:strCache>
                <c:ptCount val="31"/>
                <c:pt idx="0">
                  <c:v> Turgåing</c:v>
                </c:pt>
                <c:pt idx="1">
                  <c:v> Roen og stillheten</c:v>
                </c:pt>
                <c:pt idx="2">
                  <c:v> Naturen generelt</c:v>
                </c:pt>
                <c:pt idx="3">
                  <c:v> Frisk luft</c:v>
                </c:pt>
                <c:pt idx="4">
                  <c:v> Fjellet</c:v>
                </c:pt>
                <c:pt idx="5">
                  <c:v> Trening, bruke kroppen</c:v>
                </c:pt>
                <c:pt idx="6">
                  <c:v> Utsikt, se pene områder </c:v>
                </c:pt>
                <c:pt idx="7">
                  <c:v> Annet</c:v>
                </c:pt>
                <c:pt idx="8">
                  <c:v> Fiske</c:v>
                </c:pt>
                <c:pt idx="9">
                  <c:v> Skogen</c:v>
                </c:pt>
                <c:pt idx="10">
                  <c:v> Å være fri</c:v>
                </c:pt>
                <c:pt idx="11">
                  <c:v> Jakt</c:v>
                </c:pt>
                <c:pt idx="12">
                  <c:v> Oppleve dyrelivet</c:v>
                </c:pt>
                <c:pt idx="13">
                  <c:v> Avkobling/Rekreasjon</c:v>
                </c:pt>
                <c:pt idx="14">
                  <c:v> Ski</c:v>
                </c:pt>
                <c:pt idx="15">
                  <c:v> Å oppleve det uberørte</c:v>
                </c:pt>
                <c:pt idx="16">
                  <c:v> Muligheten til å være alene</c:v>
                </c:pt>
                <c:pt idx="17">
                  <c:v> Sjøen</c:v>
                </c:pt>
                <c:pt idx="18">
                  <c:v> Sykle</c:v>
                </c:pt>
                <c:pt idx="19">
                  <c:v> Bær og soppsanking</c:v>
                </c:pt>
                <c:pt idx="20">
                  <c:v> Oppleve plantelivet</c:v>
                </c:pt>
                <c:pt idx="21">
                  <c:v> Sosialt samvær</c:v>
                </c:pt>
                <c:pt idx="22">
                  <c:v> Bading/svømming</c:v>
                </c:pt>
                <c:pt idx="23">
                  <c:v> Telttur</c:v>
                </c:pt>
                <c:pt idx="24">
                  <c:v> Lukt</c:v>
                </c:pt>
                <c:pt idx="25">
                  <c:v> Klatring</c:v>
                </c:pt>
                <c:pt idx="26">
                  <c:v> Padling</c:v>
                </c:pt>
                <c:pt idx="27">
                  <c:v> Spenning/Mestring</c:v>
                </c:pt>
                <c:pt idx="28">
                  <c:v> Ubesvart/vet ikke</c:v>
                </c:pt>
                <c:pt idx="29">
                  <c:v>Båtliv/seiling</c:v>
                </c:pt>
                <c:pt idx="30">
                  <c:v> Brevandring</c:v>
                </c:pt>
              </c:strCache>
            </c:strRef>
          </c:cat>
          <c:val>
            <c:numRef>
              <c:f>'Ark1'!$D$2:$D$36</c:f>
              <c:numCache>
                <c:formatCode>General</c:formatCode>
                <c:ptCount val="31"/>
                <c:pt idx="0">
                  <c:v>27</c:v>
                </c:pt>
                <c:pt idx="1">
                  <c:v>26</c:v>
                </c:pt>
                <c:pt idx="2">
                  <c:v>25</c:v>
                </c:pt>
                <c:pt idx="3">
                  <c:v>23</c:v>
                </c:pt>
                <c:pt idx="4">
                  <c:v>14</c:v>
                </c:pt>
                <c:pt idx="5">
                  <c:v>14</c:v>
                </c:pt>
                <c:pt idx="6">
                  <c:v>14</c:v>
                </c:pt>
                <c:pt idx="7">
                  <c:v>14</c:v>
                </c:pt>
                <c:pt idx="8">
                  <c:v>13</c:v>
                </c:pt>
                <c:pt idx="9">
                  <c:v>9</c:v>
                </c:pt>
                <c:pt idx="10">
                  <c:v>8</c:v>
                </c:pt>
                <c:pt idx="11">
                  <c:v>7</c:v>
                </c:pt>
                <c:pt idx="12">
                  <c:v>6</c:v>
                </c:pt>
                <c:pt idx="13">
                  <c:v>5</c:v>
                </c:pt>
                <c:pt idx="14">
                  <c:v>4</c:v>
                </c:pt>
                <c:pt idx="15">
                  <c:v>4</c:v>
                </c:pt>
                <c:pt idx="16">
                  <c:v>4</c:v>
                </c:pt>
                <c:pt idx="17">
                  <c:v>3</c:v>
                </c:pt>
                <c:pt idx="18">
                  <c:v>2</c:v>
                </c:pt>
                <c:pt idx="19">
                  <c:v>2</c:v>
                </c:pt>
                <c:pt idx="20">
                  <c:v>2</c:v>
                </c:pt>
                <c:pt idx="21">
                  <c:v>1</c:v>
                </c:pt>
                <c:pt idx="22">
                  <c:v>1</c:v>
                </c:pt>
                <c:pt idx="23">
                  <c:v>1</c:v>
                </c:pt>
                <c:pt idx="24">
                  <c:v>1</c:v>
                </c:pt>
                <c:pt idx="25">
                  <c:v>1</c:v>
                </c:pt>
                <c:pt idx="26">
                  <c:v>1</c:v>
                </c:pt>
                <c:pt idx="27">
                  <c:v>0</c:v>
                </c:pt>
              </c:numCache>
            </c:numRef>
          </c:val>
        </c:ser>
        <c:dLbls>
          <c:showLegendKey val="0"/>
          <c:showVal val="0"/>
          <c:showCatName val="0"/>
          <c:showSerName val="0"/>
          <c:showPercent val="0"/>
          <c:showBubbleSize val="0"/>
        </c:dLbls>
        <c:gapWidth val="150"/>
        <c:axId val="299974072"/>
        <c:axId val="269990160"/>
      </c:barChart>
      <c:catAx>
        <c:axId val="299974072"/>
        <c:scaling>
          <c:orientation val="maxMin"/>
        </c:scaling>
        <c:delete val="0"/>
        <c:axPos val="l"/>
        <c:numFmt formatCode="General" sourceLinked="0"/>
        <c:majorTickMark val="out"/>
        <c:minorTickMark val="none"/>
        <c:tickLblPos val="nextTo"/>
        <c:txPr>
          <a:bodyPr/>
          <a:lstStyle/>
          <a:p>
            <a:pPr>
              <a:defRPr sz="800"/>
            </a:pPr>
            <a:endParaRPr lang="nb-NO"/>
          </a:p>
        </c:txPr>
        <c:crossAx val="269990160"/>
        <c:crosses val="autoZero"/>
        <c:auto val="1"/>
        <c:lblAlgn val="ctr"/>
        <c:lblOffset val="100"/>
        <c:noMultiLvlLbl val="0"/>
      </c:catAx>
      <c:valAx>
        <c:axId val="269990160"/>
        <c:scaling>
          <c:orientation val="minMax"/>
          <c:max val="100"/>
          <c:min val="0"/>
        </c:scaling>
        <c:delete val="1"/>
        <c:axPos val="t"/>
        <c:numFmt formatCode="General" sourceLinked="1"/>
        <c:majorTickMark val="out"/>
        <c:minorTickMark val="none"/>
        <c:tickLblPos val="nextTo"/>
        <c:crossAx val="299974072"/>
        <c:crosses val="autoZero"/>
        <c:crossBetween val="between"/>
      </c:valAx>
    </c:plotArea>
    <c:legend>
      <c:legendPos val="b"/>
      <c:layout>
        <c:manualLayout>
          <c:xMode val="edge"/>
          <c:yMode val="edge"/>
          <c:x val="0.6904663079002139"/>
          <c:y val="4.7682789379688471E-2"/>
          <c:w val="0.19295237532882306"/>
          <c:h val="0.25579650197351822"/>
        </c:manualLayout>
      </c:layout>
      <c:overlay val="0"/>
      <c:txPr>
        <a:bodyPr/>
        <a:lstStyle/>
        <a:p>
          <a:pPr>
            <a:defRPr sz="10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'Ark1'!$B$1</c:f>
              <c:strCache>
                <c:ptCount val="1"/>
                <c:pt idx="0">
                  <c:v>Svært stor tillit</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'Ark1'!$B$2:$B$13</c:f>
              <c:numCache>
                <c:formatCode>0</c:formatCode>
                <c:ptCount val="12"/>
                <c:pt idx="0">
                  <c:v>15.003757756572099</c:v>
                </c:pt>
                <c:pt idx="1">
                  <c:v>10.9</c:v>
                </c:pt>
                <c:pt idx="2" formatCode="General">
                  <c:v>16</c:v>
                </c:pt>
                <c:pt idx="3" formatCode="General">
                  <c:v>13</c:v>
                </c:pt>
                <c:pt idx="4" formatCode="General">
                  <c:v>13</c:v>
                </c:pt>
                <c:pt idx="5" formatCode="General">
                  <c:v>13</c:v>
                </c:pt>
                <c:pt idx="6" formatCode="General">
                  <c:v>12</c:v>
                </c:pt>
                <c:pt idx="7" formatCode="General">
                  <c:v>12</c:v>
                </c:pt>
                <c:pt idx="8" formatCode="General">
                  <c:v>16</c:v>
                </c:pt>
                <c:pt idx="9" formatCode="General">
                  <c:v>11</c:v>
                </c:pt>
                <c:pt idx="10" formatCode="General">
                  <c:v>12</c:v>
                </c:pt>
                <c:pt idx="11" formatCode="General">
                  <c:v>15</c:v>
                </c:pt>
              </c:numCache>
            </c:numRef>
          </c:val>
        </c:ser>
        <c:ser>
          <c:idx val="1"/>
          <c:order val="1"/>
          <c:tx>
            <c:strRef>
              <c:f>'Ark1'!$C$1</c:f>
              <c:strCache>
                <c:ptCount val="1"/>
                <c:pt idx="0">
                  <c:v>Ganske stor tillit</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'Ark1'!$C$2:$C$13</c:f>
              <c:numCache>
                <c:formatCode>0</c:formatCode>
                <c:ptCount val="12"/>
                <c:pt idx="0">
                  <c:v>57.592863417011998</c:v>
                </c:pt>
                <c:pt idx="1">
                  <c:v>55.7</c:v>
                </c:pt>
                <c:pt idx="2" formatCode="General">
                  <c:v>56</c:v>
                </c:pt>
                <c:pt idx="3" formatCode="General">
                  <c:v>55</c:v>
                </c:pt>
                <c:pt idx="4" formatCode="General">
                  <c:v>49</c:v>
                </c:pt>
                <c:pt idx="5" formatCode="General">
                  <c:v>56</c:v>
                </c:pt>
                <c:pt idx="6" formatCode="General">
                  <c:v>60</c:v>
                </c:pt>
                <c:pt idx="7" formatCode="General">
                  <c:v>54</c:v>
                </c:pt>
                <c:pt idx="8" formatCode="General">
                  <c:v>55</c:v>
                </c:pt>
                <c:pt idx="9" formatCode="General">
                  <c:v>54</c:v>
                </c:pt>
                <c:pt idx="10" formatCode="General">
                  <c:v>51</c:v>
                </c:pt>
                <c:pt idx="11" formatCode="General">
                  <c:v>53</c:v>
                </c:pt>
              </c:numCache>
            </c:numRef>
          </c:val>
        </c:ser>
        <c:ser>
          <c:idx val="2"/>
          <c:order val="2"/>
          <c:tx>
            <c:strRef>
              <c:f>'Ark1'!$D$1</c:f>
              <c:strCache>
                <c:ptCount val="1"/>
                <c:pt idx="0">
                  <c:v>Ganske liten tillit</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'Ark1'!$D$2:$D$13</c:f>
              <c:numCache>
                <c:formatCode>0</c:formatCode>
                <c:ptCount val="12"/>
                <c:pt idx="0">
                  <c:v>17.3035990885123</c:v>
                </c:pt>
                <c:pt idx="1">
                  <c:v>23.7</c:v>
                </c:pt>
                <c:pt idx="2" formatCode="General">
                  <c:v>21</c:v>
                </c:pt>
                <c:pt idx="3" formatCode="General">
                  <c:v>22</c:v>
                </c:pt>
                <c:pt idx="4" formatCode="General">
                  <c:v>29</c:v>
                </c:pt>
                <c:pt idx="5" formatCode="General">
                  <c:v>22</c:v>
                </c:pt>
                <c:pt idx="6" formatCode="General">
                  <c:v>19</c:v>
                </c:pt>
                <c:pt idx="7" formatCode="General">
                  <c:v>21</c:v>
                </c:pt>
                <c:pt idx="8" formatCode="General">
                  <c:v>20</c:v>
                </c:pt>
                <c:pt idx="9" formatCode="General">
                  <c:v>19</c:v>
                </c:pt>
                <c:pt idx="10" formatCode="General">
                  <c:v>27</c:v>
                </c:pt>
                <c:pt idx="11" formatCode="General">
                  <c:v>23</c:v>
                </c:pt>
              </c:numCache>
            </c:numRef>
          </c:val>
        </c:ser>
        <c:ser>
          <c:idx val="3"/>
          <c:order val="3"/>
          <c:tx>
            <c:strRef>
              <c:f>'Ark1'!$E$1</c:f>
              <c:strCache>
                <c:ptCount val="1"/>
                <c:pt idx="0">
                  <c:v>Svært liten tillit</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'Ark1'!$E$2:$E$13</c:f>
              <c:numCache>
                <c:formatCode>0</c:formatCode>
                <c:ptCount val="12"/>
                <c:pt idx="0">
                  <c:v>3.14532843052605</c:v>
                </c:pt>
                <c:pt idx="1">
                  <c:v>3.6</c:v>
                </c:pt>
                <c:pt idx="2" formatCode="General">
                  <c:v>4</c:v>
                </c:pt>
                <c:pt idx="3" formatCode="General">
                  <c:v>4</c:v>
                </c:pt>
                <c:pt idx="4" formatCode="General">
                  <c:v>5</c:v>
                </c:pt>
                <c:pt idx="5" formatCode="General">
                  <c:v>5</c:v>
                </c:pt>
                <c:pt idx="6" formatCode="General">
                  <c:v>4</c:v>
                </c:pt>
                <c:pt idx="7" formatCode="General">
                  <c:v>6</c:v>
                </c:pt>
                <c:pt idx="8" formatCode="General">
                  <c:v>4</c:v>
                </c:pt>
                <c:pt idx="9" formatCode="General">
                  <c:v>5</c:v>
                </c:pt>
                <c:pt idx="10" formatCode="General">
                  <c:v>5</c:v>
                </c:pt>
                <c:pt idx="11" formatCode="General">
                  <c:v>3</c:v>
                </c:pt>
              </c:numCache>
            </c:numRef>
          </c:val>
        </c:ser>
        <c:ser>
          <c:idx val="4"/>
          <c:order val="4"/>
          <c:tx>
            <c:strRef>
              <c:f>'Ark1'!$F$1</c:f>
              <c:strCache>
                <c:ptCount val="1"/>
                <c:pt idx="0">
                  <c:v>Vet ikke</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'Ark1'!$F$2:$F$13</c:f>
              <c:numCache>
                <c:formatCode>0</c:formatCode>
                <c:ptCount val="12"/>
                <c:pt idx="0">
                  <c:v>6.9544513073773198</c:v>
                </c:pt>
                <c:pt idx="1">
                  <c:v>6.1</c:v>
                </c:pt>
                <c:pt idx="2" formatCode="General">
                  <c:v>3</c:v>
                </c:pt>
                <c:pt idx="3" formatCode="General">
                  <c:v>5</c:v>
                </c:pt>
                <c:pt idx="4" formatCode="General">
                  <c:v>4</c:v>
                </c:pt>
                <c:pt idx="5" formatCode="General">
                  <c:v>5</c:v>
                </c:pt>
                <c:pt idx="6" formatCode="General">
                  <c:v>5</c:v>
                </c:pt>
                <c:pt idx="7" formatCode="General">
                  <c:v>7</c:v>
                </c:pt>
                <c:pt idx="8" formatCode="General">
                  <c:v>6</c:v>
                </c:pt>
                <c:pt idx="9" formatCode="General">
                  <c:v>11</c:v>
                </c:pt>
                <c:pt idx="10" formatCode="General">
                  <c:v>5</c:v>
                </c:pt>
                <c:pt idx="11" formatCode="General">
                  <c:v>7</c:v>
                </c:pt>
              </c:numCache>
            </c:numRef>
          </c:val>
        </c:ser>
        <c:dLbls>
          <c:showLegendKey val="0"/>
          <c:showVal val="0"/>
          <c:showCatName val="0"/>
          <c:showSerName val="0"/>
          <c:showPercent val="0"/>
          <c:showBubbleSize val="0"/>
        </c:dLbls>
        <c:gapWidth val="150"/>
        <c:overlap val="100"/>
        <c:axId val="342317672"/>
        <c:axId val="342829440"/>
      </c:barChart>
      <c:catAx>
        <c:axId val="342317672"/>
        <c:scaling>
          <c:orientation val="maxMin"/>
        </c:scaling>
        <c:delete val="0"/>
        <c:axPos val="l"/>
        <c:numFmt formatCode="General" sourceLinked="1"/>
        <c:majorTickMark val="out"/>
        <c:minorTickMark val="none"/>
        <c:tickLblPos val="nextTo"/>
        <c:txPr>
          <a:bodyPr/>
          <a:lstStyle/>
          <a:p>
            <a:pPr>
              <a:defRPr sz="1000"/>
            </a:pPr>
            <a:endParaRPr lang="nb-NO"/>
          </a:p>
        </c:txPr>
        <c:crossAx val="342829440"/>
        <c:crosses val="autoZero"/>
        <c:auto val="1"/>
        <c:lblAlgn val="ctr"/>
        <c:lblOffset val="100"/>
        <c:noMultiLvlLbl val="0"/>
      </c:catAx>
      <c:valAx>
        <c:axId val="342829440"/>
        <c:scaling>
          <c:orientation val="minMax"/>
          <c:max val="1"/>
          <c:min val="0"/>
        </c:scaling>
        <c:delete val="1"/>
        <c:axPos val="t"/>
        <c:numFmt formatCode="0%" sourceLinked="1"/>
        <c:majorTickMark val="out"/>
        <c:minorTickMark val="none"/>
        <c:tickLblPos val="nextTo"/>
        <c:crossAx val="342317672"/>
        <c:crosses val="autoZero"/>
        <c:crossBetween val="between"/>
      </c:valAx>
    </c:plotArea>
    <c:legend>
      <c:legendPos val="b"/>
      <c:layout>
        <c:manualLayout>
          <c:xMode val="edge"/>
          <c:yMode val="edge"/>
          <c:x val="4.6849116386063532E-2"/>
          <c:y val="0.90842664919013794"/>
          <c:w val="0.89999982633130082"/>
          <c:h val="4.7996404044077907E-2"/>
        </c:manualLayout>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Helt 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'Ark1'!$B$2:$B$13</c:f>
              <c:numCache>
                <c:formatCode>0</c:formatCode>
                <c:ptCount val="12"/>
                <c:pt idx="0">
                  <c:v>9.2900490508371707</c:v>
                </c:pt>
                <c:pt idx="1">
                  <c:v>9.3000000000000007</c:v>
                </c:pt>
                <c:pt idx="2" formatCode="General">
                  <c:v>11</c:v>
                </c:pt>
                <c:pt idx="3" formatCode="General">
                  <c:v>9</c:v>
                </c:pt>
                <c:pt idx="4" formatCode="General">
                  <c:v>5</c:v>
                </c:pt>
                <c:pt idx="5" formatCode="General">
                  <c:v>6</c:v>
                </c:pt>
                <c:pt idx="6" formatCode="General">
                  <c:v>6</c:v>
                </c:pt>
                <c:pt idx="7" formatCode="General">
                  <c:v>7</c:v>
                </c:pt>
                <c:pt idx="8" formatCode="General">
                  <c:v>7</c:v>
                </c:pt>
                <c:pt idx="9" formatCode="General">
                  <c:v>7</c:v>
                </c:pt>
                <c:pt idx="10" formatCode="General">
                  <c:v>6</c:v>
                </c:pt>
                <c:pt idx="11" formatCode="General">
                  <c:v>4</c:v>
                </c:pt>
              </c:numCache>
            </c:numRef>
          </c:val>
        </c:ser>
        <c:ser>
          <c:idx val="1"/>
          <c:order val="1"/>
          <c:tx>
            <c:strRef>
              <c:f>'Ark1'!$C$1</c:f>
              <c:strCache>
                <c:ptCount val="1"/>
                <c:pt idx="0">
                  <c:v>Ganske 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'Ark1'!$C$2:$C$13</c:f>
              <c:numCache>
                <c:formatCode>0</c:formatCode>
                <c:ptCount val="12"/>
                <c:pt idx="0">
                  <c:v>9.1197060917282595</c:v>
                </c:pt>
                <c:pt idx="1">
                  <c:v>10.7</c:v>
                </c:pt>
                <c:pt idx="2" formatCode="General">
                  <c:v>15</c:v>
                </c:pt>
                <c:pt idx="3" formatCode="General">
                  <c:v>11</c:v>
                </c:pt>
                <c:pt idx="4" formatCode="General">
                  <c:v>10</c:v>
                </c:pt>
                <c:pt idx="5" formatCode="General">
                  <c:v>9</c:v>
                </c:pt>
                <c:pt idx="6" formatCode="General">
                  <c:v>7</c:v>
                </c:pt>
                <c:pt idx="7" formatCode="General">
                  <c:v>7</c:v>
                </c:pt>
                <c:pt idx="8" formatCode="General">
                  <c:v>10</c:v>
                </c:pt>
                <c:pt idx="9" formatCode="General">
                  <c:v>9</c:v>
                </c:pt>
                <c:pt idx="10" formatCode="General">
                  <c:v>11</c:v>
                </c:pt>
                <c:pt idx="11" formatCode="General">
                  <c:v>10</c:v>
                </c:pt>
              </c:numCache>
            </c:numRef>
          </c:val>
        </c:ser>
        <c:ser>
          <c:idx val="2"/>
          <c:order val="2"/>
          <c:tx>
            <c:strRef>
              <c:f>'Ark1'!$D$1</c:f>
              <c:strCache>
                <c:ptCount val="1"/>
                <c:pt idx="0">
                  <c:v>Ganske uenig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'Ark1'!$D$2:$D$13</c:f>
              <c:numCache>
                <c:formatCode>0</c:formatCode>
                <c:ptCount val="12"/>
                <c:pt idx="0">
                  <c:v>36.723607004028899</c:v>
                </c:pt>
                <c:pt idx="1">
                  <c:v>38</c:v>
                </c:pt>
                <c:pt idx="2" formatCode="General">
                  <c:v>39</c:v>
                </c:pt>
                <c:pt idx="3" formatCode="General">
                  <c:v>35</c:v>
                </c:pt>
                <c:pt idx="4" formatCode="General">
                  <c:v>30</c:v>
                </c:pt>
                <c:pt idx="5" formatCode="General">
                  <c:v>29</c:v>
                </c:pt>
                <c:pt idx="6" formatCode="General">
                  <c:v>31</c:v>
                </c:pt>
                <c:pt idx="7" formatCode="General">
                  <c:v>29</c:v>
                </c:pt>
                <c:pt idx="8" formatCode="General">
                  <c:v>30</c:v>
                </c:pt>
                <c:pt idx="9" formatCode="General">
                  <c:v>28</c:v>
                </c:pt>
                <c:pt idx="10" formatCode="General">
                  <c:v>34</c:v>
                </c:pt>
                <c:pt idx="11" formatCode="General">
                  <c:v>30</c:v>
                </c:pt>
              </c:numCache>
            </c:numRef>
          </c:val>
        </c:ser>
        <c:ser>
          <c:idx val="3"/>
          <c:order val="3"/>
          <c:tx>
            <c:strRef>
              <c:f>'Ark1'!$E$1</c:f>
              <c:strCache>
                <c:ptCount val="1"/>
                <c:pt idx="0">
                  <c:v>Helt uenig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'Ark1'!$E$2:$E$13</c:f>
              <c:numCache>
                <c:formatCode>0</c:formatCode>
                <c:ptCount val="12"/>
                <c:pt idx="0">
                  <c:v>40.895432252575802</c:v>
                </c:pt>
                <c:pt idx="1">
                  <c:v>38.6</c:v>
                </c:pt>
                <c:pt idx="2" formatCode="General">
                  <c:v>34</c:v>
                </c:pt>
                <c:pt idx="3" formatCode="General">
                  <c:v>44</c:v>
                </c:pt>
                <c:pt idx="4" formatCode="General">
                  <c:v>53</c:v>
                </c:pt>
                <c:pt idx="5" formatCode="General">
                  <c:v>53</c:v>
                </c:pt>
                <c:pt idx="6" formatCode="General">
                  <c:v>53</c:v>
                </c:pt>
                <c:pt idx="7" formatCode="General">
                  <c:v>56</c:v>
                </c:pt>
                <c:pt idx="8" formatCode="General">
                  <c:v>51</c:v>
                </c:pt>
                <c:pt idx="9" formatCode="General">
                  <c:v>55</c:v>
                </c:pt>
                <c:pt idx="10" formatCode="General">
                  <c:v>48</c:v>
                </c:pt>
                <c:pt idx="11" formatCode="General">
                  <c:v>55</c:v>
                </c:pt>
              </c:numCache>
            </c:numRef>
          </c:val>
        </c:ser>
        <c:ser>
          <c:idx val="4"/>
          <c:order val="4"/>
          <c:tx>
            <c:strRef>
              <c:f>'Ark1'!$F$1</c:f>
              <c:strCache>
                <c:ptCount val="1"/>
                <c:pt idx="0">
                  <c:v>Vet ikke</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'Ark1'!$F$2:$F$13</c:f>
              <c:numCache>
                <c:formatCode>0</c:formatCode>
                <c:ptCount val="12"/>
                <c:pt idx="0">
                  <c:v>3.9712056008296601</c:v>
                </c:pt>
                <c:pt idx="1">
                  <c:v>3.4</c:v>
                </c:pt>
                <c:pt idx="2" formatCode="General">
                  <c:v>2</c:v>
                </c:pt>
                <c:pt idx="3" formatCode="General">
                  <c:v>2</c:v>
                </c:pt>
                <c:pt idx="4" formatCode="General">
                  <c:v>2</c:v>
                </c:pt>
                <c:pt idx="5" formatCode="General">
                  <c:v>3</c:v>
                </c:pt>
                <c:pt idx="6" formatCode="General">
                  <c:v>3</c:v>
                </c:pt>
                <c:pt idx="7" formatCode="General">
                  <c:v>2</c:v>
                </c:pt>
                <c:pt idx="8" formatCode="General">
                  <c:v>2</c:v>
                </c:pt>
                <c:pt idx="9" formatCode="General">
                  <c:v>1</c:v>
                </c:pt>
                <c:pt idx="10" formatCode="General">
                  <c:v>1</c:v>
                </c:pt>
                <c:pt idx="11" formatCode="General">
                  <c:v>1</c:v>
                </c:pt>
              </c:numCache>
            </c:numRef>
          </c:val>
        </c:ser>
        <c:dLbls>
          <c:showLegendKey val="0"/>
          <c:showVal val="0"/>
          <c:showCatName val="0"/>
          <c:showSerName val="0"/>
          <c:showPercent val="0"/>
          <c:showBubbleSize val="0"/>
        </c:dLbls>
        <c:gapWidth val="150"/>
        <c:overlap val="100"/>
        <c:axId val="342828656"/>
        <c:axId val="342829832"/>
      </c:barChart>
      <c:catAx>
        <c:axId val="342828656"/>
        <c:scaling>
          <c:orientation val="maxMin"/>
        </c:scaling>
        <c:delete val="0"/>
        <c:axPos val="l"/>
        <c:numFmt formatCode="General" sourceLinked="1"/>
        <c:majorTickMark val="out"/>
        <c:minorTickMark val="none"/>
        <c:tickLblPos val="nextTo"/>
        <c:txPr>
          <a:bodyPr/>
          <a:lstStyle/>
          <a:p>
            <a:pPr>
              <a:defRPr sz="1000"/>
            </a:pPr>
            <a:endParaRPr lang="nb-NO"/>
          </a:p>
        </c:txPr>
        <c:crossAx val="342829832"/>
        <c:crosses val="autoZero"/>
        <c:auto val="1"/>
        <c:lblAlgn val="ctr"/>
        <c:lblOffset val="100"/>
        <c:noMultiLvlLbl val="0"/>
      </c:catAx>
      <c:valAx>
        <c:axId val="342829832"/>
        <c:scaling>
          <c:orientation val="minMax"/>
          <c:max val="100"/>
          <c:min val="0"/>
        </c:scaling>
        <c:delete val="1"/>
        <c:axPos val="t"/>
        <c:numFmt formatCode="0" sourceLinked="1"/>
        <c:majorTickMark val="out"/>
        <c:minorTickMark val="none"/>
        <c:tickLblPos val="nextTo"/>
        <c:crossAx val="342828656"/>
        <c:crosses val="autoZero"/>
        <c:crossBetween val="between"/>
      </c:valAx>
    </c:plotArea>
    <c:legend>
      <c:legendPos val="b"/>
      <c:layout>
        <c:manualLayout>
          <c:xMode val="edge"/>
          <c:yMode val="edge"/>
          <c:x val="0.1317619458634969"/>
          <c:y val="0.9069053565697861"/>
          <c:w val="0.73017441547457573"/>
          <c:h val="4.8793760203156178E-2"/>
        </c:manualLayout>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'Ark1'!$B$1</c:f>
              <c:strCache>
                <c:ptCount val="1"/>
                <c:pt idx="0">
                  <c:v>Helt 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'Ark1'!$A$2:$A$8</c:f>
              <c:numCache>
                <c:formatCode>General</c:formatCode>
                <c:ptCount val="7"/>
                <c:pt idx="0">
                  <c:v>2017</c:v>
                </c:pt>
                <c:pt idx="1">
                  <c:v>2014</c:v>
                </c:pt>
                <c:pt idx="2">
                  <c:v>2012</c:v>
                </c:pt>
                <c:pt idx="3">
                  <c:v>2010</c:v>
                </c:pt>
                <c:pt idx="4">
                  <c:v>2008</c:v>
                </c:pt>
                <c:pt idx="5">
                  <c:v>2007</c:v>
                </c:pt>
                <c:pt idx="6">
                  <c:v>2006</c:v>
                </c:pt>
              </c:numCache>
            </c:numRef>
          </c:cat>
          <c:val>
            <c:numRef>
              <c:f>'Ark1'!$B$2:$B$8</c:f>
              <c:numCache>
                <c:formatCode>0</c:formatCode>
                <c:ptCount val="7"/>
                <c:pt idx="0">
                  <c:v>12.7211198277188</c:v>
                </c:pt>
                <c:pt idx="1">
                  <c:v>12.5</c:v>
                </c:pt>
                <c:pt idx="2" formatCode="General">
                  <c:v>15</c:v>
                </c:pt>
                <c:pt idx="3" formatCode="General">
                  <c:v>12</c:v>
                </c:pt>
                <c:pt idx="4" formatCode="General">
                  <c:v>7</c:v>
                </c:pt>
                <c:pt idx="5" formatCode="General">
                  <c:v>9</c:v>
                </c:pt>
                <c:pt idx="6" formatCode="General">
                  <c:v>8</c:v>
                </c:pt>
              </c:numCache>
            </c:numRef>
          </c:val>
        </c:ser>
        <c:ser>
          <c:idx val="1"/>
          <c:order val="1"/>
          <c:tx>
            <c:strRef>
              <c:f>'Ark1'!$C$1</c:f>
              <c:strCache>
                <c:ptCount val="1"/>
                <c:pt idx="0">
                  <c:v>Ganske 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'Ark1'!$A$2:$A$8</c:f>
              <c:numCache>
                <c:formatCode>General</c:formatCode>
                <c:ptCount val="7"/>
                <c:pt idx="0">
                  <c:v>2017</c:v>
                </c:pt>
                <c:pt idx="1">
                  <c:v>2014</c:v>
                </c:pt>
                <c:pt idx="2">
                  <c:v>2012</c:v>
                </c:pt>
                <c:pt idx="3">
                  <c:v>2010</c:v>
                </c:pt>
                <c:pt idx="4">
                  <c:v>2008</c:v>
                </c:pt>
                <c:pt idx="5">
                  <c:v>2007</c:v>
                </c:pt>
                <c:pt idx="6">
                  <c:v>2006</c:v>
                </c:pt>
              </c:numCache>
            </c:numRef>
          </c:cat>
          <c:val>
            <c:numRef>
              <c:f>'Ark1'!$C$2:$C$8</c:f>
              <c:numCache>
                <c:formatCode>0</c:formatCode>
                <c:ptCount val="7"/>
                <c:pt idx="0">
                  <c:v>15.8763182636075</c:v>
                </c:pt>
                <c:pt idx="1">
                  <c:v>20</c:v>
                </c:pt>
                <c:pt idx="2" formatCode="General">
                  <c:v>19</c:v>
                </c:pt>
                <c:pt idx="3" formatCode="General">
                  <c:v>18</c:v>
                </c:pt>
                <c:pt idx="4" formatCode="General">
                  <c:v>15</c:v>
                </c:pt>
                <c:pt idx="5" formatCode="General">
                  <c:v>14</c:v>
                </c:pt>
                <c:pt idx="6" formatCode="General">
                  <c:v>13</c:v>
                </c:pt>
              </c:numCache>
            </c:numRef>
          </c:val>
        </c:ser>
        <c:ser>
          <c:idx val="2"/>
          <c:order val="2"/>
          <c:tx>
            <c:strRef>
              <c:f>'Ark1'!$D$1</c:f>
              <c:strCache>
                <c:ptCount val="1"/>
                <c:pt idx="0">
                  <c:v>Ganske uenig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'Ark1'!$A$2:$A$8</c:f>
              <c:numCache>
                <c:formatCode>General</c:formatCode>
                <c:ptCount val="7"/>
                <c:pt idx="0">
                  <c:v>2017</c:v>
                </c:pt>
                <c:pt idx="1">
                  <c:v>2014</c:v>
                </c:pt>
                <c:pt idx="2">
                  <c:v>2012</c:v>
                </c:pt>
                <c:pt idx="3">
                  <c:v>2010</c:v>
                </c:pt>
                <c:pt idx="4">
                  <c:v>2008</c:v>
                </c:pt>
                <c:pt idx="5">
                  <c:v>2007</c:v>
                </c:pt>
                <c:pt idx="6">
                  <c:v>2006</c:v>
                </c:pt>
              </c:numCache>
            </c:numRef>
          </c:cat>
          <c:val>
            <c:numRef>
              <c:f>'Ark1'!$D$2:$D$8</c:f>
              <c:numCache>
                <c:formatCode>0</c:formatCode>
                <c:ptCount val="7"/>
                <c:pt idx="0">
                  <c:v>31.873044088517101</c:v>
                </c:pt>
                <c:pt idx="1">
                  <c:v>32.9</c:v>
                </c:pt>
                <c:pt idx="2" formatCode="General">
                  <c:v>36</c:v>
                </c:pt>
                <c:pt idx="3" formatCode="General">
                  <c:v>31</c:v>
                </c:pt>
                <c:pt idx="4" formatCode="General">
                  <c:v>29</c:v>
                </c:pt>
                <c:pt idx="5" formatCode="General">
                  <c:v>27</c:v>
                </c:pt>
                <c:pt idx="6" formatCode="General">
                  <c:v>30</c:v>
                </c:pt>
              </c:numCache>
            </c:numRef>
          </c:val>
        </c:ser>
        <c:ser>
          <c:idx val="3"/>
          <c:order val="3"/>
          <c:tx>
            <c:strRef>
              <c:f>'Ark1'!$E$1</c:f>
              <c:strCache>
                <c:ptCount val="1"/>
                <c:pt idx="0">
                  <c:v>Helt uenig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'Ark1'!$A$2:$A$8</c:f>
              <c:numCache>
                <c:formatCode>General</c:formatCode>
                <c:ptCount val="7"/>
                <c:pt idx="0">
                  <c:v>2017</c:v>
                </c:pt>
                <c:pt idx="1">
                  <c:v>2014</c:v>
                </c:pt>
                <c:pt idx="2">
                  <c:v>2012</c:v>
                </c:pt>
                <c:pt idx="3">
                  <c:v>2010</c:v>
                </c:pt>
                <c:pt idx="4">
                  <c:v>2008</c:v>
                </c:pt>
                <c:pt idx="5">
                  <c:v>2007</c:v>
                </c:pt>
                <c:pt idx="6">
                  <c:v>2006</c:v>
                </c:pt>
              </c:numCache>
            </c:numRef>
          </c:cat>
          <c:val>
            <c:numRef>
              <c:f>'Ark1'!$E$2:$E$8</c:f>
              <c:numCache>
                <c:formatCode>0</c:formatCode>
                <c:ptCount val="7"/>
                <c:pt idx="0">
                  <c:v>36.206025223635997</c:v>
                </c:pt>
                <c:pt idx="1">
                  <c:v>32.5</c:v>
                </c:pt>
                <c:pt idx="2" formatCode="General">
                  <c:v>27</c:v>
                </c:pt>
                <c:pt idx="3" formatCode="General">
                  <c:v>35</c:v>
                </c:pt>
                <c:pt idx="4" formatCode="General">
                  <c:v>45</c:v>
                </c:pt>
                <c:pt idx="5" formatCode="General">
                  <c:v>45</c:v>
                </c:pt>
                <c:pt idx="6" formatCode="General">
                  <c:v>46</c:v>
                </c:pt>
              </c:numCache>
            </c:numRef>
          </c:val>
        </c:ser>
        <c:ser>
          <c:idx val="4"/>
          <c:order val="4"/>
          <c:tx>
            <c:strRef>
              <c:f>'Ark1'!$F$1</c:f>
              <c:strCache>
                <c:ptCount val="1"/>
                <c:pt idx="0">
                  <c:v>Vet ikke</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'Ark1'!$A$2:$A$8</c:f>
              <c:numCache>
                <c:formatCode>General</c:formatCode>
                <c:ptCount val="7"/>
                <c:pt idx="0">
                  <c:v>2017</c:v>
                </c:pt>
                <c:pt idx="1">
                  <c:v>2014</c:v>
                </c:pt>
                <c:pt idx="2">
                  <c:v>2012</c:v>
                </c:pt>
                <c:pt idx="3">
                  <c:v>2010</c:v>
                </c:pt>
                <c:pt idx="4">
                  <c:v>2008</c:v>
                </c:pt>
                <c:pt idx="5">
                  <c:v>2007</c:v>
                </c:pt>
                <c:pt idx="6">
                  <c:v>2006</c:v>
                </c:pt>
              </c:numCache>
            </c:numRef>
          </c:cat>
          <c:val>
            <c:numRef>
              <c:f>'Ark1'!$F$2:$F$8</c:f>
              <c:numCache>
                <c:formatCode>0</c:formatCode>
                <c:ptCount val="7"/>
                <c:pt idx="0">
                  <c:v>3.3234925965203499</c:v>
                </c:pt>
                <c:pt idx="1">
                  <c:v>2.2000000000000002</c:v>
                </c:pt>
                <c:pt idx="2" formatCode="General">
                  <c:v>3</c:v>
                </c:pt>
                <c:pt idx="3" formatCode="General">
                  <c:v>4</c:v>
                </c:pt>
                <c:pt idx="4" formatCode="General">
                  <c:v>3</c:v>
                </c:pt>
                <c:pt idx="5" formatCode="General">
                  <c:v>5</c:v>
                </c:pt>
                <c:pt idx="6" formatCode="General">
                  <c:v>4</c:v>
                </c:pt>
              </c:numCache>
            </c:numRef>
          </c:val>
        </c:ser>
        <c:dLbls>
          <c:showLegendKey val="0"/>
          <c:showVal val="0"/>
          <c:showCatName val="0"/>
          <c:showSerName val="0"/>
          <c:showPercent val="0"/>
          <c:showBubbleSize val="0"/>
        </c:dLbls>
        <c:gapWidth val="150"/>
        <c:overlap val="100"/>
        <c:axId val="342834144"/>
        <c:axId val="342830224"/>
      </c:barChart>
      <c:catAx>
        <c:axId val="342834144"/>
        <c:scaling>
          <c:orientation val="maxMin"/>
        </c:scaling>
        <c:delete val="0"/>
        <c:axPos val="l"/>
        <c:numFmt formatCode="General" sourceLinked="1"/>
        <c:majorTickMark val="out"/>
        <c:minorTickMark val="none"/>
        <c:tickLblPos val="nextTo"/>
        <c:txPr>
          <a:bodyPr/>
          <a:lstStyle/>
          <a:p>
            <a:pPr>
              <a:defRPr sz="1000"/>
            </a:pPr>
            <a:endParaRPr lang="nb-NO"/>
          </a:p>
        </c:txPr>
        <c:crossAx val="342830224"/>
        <c:crosses val="autoZero"/>
        <c:auto val="1"/>
        <c:lblAlgn val="ctr"/>
        <c:lblOffset val="100"/>
        <c:noMultiLvlLbl val="0"/>
      </c:catAx>
      <c:valAx>
        <c:axId val="342830224"/>
        <c:scaling>
          <c:orientation val="minMax"/>
          <c:max val="1"/>
          <c:min val="0"/>
        </c:scaling>
        <c:delete val="1"/>
        <c:axPos val="t"/>
        <c:numFmt formatCode="0%" sourceLinked="1"/>
        <c:majorTickMark val="out"/>
        <c:minorTickMark val="none"/>
        <c:tickLblPos val="nextTo"/>
        <c:crossAx val="342834144"/>
        <c:crosses val="autoZero"/>
        <c:crossBetween val="between"/>
      </c:valAx>
    </c:plotArea>
    <c:legend>
      <c:legendPos val="b"/>
      <c:layout>
        <c:manualLayout>
          <c:xMode val="edge"/>
          <c:yMode val="edge"/>
          <c:x val="0.13491279226271208"/>
          <c:y val="0.89893824824529789"/>
          <c:w val="0.73017441547457573"/>
          <c:h val="5.2969566229945024E-2"/>
        </c:manualLayout>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28526572427415"/>
          <c:y val="0.22843788124259604"/>
          <c:w val="0.83505542388435849"/>
          <c:h val="0.46210089639542118"/>
        </c:manualLayout>
      </c:layout>
      <c:barChart>
        <c:barDir val="bar"/>
        <c:grouping val="percentStacked"/>
        <c:varyColors val="0"/>
        <c:ser>
          <c:idx val="0"/>
          <c:order val="0"/>
          <c:tx>
            <c:strRef>
              <c:f>'Ark1'!$B$1</c:f>
              <c:strCache>
                <c:ptCount val="1"/>
                <c:pt idx="0">
                  <c:v>Helt 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c:f>
              <c:numCache>
                <c:formatCode>General</c:formatCode>
                <c:ptCount val="1"/>
                <c:pt idx="0">
                  <c:v>2017</c:v>
                </c:pt>
              </c:numCache>
            </c:numRef>
          </c:cat>
          <c:val>
            <c:numRef>
              <c:f>'Ark1'!$B$2</c:f>
              <c:numCache>
                <c:formatCode>0</c:formatCode>
                <c:ptCount val="1"/>
                <c:pt idx="0">
                  <c:v>12.209391757260899</c:v>
                </c:pt>
              </c:numCache>
            </c:numRef>
          </c:val>
        </c:ser>
        <c:ser>
          <c:idx val="1"/>
          <c:order val="1"/>
          <c:tx>
            <c:strRef>
              <c:f>'Ark1'!$C$1</c:f>
              <c:strCache>
                <c:ptCount val="1"/>
                <c:pt idx="0">
                  <c:v>Ganske 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c:f>
              <c:numCache>
                <c:formatCode>General</c:formatCode>
                <c:ptCount val="1"/>
                <c:pt idx="0">
                  <c:v>2017</c:v>
                </c:pt>
              </c:numCache>
            </c:numRef>
          </c:cat>
          <c:val>
            <c:numRef>
              <c:f>'Ark1'!$C$2</c:f>
              <c:numCache>
                <c:formatCode>0</c:formatCode>
                <c:ptCount val="1"/>
                <c:pt idx="0">
                  <c:v>15.6876174197302</c:v>
                </c:pt>
              </c:numCache>
            </c:numRef>
          </c:val>
        </c:ser>
        <c:ser>
          <c:idx val="2"/>
          <c:order val="2"/>
          <c:tx>
            <c:strRef>
              <c:f>'Ark1'!$D$1</c:f>
              <c:strCache>
                <c:ptCount val="1"/>
                <c:pt idx="0">
                  <c:v>Ganske uenig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c:f>
              <c:numCache>
                <c:formatCode>General</c:formatCode>
                <c:ptCount val="1"/>
                <c:pt idx="0">
                  <c:v>2017</c:v>
                </c:pt>
              </c:numCache>
            </c:numRef>
          </c:cat>
          <c:val>
            <c:numRef>
              <c:f>'Ark1'!$D$2</c:f>
              <c:numCache>
                <c:formatCode>0</c:formatCode>
                <c:ptCount val="1"/>
                <c:pt idx="0">
                  <c:v>24.1918059117917</c:v>
                </c:pt>
              </c:numCache>
            </c:numRef>
          </c:val>
        </c:ser>
        <c:ser>
          <c:idx val="3"/>
          <c:order val="3"/>
          <c:tx>
            <c:strRef>
              <c:f>'Ark1'!$E$1</c:f>
              <c:strCache>
                <c:ptCount val="1"/>
                <c:pt idx="0">
                  <c:v>Helt uenig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c:f>
              <c:numCache>
                <c:formatCode>General</c:formatCode>
                <c:ptCount val="1"/>
                <c:pt idx="0">
                  <c:v>2017</c:v>
                </c:pt>
              </c:numCache>
            </c:numRef>
          </c:cat>
          <c:val>
            <c:numRef>
              <c:f>'Ark1'!$E$2</c:f>
              <c:numCache>
                <c:formatCode>0</c:formatCode>
                <c:ptCount val="1"/>
                <c:pt idx="0">
                  <c:v>44.3883084501879</c:v>
                </c:pt>
              </c:numCache>
            </c:numRef>
          </c:val>
        </c:ser>
        <c:ser>
          <c:idx val="4"/>
          <c:order val="4"/>
          <c:tx>
            <c:strRef>
              <c:f>'Ark1'!$F$1</c:f>
              <c:strCache>
                <c:ptCount val="1"/>
                <c:pt idx="0">
                  <c:v>Vet ikke</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c:f>
              <c:numCache>
                <c:formatCode>General</c:formatCode>
                <c:ptCount val="1"/>
                <c:pt idx="0">
                  <c:v>2017</c:v>
                </c:pt>
              </c:numCache>
            </c:numRef>
          </c:cat>
          <c:val>
            <c:numRef>
              <c:f>'Ark1'!$F$2</c:f>
              <c:numCache>
                <c:formatCode>0</c:formatCode>
                <c:ptCount val="1"/>
                <c:pt idx="0">
                  <c:v>3.5228764610290799</c:v>
                </c:pt>
              </c:numCache>
            </c:numRef>
          </c:val>
        </c:ser>
        <c:dLbls>
          <c:showLegendKey val="0"/>
          <c:showVal val="0"/>
          <c:showCatName val="0"/>
          <c:showSerName val="0"/>
          <c:showPercent val="0"/>
          <c:showBubbleSize val="0"/>
        </c:dLbls>
        <c:gapWidth val="150"/>
        <c:overlap val="100"/>
        <c:axId val="342830616"/>
        <c:axId val="342832576"/>
      </c:barChart>
      <c:catAx>
        <c:axId val="342830616"/>
        <c:scaling>
          <c:orientation val="maxMin"/>
        </c:scaling>
        <c:delete val="0"/>
        <c:axPos val="l"/>
        <c:numFmt formatCode="General" sourceLinked="1"/>
        <c:majorTickMark val="out"/>
        <c:minorTickMark val="none"/>
        <c:tickLblPos val="nextTo"/>
        <c:txPr>
          <a:bodyPr/>
          <a:lstStyle/>
          <a:p>
            <a:pPr>
              <a:defRPr sz="1000"/>
            </a:pPr>
            <a:endParaRPr lang="nb-NO"/>
          </a:p>
        </c:txPr>
        <c:crossAx val="342832576"/>
        <c:crosses val="autoZero"/>
        <c:auto val="1"/>
        <c:lblAlgn val="ctr"/>
        <c:lblOffset val="100"/>
        <c:noMultiLvlLbl val="0"/>
      </c:catAx>
      <c:valAx>
        <c:axId val="342832576"/>
        <c:scaling>
          <c:orientation val="minMax"/>
          <c:max val="1"/>
          <c:min val="0"/>
        </c:scaling>
        <c:delete val="1"/>
        <c:axPos val="t"/>
        <c:numFmt formatCode="0%" sourceLinked="1"/>
        <c:majorTickMark val="out"/>
        <c:minorTickMark val="none"/>
        <c:tickLblPos val="nextTo"/>
        <c:crossAx val="342830616"/>
        <c:crosses val="autoZero"/>
        <c:crossBetween val="between"/>
      </c:valAx>
    </c:plotArea>
    <c:legend>
      <c:legendPos val="b"/>
      <c:layout>
        <c:manualLayout>
          <c:xMode val="edge"/>
          <c:yMode val="edge"/>
          <c:x val="0.17272294905329472"/>
          <c:y val="0.60637745296969237"/>
          <c:w val="0.73017441547457573"/>
          <c:h val="5.2969566229945024E-2"/>
        </c:manualLayout>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28526572427415"/>
          <c:y val="0.22843788124259604"/>
          <c:w val="0.83505542388435849"/>
          <c:h val="0.46210089639542118"/>
        </c:manualLayout>
      </c:layout>
      <c:barChart>
        <c:barDir val="bar"/>
        <c:grouping val="percentStacked"/>
        <c:varyColors val="0"/>
        <c:ser>
          <c:idx val="0"/>
          <c:order val="0"/>
          <c:tx>
            <c:strRef>
              <c:f>'Ark1'!$B$1</c:f>
              <c:strCache>
                <c:ptCount val="1"/>
                <c:pt idx="0">
                  <c:v>Helt 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c:f>
              <c:numCache>
                <c:formatCode>General</c:formatCode>
                <c:ptCount val="1"/>
                <c:pt idx="0">
                  <c:v>2017</c:v>
                </c:pt>
              </c:numCache>
            </c:numRef>
          </c:cat>
          <c:val>
            <c:numRef>
              <c:f>'Ark1'!$B$2</c:f>
              <c:numCache>
                <c:formatCode>0</c:formatCode>
                <c:ptCount val="1"/>
                <c:pt idx="0">
                  <c:v>44.434260073177803</c:v>
                </c:pt>
              </c:numCache>
            </c:numRef>
          </c:val>
        </c:ser>
        <c:ser>
          <c:idx val="1"/>
          <c:order val="1"/>
          <c:tx>
            <c:strRef>
              <c:f>'Ark1'!$C$1</c:f>
              <c:strCache>
                <c:ptCount val="1"/>
                <c:pt idx="0">
                  <c:v>Ganske 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c:f>
              <c:numCache>
                <c:formatCode>General</c:formatCode>
                <c:ptCount val="1"/>
                <c:pt idx="0">
                  <c:v>2017</c:v>
                </c:pt>
              </c:numCache>
            </c:numRef>
          </c:cat>
          <c:val>
            <c:numRef>
              <c:f>'Ark1'!$C$2</c:f>
              <c:numCache>
                <c:formatCode>0</c:formatCode>
                <c:ptCount val="1"/>
                <c:pt idx="0">
                  <c:v>37.105024987211202</c:v>
                </c:pt>
              </c:numCache>
            </c:numRef>
          </c:val>
        </c:ser>
        <c:ser>
          <c:idx val="2"/>
          <c:order val="2"/>
          <c:tx>
            <c:strRef>
              <c:f>'Ark1'!$D$1</c:f>
              <c:strCache>
                <c:ptCount val="1"/>
                <c:pt idx="0">
                  <c:v>Ganske uenig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c:f>
              <c:numCache>
                <c:formatCode>General</c:formatCode>
                <c:ptCount val="1"/>
                <c:pt idx="0">
                  <c:v>2017</c:v>
                </c:pt>
              </c:numCache>
            </c:numRef>
          </c:cat>
          <c:val>
            <c:numRef>
              <c:f>'Ark1'!$D$2</c:f>
              <c:numCache>
                <c:formatCode>0</c:formatCode>
                <c:ptCount val="1"/>
                <c:pt idx="0">
                  <c:v>8.1711774379807398</c:v>
                </c:pt>
              </c:numCache>
            </c:numRef>
          </c:val>
        </c:ser>
        <c:ser>
          <c:idx val="3"/>
          <c:order val="3"/>
          <c:tx>
            <c:strRef>
              <c:f>'Ark1'!$E$1</c:f>
              <c:strCache>
                <c:ptCount val="1"/>
                <c:pt idx="0">
                  <c:v>Helt uenig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c:f>
              <c:numCache>
                <c:formatCode>General</c:formatCode>
                <c:ptCount val="1"/>
                <c:pt idx="0">
                  <c:v>2017</c:v>
                </c:pt>
              </c:numCache>
            </c:numRef>
          </c:cat>
          <c:val>
            <c:numRef>
              <c:f>'Ark1'!$E$2</c:f>
              <c:numCache>
                <c:formatCode>0</c:formatCode>
                <c:ptCount val="1"/>
                <c:pt idx="0">
                  <c:v>5.4982596595156998</c:v>
                </c:pt>
              </c:numCache>
            </c:numRef>
          </c:val>
        </c:ser>
        <c:ser>
          <c:idx val="4"/>
          <c:order val="4"/>
          <c:tx>
            <c:strRef>
              <c:f>'Ark1'!$F$1</c:f>
              <c:strCache>
                <c:ptCount val="1"/>
                <c:pt idx="0">
                  <c:v>Vet ikke</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c:f>
              <c:numCache>
                <c:formatCode>General</c:formatCode>
                <c:ptCount val="1"/>
                <c:pt idx="0">
                  <c:v>2017</c:v>
                </c:pt>
              </c:numCache>
            </c:numRef>
          </c:cat>
          <c:val>
            <c:numRef>
              <c:f>'Ark1'!$F$2</c:f>
              <c:numCache>
                <c:formatCode>0</c:formatCode>
                <c:ptCount val="1"/>
                <c:pt idx="0">
                  <c:v>4.79127784211438</c:v>
                </c:pt>
              </c:numCache>
            </c:numRef>
          </c:val>
        </c:ser>
        <c:dLbls>
          <c:showLegendKey val="0"/>
          <c:showVal val="0"/>
          <c:showCatName val="0"/>
          <c:showSerName val="0"/>
          <c:showPercent val="0"/>
          <c:showBubbleSize val="0"/>
        </c:dLbls>
        <c:gapWidth val="150"/>
        <c:overlap val="100"/>
        <c:axId val="342833360"/>
        <c:axId val="342827872"/>
      </c:barChart>
      <c:catAx>
        <c:axId val="342833360"/>
        <c:scaling>
          <c:orientation val="maxMin"/>
        </c:scaling>
        <c:delete val="0"/>
        <c:axPos val="l"/>
        <c:numFmt formatCode="General" sourceLinked="1"/>
        <c:majorTickMark val="out"/>
        <c:minorTickMark val="none"/>
        <c:tickLblPos val="nextTo"/>
        <c:txPr>
          <a:bodyPr/>
          <a:lstStyle/>
          <a:p>
            <a:pPr>
              <a:defRPr sz="1000"/>
            </a:pPr>
            <a:endParaRPr lang="nb-NO"/>
          </a:p>
        </c:txPr>
        <c:crossAx val="342827872"/>
        <c:crosses val="autoZero"/>
        <c:auto val="1"/>
        <c:lblAlgn val="ctr"/>
        <c:lblOffset val="100"/>
        <c:noMultiLvlLbl val="0"/>
      </c:catAx>
      <c:valAx>
        <c:axId val="342827872"/>
        <c:scaling>
          <c:orientation val="minMax"/>
          <c:max val="1"/>
          <c:min val="0"/>
        </c:scaling>
        <c:delete val="1"/>
        <c:axPos val="t"/>
        <c:numFmt formatCode="0%" sourceLinked="1"/>
        <c:majorTickMark val="out"/>
        <c:minorTickMark val="none"/>
        <c:tickLblPos val="nextTo"/>
        <c:crossAx val="342833360"/>
        <c:crosses val="autoZero"/>
        <c:crossBetween val="between"/>
      </c:valAx>
    </c:plotArea>
    <c:legend>
      <c:legendPos val="b"/>
      <c:layout>
        <c:manualLayout>
          <c:xMode val="edge"/>
          <c:yMode val="edge"/>
          <c:x val="0.17272294905329472"/>
          <c:y val="0.60637745296969237"/>
          <c:w val="0.73017441547457573"/>
          <c:h val="5.2969566229945024E-2"/>
        </c:manualLayout>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'Ark1'!$B$1</c:f>
              <c:strCache>
                <c:ptCount val="1"/>
                <c:pt idx="0">
                  <c:v>Helt 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'Ark1'!$B$2:$B$13</c:f>
              <c:numCache>
                <c:formatCode>0</c:formatCode>
                <c:ptCount val="12"/>
                <c:pt idx="0">
                  <c:v>29.345217014913601</c:v>
                </c:pt>
                <c:pt idx="1">
                  <c:v>22.9</c:v>
                </c:pt>
                <c:pt idx="2" formatCode="General">
                  <c:v>19</c:v>
                </c:pt>
                <c:pt idx="3" formatCode="General">
                  <c:v>25</c:v>
                </c:pt>
                <c:pt idx="4" formatCode="General">
                  <c:v>28</c:v>
                </c:pt>
                <c:pt idx="5" formatCode="General">
                  <c:v>27</c:v>
                </c:pt>
                <c:pt idx="6" formatCode="General">
                  <c:v>25</c:v>
                </c:pt>
                <c:pt idx="7" formatCode="General">
                  <c:v>27</c:v>
                </c:pt>
                <c:pt idx="8" formatCode="General">
                  <c:v>24</c:v>
                </c:pt>
                <c:pt idx="9" formatCode="General">
                  <c:v>30</c:v>
                </c:pt>
                <c:pt idx="10" formatCode="General">
                  <c:v>26</c:v>
                </c:pt>
                <c:pt idx="11" formatCode="General">
                  <c:v>29</c:v>
                </c:pt>
              </c:numCache>
            </c:numRef>
          </c:val>
        </c:ser>
        <c:ser>
          <c:idx val="1"/>
          <c:order val="1"/>
          <c:tx>
            <c:strRef>
              <c:f>'Ark1'!$C$1</c:f>
              <c:strCache>
                <c:ptCount val="1"/>
                <c:pt idx="0">
                  <c:v>Ganske 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'Ark1'!$C$2:$C$13</c:f>
              <c:numCache>
                <c:formatCode>0</c:formatCode>
                <c:ptCount val="12"/>
                <c:pt idx="0">
                  <c:v>35.965145059810197</c:v>
                </c:pt>
                <c:pt idx="1">
                  <c:v>41</c:v>
                </c:pt>
                <c:pt idx="2" formatCode="General">
                  <c:v>41</c:v>
                </c:pt>
                <c:pt idx="3" formatCode="General">
                  <c:v>37</c:v>
                </c:pt>
                <c:pt idx="4" formatCode="General">
                  <c:v>40</c:v>
                </c:pt>
                <c:pt idx="5" formatCode="General">
                  <c:v>36</c:v>
                </c:pt>
                <c:pt idx="6" formatCode="General">
                  <c:v>42</c:v>
                </c:pt>
                <c:pt idx="7" formatCode="General">
                  <c:v>33</c:v>
                </c:pt>
                <c:pt idx="8" formatCode="General">
                  <c:v>41</c:v>
                </c:pt>
                <c:pt idx="9" formatCode="General">
                  <c:v>33</c:v>
                </c:pt>
                <c:pt idx="10" formatCode="General">
                  <c:v>39</c:v>
                </c:pt>
                <c:pt idx="11" formatCode="General">
                  <c:v>35</c:v>
                </c:pt>
              </c:numCache>
            </c:numRef>
          </c:val>
        </c:ser>
        <c:ser>
          <c:idx val="2"/>
          <c:order val="2"/>
          <c:tx>
            <c:strRef>
              <c:f>'Ark1'!$D$1</c:f>
              <c:strCache>
                <c:ptCount val="1"/>
                <c:pt idx="0">
                  <c:v>Ganske uenig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'Ark1'!$D$2:$D$13</c:f>
              <c:numCache>
                <c:formatCode>0</c:formatCode>
                <c:ptCount val="12"/>
                <c:pt idx="0">
                  <c:v>19.2913075984732</c:v>
                </c:pt>
                <c:pt idx="1">
                  <c:v>20.8</c:v>
                </c:pt>
                <c:pt idx="2" formatCode="General">
                  <c:v>23</c:v>
                </c:pt>
                <c:pt idx="3" formatCode="General">
                  <c:v>23</c:v>
                </c:pt>
                <c:pt idx="4" formatCode="General">
                  <c:v>20</c:v>
                </c:pt>
                <c:pt idx="5" formatCode="General">
                  <c:v>21</c:v>
                </c:pt>
                <c:pt idx="6" formatCode="General">
                  <c:v>22</c:v>
                </c:pt>
                <c:pt idx="7" formatCode="General">
                  <c:v>22</c:v>
                </c:pt>
                <c:pt idx="8" formatCode="General">
                  <c:v>21</c:v>
                </c:pt>
                <c:pt idx="9" formatCode="General">
                  <c:v>21</c:v>
                </c:pt>
                <c:pt idx="10" formatCode="General">
                  <c:v>23</c:v>
                </c:pt>
                <c:pt idx="11" formatCode="General">
                  <c:v>24</c:v>
                </c:pt>
              </c:numCache>
            </c:numRef>
          </c:val>
        </c:ser>
        <c:ser>
          <c:idx val="3"/>
          <c:order val="3"/>
          <c:tx>
            <c:strRef>
              <c:f>'Ark1'!$E$1</c:f>
              <c:strCache>
                <c:ptCount val="1"/>
                <c:pt idx="0">
                  <c:v>Helt uenig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'Ark1'!$E$2:$E$13</c:f>
              <c:numCache>
                <c:formatCode>0</c:formatCode>
                <c:ptCount val="12"/>
                <c:pt idx="0">
                  <c:v>9.3371063745925298</c:v>
                </c:pt>
                <c:pt idx="1">
                  <c:v>9.8000000000000007</c:v>
                </c:pt>
                <c:pt idx="2" formatCode="General">
                  <c:v>11</c:v>
                </c:pt>
                <c:pt idx="3" formatCode="General">
                  <c:v>12</c:v>
                </c:pt>
                <c:pt idx="4" formatCode="General">
                  <c:v>8</c:v>
                </c:pt>
                <c:pt idx="5" formatCode="General">
                  <c:v>12</c:v>
                </c:pt>
                <c:pt idx="6" formatCode="General">
                  <c:v>7</c:v>
                </c:pt>
                <c:pt idx="7" formatCode="General">
                  <c:v>13</c:v>
                </c:pt>
                <c:pt idx="8" formatCode="General">
                  <c:v>9</c:v>
                </c:pt>
                <c:pt idx="9" formatCode="General">
                  <c:v>10</c:v>
                </c:pt>
                <c:pt idx="10" formatCode="General">
                  <c:v>8</c:v>
                </c:pt>
                <c:pt idx="11" formatCode="General">
                  <c:v>8</c:v>
                </c:pt>
              </c:numCache>
            </c:numRef>
          </c:val>
        </c:ser>
        <c:ser>
          <c:idx val="4"/>
          <c:order val="4"/>
          <c:tx>
            <c:strRef>
              <c:f>'Ark1'!$F$1</c:f>
              <c:strCache>
                <c:ptCount val="1"/>
                <c:pt idx="0">
                  <c:v>Vet ikke</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'Ark1'!$F$2:$F$13</c:f>
              <c:numCache>
                <c:formatCode>0</c:formatCode>
                <c:ptCount val="12"/>
                <c:pt idx="0">
                  <c:v>6.0612239522103</c:v>
                </c:pt>
                <c:pt idx="1">
                  <c:v>5.4</c:v>
                </c:pt>
                <c:pt idx="2" formatCode="General">
                  <c:v>6</c:v>
                </c:pt>
                <c:pt idx="3" formatCode="General">
                  <c:v>4</c:v>
                </c:pt>
                <c:pt idx="4" formatCode="General">
                  <c:v>4</c:v>
                </c:pt>
                <c:pt idx="5" formatCode="General">
                  <c:v>5</c:v>
                </c:pt>
                <c:pt idx="6" formatCode="General">
                  <c:v>5</c:v>
                </c:pt>
                <c:pt idx="7" formatCode="General">
                  <c:v>5</c:v>
                </c:pt>
                <c:pt idx="8" formatCode="General">
                  <c:v>5</c:v>
                </c:pt>
                <c:pt idx="9" formatCode="General">
                  <c:v>6</c:v>
                </c:pt>
                <c:pt idx="10" formatCode="General">
                  <c:v>3</c:v>
                </c:pt>
                <c:pt idx="11" formatCode="General">
                  <c:v>1</c:v>
                </c:pt>
              </c:numCache>
            </c:numRef>
          </c:val>
        </c:ser>
        <c:dLbls>
          <c:showLegendKey val="0"/>
          <c:showVal val="0"/>
          <c:showCatName val="0"/>
          <c:showSerName val="0"/>
          <c:showPercent val="0"/>
          <c:showBubbleSize val="0"/>
        </c:dLbls>
        <c:gapWidth val="150"/>
        <c:overlap val="100"/>
        <c:axId val="342834536"/>
        <c:axId val="342832968"/>
      </c:barChart>
      <c:catAx>
        <c:axId val="342834536"/>
        <c:scaling>
          <c:orientation val="maxMin"/>
        </c:scaling>
        <c:delete val="0"/>
        <c:axPos val="l"/>
        <c:numFmt formatCode="General" sourceLinked="1"/>
        <c:majorTickMark val="out"/>
        <c:minorTickMark val="none"/>
        <c:tickLblPos val="nextTo"/>
        <c:txPr>
          <a:bodyPr/>
          <a:lstStyle/>
          <a:p>
            <a:pPr>
              <a:defRPr sz="1000"/>
            </a:pPr>
            <a:endParaRPr lang="nb-NO"/>
          </a:p>
        </c:txPr>
        <c:crossAx val="342832968"/>
        <c:crosses val="autoZero"/>
        <c:auto val="1"/>
        <c:lblAlgn val="ctr"/>
        <c:lblOffset val="100"/>
        <c:noMultiLvlLbl val="0"/>
      </c:catAx>
      <c:valAx>
        <c:axId val="342832968"/>
        <c:scaling>
          <c:orientation val="minMax"/>
          <c:max val="1"/>
          <c:min val="0"/>
        </c:scaling>
        <c:delete val="1"/>
        <c:axPos val="t"/>
        <c:numFmt formatCode="0%" sourceLinked="1"/>
        <c:majorTickMark val="out"/>
        <c:minorTickMark val="none"/>
        <c:tickLblPos val="nextTo"/>
        <c:crossAx val="342834536"/>
        <c:crosses val="autoZero"/>
        <c:crossBetween val="between"/>
      </c:valAx>
    </c:plotArea>
    <c:legend>
      <c:legendPos val="b"/>
      <c:layout>
        <c:manualLayout>
          <c:xMode val="edge"/>
          <c:yMode val="edge"/>
          <c:x val="0.13491279226271208"/>
          <c:y val="0.9115158106121416"/>
          <c:w val="0.73017441547457573"/>
          <c:h val="4.8292350316327323E-2"/>
        </c:manualLayout>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Helt 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2017</c:v>
                </c:pt>
                <c:pt idx="1">
                  <c:v>2014</c:v>
                </c:pt>
                <c:pt idx="2">
                  <c:v>2012</c:v>
                </c:pt>
                <c:pt idx="3">
                  <c:v>2010</c:v>
                </c:pt>
              </c:numCache>
            </c:numRef>
          </c:cat>
          <c:val>
            <c:numRef>
              <c:f>'Ark1'!$B$2:$B$5</c:f>
              <c:numCache>
                <c:formatCode>0</c:formatCode>
                <c:ptCount val="4"/>
                <c:pt idx="0">
                  <c:v>62.733851646827397</c:v>
                </c:pt>
                <c:pt idx="1">
                  <c:v>54</c:v>
                </c:pt>
                <c:pt idx="2" formatCode="General">
                  <c:v>50</c:v>
                </c:pt>
                <c:pt idx="3" formatCode="General">
                  <c:v>48</c:v>
                </c:pt>
              </c:numCache>
            </c:numRef>
          </c:val>
        </c:ser>
        <c:ser>
          <c:idx val="1"/>
          <c:order val="1"/>
          <c:tx>
            <c:strRef>
              <c:f>'Ark1'!$C$1</c:f>
              <c:strCache>
                <c:ptCount val="1"/>
                <c:pt idx="0">
                  <c:v>Ganske 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2017</c:v>
                </c:pt>
                <c:pt idx="1">
                  <c:v>2014</c:v>
                </c:pt>
                <c:pt idx="2">
                  <c:v>2012</c:v>
                </c:pt>
                <c:pt idx="3">
                  <c:v>2010</c:v>
                </c:pt>
              </c:numCache>
            </c:numRef>
          </c:cat>
          <c:val>
            <c:numRef>
              <c:f>'Ark1'!$C$2:$C$5</c:f>
              <c:numCache>
                <c:formatCode>0</c:formatCode>
                <c:ptCount val="4"/>
                <c:pt idx="0">
                  <c:v>28.702430883132902</c:v>
                </c:pt>
                <c:pt idx="1">
                  <c:v>35</c:v>
                </c:pt>
                <c:pt idx="2" formatCode="General">
                  <c:v>37</c:v>
                </c:pt>
                <c:pt idx="3" formatCode="General">
                  <c:v>36</c:v>
                </c:pt>
              </c:numCache>
            </c:numRef>
          </c:val>
        </c:ser>
        <c:ser>
          <c:idx val="2"/>
          <c:order val="2"/>
          <c:tx>
            <c:strRef>
              <c:f>'Ark1'!$D$1</c:f>
              <c:strCache>
                <c:ptCount val="1"/>
                <c:pt idx="0">
                  <c:v>Ganske uenig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2017</c:v>
                </c:pt>
                <c:pt idx="1">
                  <c:v>2014</c:v>
                </c:pt>
                <c:pt idx="2">
                  <c:v>2012</c:v>
                </c:pt>
                <c:pt idx="3">
                  <c:v>2010</c:v>
                </c:pt>
              </c:numCache>
            </c:numRef>
          </c:cat>
          <c:val>
            <c:numRef>
              <c:f>'Ark1'!$D$2:$D$5</c:f>
              <c:numCache>
                <c:formatCode>0</c:formatCode>
                <c:ptCount val="4"/>
                <c:pt idx="0">
                  <c:v>3.8965382785474798</c:v>
                </c:pt>
                <c:pt idx="1">
                  <c:v>6</c:v>
                </c:pt>
                <c:pt idx="2" formatCode="General">
                  <c:v>7</c:v>
                </c:pt>
                <c:pt idx="3" formatCode="General">
                  <c:v>8</c:v>
                </c:pt>
              </c:numCache>
            </c:numRef>
          </c:val>
        </c:ser>
        <c:ser>
          <c:idx val="3"/>
          <c:order val="3"/>
          <c:tx>
            <c:strRef>
              <c:f>'Ark1'!$E$1</c:f>
              <c:strCache>
                <c:ptCount val="1"/>
                <c:pt idx="0">
                  <c:v>Helt uenig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2017</c:v>
                </c:pt>
                <c:pt idx="1">
                  <c:v>2014</c:v>
                </c:pt>
                <c:pt idx="2">
                  <c:v>2012</c:v>
                </c:pt>
                <c:pt idx="3">
                  <c:v>2010</c:v>
                </c:pt>
              </c:numCache>
            </c:numRef>
          </c:cat>
          <c:val>
            <c:numRef>
              <c:f>'Ark1'!$E$2:$E$5</c:f>
              <c:numCache>
                <c:formatCode>0</c:formatCode>
                <c:ptCount val="4"/>
                <c:pt idx="0">
                  <c:v>1.7595764255491</c:v>
                </c:pt>
                <c:pt idx="1">
                  <c:v>3</c:v>
                </c:pt>
                <c:pt idx="2" formatCode="General">
                  <c:v>2</c:v>
                </c:pt>
                <c:pt idx="3" formatCode="General">
                  <c:v>4</c:v>
                </c:pt>
              </c:numCache>
            </c:numRef>
          </c:val>
        </c:ser>
        <c:ser>
          <c:idx val="4"/>
          <c:order val="4"/>
          <c:tx>
            <c:strRef>
              <c:f>'Ark1'!$F$1</c:f>
              <c:strCache>
                <c:ptCount val="1"/>
                <c:pt idx="0">
                  <c:v>Vet ikke</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2017</c:v>
                </c:pt>
                <c:pt idx="1">
                  <c:v>2014</c:v>
                </c:pt>
                <c:pt idx="2">
                  <c:v>2012</c:v>
                </c:pt>
                <c:pt idx="3">
                  <c:v>2010</c:v>
                </c:pt>
              </c:numCache>
            </c:numRef>
          </c:cat>
          <c:val>
            <c:numRef>
              <c:f>'Ark1'!$F$2:$F$5</c:f>
              <c:numCache>
                <c:formatCode>0</c:formatCode>
                <c:ptCount val="4"/>
                <c:pt idx="0">
                  <c:v>2.9076027659429799</c:v>
                </c:pt>
                <c:pt idx="1">
                  <c:v>3</c:v>
                </c:pt>
                <c:pt idx="2" formatCode="General">
                  <c:v>4</c:v>
                </c:pt>
                <c:pt idx="3" formatCode="General">
                  <c:v>4</c:v>
                </c:pt>
              </c:numCache>
            </c:numRef>
          </c:val>
        </c:ser>
        <c:dLbls>
          <c:showLegendKey val="0"/>
          <c:showVal val="0"/>
          <c:showCatName val="0"/>
          <c:showSerName val="0"/>
          <c:showPercent val="0"/>
          <c:showBubbleSize val="0"/>
        </c:dLbls>
        <c:gapWidth val="150"/>
        <c:overlap val="100"/>
        <c:axId val="342828264"/>
        <c:axId val="342827480"/>
      </c:barChart>
      <c:catAx>
        <c:axId val="342828264"/>
        <c:scaling>
          <c:orientation val="maxMin"/>
        </c:scaling>
        <c:delete val="0"/>
        <c:axPos val="l"/>
        <c:numFmt formatCode="General" sourceLinked="1"/>
        <c:majorTickMark val="out"/>
        <c:minorTickMark val="none"/>
        <c:tickLblPos val="nextTo"/>
        <c:txPr>
          <a:bodyPr/>
          <a:lstStyle/>
          <a:p>
            <a:pPr>
              <a:defRPr sz="1000"/>
            </a:pPr>
            <a:endParaRPr lang="nb-NO"/>
          </a:p>
        </c:txPr>
        <c:crossAx val="342827480"/>
        <c:crosses val="autoZero"/>
        <c:auto val="1"/>
        <c:lblAlgn val="ctr"/>
        <c:lblOffset val="100"/>
        <c:noMultiLvlLbl val="0"/>
      </c:catAx>
      <c:valAx>
        <c:axId val="342827480"/>
        <c:scaling>
          <c:orientation val="minMax"/>
          <c:max val="100"/>
          <c:min val="0"/>
        </c:scaling>
        <c:delete val="1"/>
        <c:axPos val="t"/>
        <c:numFmt formatCode="0" sourceLinked="1"/>
        <c:majorTickMark val="out"/>
        <c:minorTickMark val="none"/>
        <c:tickLblPos val="nextTo"/>
        <c:crossAx val="342828264"/>
        <c:crosses val="autoZero"/>
        <c:crossBetween val="between"/>
      </c:valAx>
    </c:plotArea>
    <c:legend>
      <c:legendPos val="b"/>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Helt 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2017</c:v>
                </c:pt>
                <c:pt idx="1">
                  <c:v>2014</c:v>
                </c:pt>
                <c:pt idx="2">
                  <c:v>2012</c:v>
                </c:pt>
                <c:pt idx="3">
                  <c:v>2010</c:v>
                </c:pt>
              </c:numCache>
            </c:numRef>
          </c:cat>
          <c:val>
            <c:numRef>
              <c:f>'Ark1'!$B$2:$B$5</c:f>
              <c:numCache>
                <c:formatCode>0</c:formatCode>
                <c:ptCount val="4"/>
                <c:pt idx="0">
                  <c:v>35.119641700918898</c:v>
                </c:pt>
                <c:pt idx="1">
                  <c:v>32.6</c:v>
                </c:pt>
                <c:pt idx="2" formatCode="General">
                  <c:v>38</c:v>
                </c:pt>
                <c:pt idx="3" formatCode="General">
                  <c:v>36</c:v>
                </c:pt>
              </c:numCache>
            </c:numRef>
          </c:val>
        </c:ser>
        <c:ser>
          <c:idx val="1"/>
          <c:order val="1"/>
          <c:tx>
            <c:strRef>
              <c:f>'Ark1'!$C$1</c:f>
              <c:strCache>
                <c:ptCount val="1"/>
                <c:pt idx="0">
                  <c:v>Ganske 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2017</c:v>
                </c:pt>
                <c:pt idx="1">
                  <c:v>2014</c:v>
                </c:pt>
                <c:pt idx="2">
                  <c:v>2012</c:v>
                </c:pt>
                <c:pt idx="3">
                  <c:v>2010</c:v>
                </c:pt>
              </c:numCache>
            </c:numRef>
          </c:cat>
          <c:val>
            <c:numRef>
              <c:f>'Ark1'!$C$2:$C$5</c:f>
              <c:numCache>
                <c:formatCode>0</c:formatCode>
                <c:ptCount val="4"/>
                <c:pt idx="0">
                  <c:v>31.406389584558902</c:v>
                </c:pt>
                <c:pt idx="1">
                  <c:v>33.799999999999997</c:v>
                </c:pt>
                <c:pt idx="2" formatCode="General">
                  <c:v>28</c:v>
                </c:pt>
                <c:pt idx="3" formatCode="General">
                  <c:v>29</c:v>
                </c:pt>
              </c:numCache>
            </c:numRef>
          </c:val>
        </c:ser>
        <c:ser>
          <c:idx val="2"/>
          <c:order val="2"/>
          <c:tx>
            <c:strRef>
              <c:f>'Ark1'!$D$1</c:f>
              <c:strCache>
                <c:ptCount val="1"/>
                <c:pt idx="0">
                  <c:v>Ganske uenig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2017</c:v>
                </c:pt>
                <c:pt idx="1">
                  <c:v>2014</c:v>
                </c:pt>
                <c:pt idx="2">
                  <c:v>2012</c:v>
                </c:pt>
                <c:pt idx="3">
                  <c:v>2010</c:v>
                </c:pt>
              </c:numCache>
            </c:numRef>
          </c:cat>
          <c:val>
            <c:numRef>
              <c:f>'Ark1'!$D$2:$D$5</c:f>
              <c:numCache>
                <c:formatCode>0</c:formatCode>
                <c:ptCount val="4"/>
                <c:pt idx="0">
                  <c:v>18.588228254361901</c:v>
                </c:pt>
                <c:pt idx="1">
                  <c:v>19.5</c:v>
                </c:pt>
                <c:pt idx="2" formatCode="General">
                  <c:v>21</c:v>
                </c:pt>
                <c:pt idx="3" formatCode="General">
                  <c:v>21</c:v>
                </c:pt>
              </c:numCache>
            </c:numRef>
          </c:val>
        </c:ser>
        <c:ser>
          <c:idx val="3"/>
          <c:order val="3"/>
          <c:tx>
            <c:strRef>
              <c:f>'Ark1'!$E$1</c:f>
              <c:strCache>
                <c:ptCount val="1"/>
                <c:pt idx="0">
                  <c:v>Helt uenig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2017</c:v>
                </c:pt>
                <c:pt idx="1">
                  <c:v>2014</c:v>
                </c:pt>
                <c:pt idx="2">
                  <c:v>2012</c:v>
                </c:pt>
                <c:pt idx="3">
                  <c:v>2010</c:v>
                </c:pt>
              </c:numCache>
            </c:numRef>
          </c:cat>
          <c:val>
            <c:numRef>
              <c:f>'Ark1'!$E$2:$E$5</c:f>
              <c:numCache>
                <c:formatCode>0</c:formatCode>
                <c:ptCount val="4"/>
                <c:pt idx="0">
                  <c:v>6.96297170739384</c:v>
                </c:pt>
                <c:pt idx="1">
                  <c:v>10.5</c:v>
                </c:pt>
                <c:pt idx="2" formatCode="General">
                  <c:v>10</c:v>
                </c:pt>
                <c:pt idx="3" formatCode="General">
                  <c:v>9</c:v>
                </c:pt>
              </c:numCache>
            </c:numRef>
          </c:val>
        </c:ser>
        <c:ser>
          <c:idx val="4"/>
          <c:order val="4"/>
          <c:tx>
            <c:strRef>
              <c:f>'Ark1'!$F$1</c:f>
              <c:strCache>
                <c:ptCount val="1"/>
                <c:pt idx="0">
                  <c:v>Vet ikke</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2017</c:v>
                </c:pt>
                <c:pt idx="1">
                  <c:v>2014</c:v>
                </c:pt>
                <c:pt idx="2">
                  <c:v>2012</c:v>
                </c:pt>
                <c:pt idx="3">
                  <c:v>2010</c:v>
                </c:pt>
              </c:numCache>
            </c:numRef>
          </c:cat>
          <c:val>
            <c:numRef>
              <c:f>'Ark1'!$F$2:$F$5</c:f>
              <c:numCache>
                <c:formatCode>0</c:formatCode>
                <c:ptCount val="4"/>
                <c:pt idx="0">
                  <c:v>7.9227687527662702</c:v>
                </c:pt>
                <c:pt idx="1">
                  <c:v>3.5</c:v>
                </c:pt>
                <c:pt idx="2" formatCode="General">
                  <c:v>4</c:v>
                </c:pt>
                <c:pt idx="3" formatCode="General">
                  <c:v>4</c:v>
                </c:pt>
              </c:numCache>
            </c:numRef>
          </c:val>
        </c:ser>
        <c:dLbls>
          <c:showLegendKey val="0"/>
          <c:showVal val="0"/>
          <c:showCatName val="0"/>
          <c:showSerName val="0"/>
          <c:showPercent val="0"/>
          <c:showBubbleSize val="0"/>
        </c:dLbls>
        <c:gapWidth val="150"/>
        <c:overlap val="100"/>
        <c:axId val="347112112"/>
        <c:axId val="347110544"/>
      </c:barChart>
      <c:catAx>
        <c:axId val="347112112"/>
        <c:scaling>
          <c:orientation val="maxMin"/>
        </c:scaling>
        <c:delete val="0"/>
        <c:axPos val="l"/>
        <c:numFmt formatCode="General" sourceLinked="1"/>
        <c:majorTickMark val="out"/>
        <c:minorTickMark val="none"/>
        <c:tickLblPos val="nextTo"/>
        <c:txPr>
          <a:bodyPr/>
          <a:lstStyle/>
          <a:p>
            <a:pPr>
              <a:defRPr sz="1000"/>
            </a:pPr>
            <a:endParaRPr lang="nb-NO"/>
          </a:p>
        </c:txPr>
        <c:crossAx val="347110544"/>
        <c:crosses val="autoZero"/>
        <c:auto val="1"/>
        <c:lblAlgn val="ctr"/>
        <c:lblOffset val="100"/>
        <c:noMultiLvlLbl val="0"/>
      </c:catAx>
      <c:valAx>
        <c:axId val="347110544"/>
        <c:scaling>
          <c:orientation val="minMax"/>
          <c:max val="100"/>
          <c:min val="0"/>
        </c:scaling>
        <c:delete val="1"/>
        <c:axPos val="t"/>
        <c:numFmt formatCode="0" sourceLinked="1"/>
        <c:majorTickMark val="out"/>
        <c:minorTickMark val="none"/>
        <c:tickLblPos val="nextTo"/>
        <c:crossAx val="347112112"/>
        <c:crosses val="autoZero"/>
        <c:crossBetween val="between"/>
      </c:valAx>
    </c:plotArea>
    <c:legend>
      <c:legendPos val="b"/>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Helt 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2017</c:v>
                </c:pt>
                <c:pt idx="1">
                  <c:v>2014</c:v>
                </c:pt>
                <c:pt idx="2">
                  <c:v>2012</c:v>
                </c:pt>
                <c:pt idx="3">
                  <c:v>2010</c:v>
                </c:pt>
              </c:numCache>
            </c:numRef>
          </c:cat>
          <c:val>
            <c:numRef>
              <c:f>'Ark1'!$B$2:$B$5</c:f>
              <c:numCache>
                <c:formatCode>0</c:formatCode>
                <c:ptCount val="4"/>
                <c:pt idx="0">
                  <c:v>48.692037295937098</c:v>
                </c:pt>
                <c:pt idx="1">
                  <c:v>46.4</c:v>
                </c:pt>
                <c:pt idx="2" formatCode="General">
                  <c:v>44</c:v>
                </c:pt>
                <c:pt idx="3" formatCode="General">
                  <c:v>45</c:v>
                </c:pt>
              </c:numCache>
            </c:numRef>
          </c:val>
        </c:ser>
        <c:ser>
          <c:idx val="1"/>
          <c:order val="1"/>
          <c:tx>
            <c:strRef>
              <c:f>'Ark1'!$C$1</c:f>
              <c:strCache>
                <c:ptCount val="1"/>
                <c:pt idx="0">
                  <c:v>Ganske 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2017</c:v>
                </c:pt>
                <c:pt idx="1">
                  <c:v>2014</c:v>
                </c:pt>
                <c:pt idx="2">
                  <c:v>2012</c:v>
                </c:pt>
                <c:pt idx="3">
                  <c:v>2010</c:v>
                </c:pt>
              </c:numCache>
            </c:numRef>
          </c:cat>
          <c:val>
            <c:numRef>
              <c:f>'Ark1'!$C$2:$C$5</c:f>
              <c:numCache>
                <c:formatCode>0</c:formatCode>
                <c:ptCount val="4"/>
                <c:pt idx="0">
                  <c:v>36.648939681746697</c:v>
                </c:pt>
                <c:pt idx="1">
                  <c:v>38.299999999999997</c:v>
                </c:pt>
                <c:pt idx="2" formatCode="General">
                  <c:v>38</c:v>
                </c:pt>
                <c:pt idx="3" formatCode="General">
                  <c:v>39</c:v>
                </c:pt>
              </c:numCache>
            </c:numRef>
          </c:val>
        </c:ser>
        <c:ser>
          <c:idx val="2"/>
          <c:order val="2"/>
          <c:tx>
            <c:strRef>
              <c:f>'Ark1'!$D$1</c:f>
              <c:strCache>
                <c:ptCount val="1"/>
                <c:pt idx="0">
                  <c:v>Ganske uenig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2017</c:v>
                </c:pt>
                <c:pt idx="1">
                  <c:v>2014</c:v>
                </c:pt>
                <c:pt idx="2">
                  <c:v>2012</c:v>
                </c:pt>
                <c:pt idx="3">
                  <c:v>2010</c:v>
                </c:pt>
              </c:numCache>
            </c:numRef>
          </c:cat>
          <c:val>
            <c:numRef>
              <c:f>'Ark1'!$D$2:$D$5</c:f>
              <c:numCache>
                <c:formatCode>0</c:formatCode>
                <c:ptCount val="4"/>
                <c:pt idx="0">
                  <c:v>5.5725855153849997</c:v>
                </c:pt>
                <c:pt idx="1">
                  <c:v>7.9</c:v>
                </c:pt>
                <c:pt idx="2" formatCode="General">
                  <c:v>9</c:v>
                </c:pt>
                <c:pt idx="3" formatCode="General">
                  <c:v>7</c:v>
                </c:pt>
              </c:numCache>
            </c:numRef>
          </c:val>
        </c:ser>
        <c:ser>
          <c:idx val="3"/>
          <c:order val="3"/>
          <c:tx>
            <c:strRef>
              <c:f>'Ark1'!$E$1</c:f>
              <c:strCache>
                <c:ptCount val="1"/>
                <c:pt idx="0">
                  <c:v>Helt uenig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2017</c:v>
                </c:pt>
                <c:pt idx="1">
                  <c:v>2014</c:v>
                </c:pt>
                <c:pt idx="2">
                  <c:v>2012</c:v>
                </c:pt>
                <c:pt idx="3">
                  <c:v>2010</c:v>
                </c:pt>
              </c:numCache>
            </c:numRef>
          </c:cat>
          <c:val>
            <c:numRef>
              <c:f>'Ark1'!$E$2:$E$5</c:f>
              <c:numCache>
                <c:formatCode>0</c:formatCode>
                <c:ptCount val="4"/>
                <c:pt idx="0">
                  <c:v>1.14412386710387</c:v>
                </c:pt>
                <c:pt idx="1">
                  <c:v>2</c:v>
                </c:pt>
                <c:pt idx="2" formatCode="General">
                  <c:v>3</c:v>
                </c:pt>
                <c:pt idx="3" formatCode="General">
                  <c:v>2</c:v>
                </c:pt>
              </c:numCache>
            </c:numRef>
          </c:val>
        </c:ser>
        <c:ser>
          <c:idx val="4"/>
          <c:order val="4"/>
          <c:tx>
            <c:strRef>
              <c:f>'Ark1'!$F$1</c:f>
              <c:strCache>
                <c:ptCount val="1"/>
                <c:pt idx="0">
                  <c:v>Vet ikke</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2017</c:v>
                </c:pt>
                <c:pt idx="1">
                  <c:v>2014</c:v>
                </c:pt>
                <c:pt idx="2">
                  <c:v>2012</c:v>
                </c:pt>
                <c:pt idx="3">
                  <c:v>2010</c:v>
                </c:pt>
              </c:numCache>
            </c:numRef>
          </c:cat>
          <c:val>
            <c:numRef>
              <c:f>'Ark1'!$F$2:$F$5</c:f>
              <c:numCache>
                <c:formatCode>0</c:formatCode>
                <c:ptCount val="4"/>
                <c:pt idx="0">
                  <c:v>7.9423136398270602</c:v>
                </c:pt>
                <c:pt idx="1">
                  <c:v>5.4</c:v>
                </c:pt>
                <c:pt idx="2" formatCode="General">
                  <c:v>6</c:v>
                </c:pt>
                <c:pt idx="3" formatCode="General">
                  <c:v>6</c:v>
                </c:pt>
              </c:numCache>
            </c:numRef>
          </c:val>
        </c:ser>
        <c:dLbls>
          <c:showLegendKey val="0"/>
          <c:showVal val="0"/>
          <c:showCatName val="0"/>
          <c:showSerName val="0"/>
          <c:showPercent val="0"/>
          <c:showBubbleSize val="0"/>
        </c:dLbls>
        <c:gapWidth val="150"/>
        <c:overlap val="100"/>
        <c:axId val="347108976"/>
        <c:axId val="347111720"/>
      </c:barChart>
      <c:catAx>
        <c:axId val="347108976"/>
        <c:scaling>
          <c:orientation val="maxMin"/>
        </c:scaling>
        <c:delete val="0"/>
        <c:axPos val="l"/>
        <c:numFmt formatCode="General" sourceLinked="1"/>
        <c:majorTickMark val="out"/>
        <c:minorTickMark val="none"/>
        <c:tickLblPos val="nextTo"/>
        <c:txPr>
          <a:bodyPr/>
          <a:lstStyle/>
          <a:p>
            <a:pPr>
              <a:defRPr sz="1000"/>
            </a:pPr>
            <a:endParaRPr lang="nb-NO"/>
          </a:p>
        </c:txPr>
        <c:crossAx val="347111720"/>
        <c:crosses val="autoZero"/>
        <c:auto val="1"/>
        <c:lblAlgn val="ctr"/>
        <c:lblOffset val="100"/>
        <c:noMultiLvlLbl val="0"/>
      </c:catAx>
      <c:valAx>
        <c:axId val="347111720"/>
        <c:scaling>
          <c:orientation val="minMax"/>
          <c:max val="100"/>
          <c:min val="0"/>
        </c:scaling>
        <c:delete val="1"/>
        <c:axPos val="t"/>
        <c:numFmt formatCode="0" sourceLinked="1"/>
        <c:majorTickMark val="out"/>
        <c:minorTickMark val="none"/>
        <c:tickLblPos val="nextTo"/>
        <c:crossAx val="347108976"/>
        <c:crosses val="autoZero"/>
        <c:crossBetween val="between"/>
      </c:valAx>
    </c:plotArea>
    <c:legend>
      <c:legendPos val="b"/>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53103372819806"/>
          <c:y val="0.12023046381189266"/>
          <c:w val="0.83505542388435849"/>
          <c:h val="0.46210089639542118"/>
        </c:manualLayout>
      </c:layout>
      <c:barChart>
        <c:barDir val="bar"/>
        <c:grouping val="percentStacked"/>
        <c:varyColors val="0"/>
        <c:ser>
          <c:idx val="0"/>
          <c:order val="0"/>
          <c:tx>
            <c:strRef>
              <c:f>'Ark1'!$B$1</c:f>
              <c:strCache>
                <c:ptCount val="1"/>
                <c:pt idx="0">
                  <c:v>Svært positiv</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c:f>
              <c:numCache>
                <c:formatCode>General</c:formatCode>
                <c:ptCount val="1"/>
                <c:pt idx="0">
                  <c:v>2017</c:v>
                </c:pt>
              </c:numCache>
            </c:numRef>
          </c:cat>
          <c:val>
            <c:numRef>
              <c:f>'Ark1'!$B$2</c:f>
              <c:numCache>
                <c:formatCode>0</c:formatCode>
                <c:ptCount val="1"/>
                <c:pt idx="0">
                  <c:v>34.578287354067697</c:v>
                </c:pt>
              </c:numCache>
            </c:numRef>
          </c:val>
        </c:ser>
        <c:ser>
          <c:idx val="1"/>
          <c:order val="1"/>
          <c:tx>
            <c:strRef>
              <c:f>'Ark1'!$C$1</c:f>
              <c:strCache>
                <c:ptCount val="1"/>
                <c:pt idx="0">
                  <c:v>Ganske positiv</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c:f>
              <c:numCache>
                <c:formatCode>General</c:formatCode>
                <c:ptCount val="1"/>
                <c:pt idx="0">
                  <c:v>2017</c:v>
                </c:pt>
              </c:numCache>
            </c:numRef>
          </c:cat>
          <c:val>
            <c:numRef>
              <c:f>'Ark1'!$C$2</c:f>
              <c:numCache>
                <c:formatCode>0</c:formatCode>
                <c:ptCount val="1"/>
                <c:pt idx="0">
                  <c:v>45.795833004062096</c:v>
                </c:pt>
              </c:numCache>
            </c:numRef>
          </c:val>
        </c:ser>
        <c:ser>
          <c:idx val="2"/>
          <c:order val="2"/>
          <c:tx>
            <c:strRef>
              <c:f>'Ark1'!$D$1</c:f>
              <c:strCache>
                <c:ptCount val="1"/>
                <c:pt idx="0">
                  <c:v>Ganske negativ</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c:f>
              <c:numCache>
                <c:formatCode>General</c:formatCode>
                <c:ptCount val="1"/>
                <c:pt idx="0">
                  <c:v>2017</c:v>
                </c:pt>
              </c:numCache>
            </c:numRef>
          </c:cat>
          <c:val>
            <c:numRef>
              <c:f>'Ark1'!$D$2</c:f>
              <c:numCache>
                <c:formatCode>0</c:formatCode>
                <c:ptCount val="1"/>
                <c:pt idx="0">
                  <c:v>12.362141065954001</c:v>
                </c:pt>
              </c:numCache>
            </c:numRef>
          </c:val>
        </c:ser>
        <c:ser>
          <c:idx val="3"/>
          <c:order val="3"/>
          <c:tx>
            <c:strRef>
              <c:f>'Ark1'!$E$1</c:f>
              <c:strCache>
                <c:ptCount val="1"/>
                <c:pt idx="0">
                  <c:v>Svært negativ</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c:f>
              <c:numCache>
                <c:formatCode>General</c:formatCode>
                <c:ptCount val="1"/>
                <c:pt idx="0">
                  <c:v>2017</c:v>
                </c:pt>
              </c:numCache>
            </c:numRef>
          </c:cat>
          <c:val>
            <c:numRef>
              <c:f>'Ark1'!$E$2</c:f>
              <c:numCache>
                <c:formatCode>0</c:formatCode>
                <c:ptCount val="1"/>
                <c:pt idx="0">
                  <c:v>4.1511746607205904</c:v>
                </c:pt>
              </c:numCache>
            </c:numRef>
          </c:val>
        </c:ser>
        <c:ser>
          <c:idx val="4"/>
          <c:order val="4"/>
          <c:tx>
            <c:strRef>
              <c:f>'Ark1'!$F$1</c:f>
              <c:strCache>
                <c:ptCount val="1"/>
                <c:pt idx="0">
                  <c:v>Vet ikke </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c:f>
              <c:numCache>
                <c:formatCode>General</c:formatCode>
                <c:ptCount val="1"/>
                <c:pt idx="0">
                  <c:v>2017</c:v>
                </c:pt>
              </c:numCache>
            </c:numRef>
          </c:cat>
          <c:val>
            <c:numRef>
              <c:f>'Ark1'!$F$2</c:f>
              <c:numCache>
                <c:formatCode>0</c:formatCode>
                <c:ptCount val="1"/>
                <c:pt idx="0">
                  <c:v>3.1125639151953499</c:v>
                </c:pt>
              </c:numCache>
            </c:numRef>
          </c:val>
        </c:ser>
        <c:dLbls>
          <c:showLegendKey val="0"/>
          <c:showVal val="0"/>
          <c:showCatName val="0"/>
          <c:showSerName val="0"/>
          <c:showPercent val="0"/>
          <c:showBubbleSize val="0"/>
        </c:dLbls>
        <c:gapWidth val="150"/>
        <c:overlap val="100"/>
        <c:axId val="347113288"/>
        <c:axId val="347110152"/>
      </c:barChart>
      <c:catAx>
        <c:axId val="347113288"/>
        <c:scaling>
          <c:orientation val="maxMin"/>
        </c:scaling>
        <c:delete val="0"/>
        <c:axPos val="l"/>
        <c:numFmt formatCode="General" sourceLinked="1"/>
        <c:majorTickMark val="out"/>
        <c:minorTickMark val="none"/>
        <c:tickLblPos val="nextTo"/>
        <c:txPr>
          <a:bodyPr/>
          <a:lstStyle/>
          <a:p>
            <a:pPr>
              <a:defRPr sz="1000"/>
            </a:pPr>
            <a:endParaRPr lang="nb-NO"/>
          </a:p>
        </c:txPr>
        <c:crossAx val="347110152"/>
        <c:crosses val="autoZero"/>
        <c:auto val="1"/>
        <c:lblAlgn val="ctr"/>
        <c:lblOffset val="100"/>
        <c:noMultiLvlLbl val="0"/>
      </c:catAx>
      <c:valAx>
        <c:axId val="347110152"/>
        <c:scaling>
          <c:orientation val="minMax"/>
          <c:max val="1"/>
          <c:min val="0"/>
        </c:scaling>
        <c:delete val="1"/>
        <c:axPos val="t"/>
        <c:numFmt formatCode="0%" sourceLinked="1"/>
        <c:majorTickMark val="out"/>
        <c:minorTickMark val="none"/>
        <c:tickLblPos val="nextTo"/>
        <c:crossAx val="347113288"/>
        <c:crosses val="autoZero"/>
        <c:crossBetween val="between"/>
      </c:valAx>
    </c:plotArea>
    <c:legend>
      <c:legendPos val="b"/>
      <c:layout>
        <c:manualLayout>
          <c:xMode val="edge"/>
          <c:yMode val="edge"/>
          <c:x val="0.17272294905329472"/>
          <c:y val="0.60637745296969237"/>
          <c:w val="0.77743711146280403"/>
          <c:h val="5.2969566229945024E-2"/>
        </c:manualLayout>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989252388502833"/>
          <c:y val="1.8524642462939774E-2"/>
          <c:w val="0.56544816572360423"/>
          <c:h val="0.9575694002079177"/>
        </c:manualLayout>
      </c:layout>
      <c:barChart>
        <c:barDir val="bar"/>
        <c:grouping val="clustered"/>
        <c:varyColors val="0"/>
        <c:ser>
          <c:idx val="0"/>
          <c:order val="0"/>
          <c:tx>
            <c:strRef>
              <c:f>'Ark1'!$B$1</c:f>
              <c:strCache>
                <c:ptCount val="1"/>
                <c:pt idx="0">
                  <c:v>Mann </c:v>
                </c:pt>
              </c:strCache>
            </c:strRef>
          </c:tx>
          <c:spPr>
            <a:solidFill>
              <a:schemeClr val="tx2">
                <a:lumMod val="40000"/>
                <a:lumOff val="60000"/>
              </a:schemeClr>
            </a:solidFill>
          </c:spPr>
          <c:invertIfNegative val="0"/>
          <c:dLbls>
            <c:spPr>
              <a:noFill/>
              <a:ln>
                <a:noFill/>
              </a:ln>
              <a:effectLst/>
            </c:spPr>
            <c:txPr>
              <a:bodyPr/>
              <a:lstStyle/>
              <a:p>
                <a:pPr>
                  <a:defRPr sz="600">
                    <a:solidFill>
                      <a:schemeClr val="tx1"/>
                    </a:solidFill>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'Ark1'!$A$2:$A$38</c:f>
              <c:strCache>
                <c:ptCount val="20"/>
                <c:pt idx="0">
                  <c:v>Turgåing</c:v>
                </c:pt>
                <c:pt idx="1">
                  <c:v>Roen og stillheten</c:v>
                </c:pt>
                <c:pt idx="2">
                  <c:v>Naturen generelt</c:v>
                </c:pt>
                <c:pt idx="3">
                  <c:v>Frisk luft</c:v>
                </c:pt>
                <c:pt idx="4">
                  <c:v>Trening, bruke kroppen</c:v>
                </c:pt>
                <c:pt idx="5">
                  <c:v>Annet, noter...</c:v>
                </c:pt>
                <c:pt idx="6">
                  <c:v>Utsikt, se pene områder (det visuelle)</c:v>
                </c:pt>
                <c:pt idx="7">
                  <c:v>Fjellet</c:v>
                </c:pt>
                <c:pt idx="8">
                  <c:v>Fiske</c:v>
                </c:pt>
                <c:pt idx="9">
                  <c:v>Skogen</c:v>
                </c:pt>
                <c:pt idx="10">
                  <c:v>Å være fri</c:v>
                </c:pt>
                <c:pt idx="11">
                  <c:v>Jakt</c:v>
                </c:pt>
                <c:pt idx="12">
                  <c:v>Oppleve dyrelivet</c:v>
                </c:pt>
                <c:pt idx="13">
                  <c:v>Avkobling/Rekreasjon</c:v>
                </c:pt>
                <c:pt idx="14">
                  <c:v>Å oppleve det uberørte</c:v>
                </c:pt>
                <c:pt idx="15">
                  <c:v>Muligheten til å være alene</c:v>
                </c:pt>
                <c:pt idx="16">
                  <c:v>Ski</c:v>
                </c:pt>
                <c:pt idx="17">
                  <c:v>Sjøen</c:v>
                </c:pt>
                <c:pt idx="18">
                  <c:v>Bær og soppsanking</c:v>
                </c:pt>
                <c:pt idx="19">
                  <c:v>Oppleve plantelivet</c:v>
                </c:pt>
              </c:strCache>
            </c:strRef>
          </c:cat>
          <c:val>
            <c:numRef>
              <c:f>'Ark1'!$B$2:$B$38</c:f>
              <c:numCache>
                <c:formatCode>0</c:formatCode>
                <c:ptCount val="20"/>
                <c:pt idx="0">
                  <c:v>23.508434466983399</c:v>
                </c:pt>
                <c:pt idx="1">
                  <c:v>23.8211062979601</c:v>
                </c:pt>
                <c:pt idx="2">
                  <c:v>25.5198958716391</c:v>
                </c:pt>
                <c:pt idx="3">
                  <c:v>18.958514892114799</c:v>
                </c:pt>
                <c:pt idx="4">
                  <c:v>11.873004629434099</c:v>
                </c:pt>
                <c:pt idx="5">
                  <c:v>15.5362521462524</c:v>
                </c:pt>
                <c:pt idx="6">
                  <c:v>12.838919951128799</c:v>
                </c:pt>
                <c:pt idx="7">
                  <c:v>11.170045193847599</c:v>
                </c:pt>
                <c:pt idx="8">
                  <c:v>19.232320711631601</c:v>
                </c:pt>
                <c:pt idx="9">
                  <c:v>7.9643548687719798</c:v>
                </c:pt>
                <c:pt idx="10">
                  <c:v>7.34559866638818</c:v>
                </c:pt>
                <c:pt idx="11">
                  <c:v>11.5592478051166</c:v>
                </c:pt>
                <c:pt idx="12">
                  <c:v>6.7466823422371203</c:v>
                </c:pt>
                <c:pt idx="13">
                  <c:v>5.8442391309823298</c:v>
                </c:pt>
                <c:pt idx="14">
                  <c:v>5.7455434867268398</c:v>
                </c:pt>
                <c:pt idx="15">
                  <c:v>3.3141896591609599</c:v>
                </c:pt>
                <c:pt idx="16">
                  <c:v>5.1520908790422197</c:v>
                </c:pt>
                <c:pt idx="17">
                  <c:v>3.1461706903773798</c:v>
                </c:pt>
                <c:pt idx="18" formatCode="General">
                  <c:v>2</c:v>
                </c:pt>
                <c:pt idx="19" formatCode="General">
                  <c:v>1</c:v>
                </c:pt>
              </c:numCache>
            </c:numRef>
          </c:val>
        </c:ser>
        <c:ser>
          <c:idx val="1"/>
          <c:order val="1"/>
          <c:tx>
            <c:strRef>
              <c:f>'Ark1'!$C$1</c:f>
              <c:strCache>
                <c:ptCount val="1"/>
                <c:pt idx="0">
                  <c:v>Kvinne</c:v>
                </c:pt>
              </c:strCache>
            </c:strRef>
          </c:tx>
          <c:spPr>
            <a:solidFill>
              <a:schemeClr val="accent1"/>
            </a:solidFill>
          </c:spPr>
          <c:invertIfNegative val="0"/>
          <c:dLbls>
            <c:spPr>
              <a:noFill/>
              <a:ln>
                <a:noFill/>
              </a:ln>
              <a:effectLst/>
            </c:spPr>
            <c:txPr>
              <a:bodyPr/>
              <a:lstStyle/>
              <a:p>
                <a:pPr>
                  <a:defRPr sz="600">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'Ark1'!$A$2:$A$38</c:f>
              <c:strCache>
                <c:ptCount val="20"/>
                <c:pt idx="0">
                  <c:v>Turgåing</c:v>
                </c:pt>
                <c:pt idx="1">
                  <c:v>Roen og stillheten</c:v>
                </c:pt>
                <c:pt idx="2">
                  <c:v>Naturen generelt</c:v>
                </c:pt>
                <c:pt idx="3">
                  <c:v>Frisk luft</c:v>
                </c:pt>
                <c:pt idx="4">
                  <c:v>Trening, bruke kroppen</c:v>
                </c:pt>
                <c:pt idx="5">
                  <c:v>Annet, noter...</c:v>
                </c:pt>
                <c:pt idx="6">
                  <c:v>Utsikt, se pene områder (det visuelle)</c:v>
                </c:pt>
                <c:pt idx="7">
                  <c:v>Fjellet</c:v>
                </c:pt>
                <c:pt idx="8">
                  <c:v>Fiske</c:v>
                </c:pt>
                <c:pt idx="9">
                  <c:v>Skogen</c:v>
                </c:pt>
                <c:pt idx="10">
                  <c:v>Å være fri</c:v>
                </c:pt>
                <c:pt idx="11">
                  <c:v>Jakt</c:v>
                </c:pt>
                <c:pt idx="12">
                  <c:v>Oppleve dyrelivet</c:v>
                </c:pt>
                <c:pt idx="13">
                  <c:v>Avkobling/Rekreasjon</c:v>
                </c:pt>
                <c:pt idx="14">
                  <c:v>Å oppleve det uberørte</c:v>
                </c:pt>
                <c:pt idx="15">
                  <c:v>Muligheten til å være alene</c:v>
                </c:pt>
                <c:pt idx="16">
                  <c:v>Ski</c:v>
                </c:pt>
                <c:pt idx="17">
                  <c:v>Sjøen</c:v>
                </c:pt>
                <c:pt idx="18">
                  <c:v>Bær og soppsanking</c:v>
                </c:pt>
                <c:pt idx="19">
                  <c:v>Oppleve plantelivet</c:v>
                </c:pt>
              </c:strCache>
            </c:strRef>
          </c:cat>
          <c:val>
            <c:numRef>
              <c:f>'Ark1'!$C$2:$C$38</c:f>
              <c:numCache>
                <c:formatCode>0</c:formatCode>
                <c:ptCount val="20"/>
                <c:pt idx="0">
                  <c:v>29.867700836967401</c:v>
                </c:pt>
                <c:pt idx="1">
                  <c:v>28.079652863204501</c:v>
                </c:pt>
                <c:pt idx="2">
                  <c:v>23.958539335007099</c:v>
                </c:pt>
                <c:pt idx="3">
                  <c:v>27.679437001382901</c:v>
                </c:pt>
                <c:pt idx="4">
                  <c:v>16.299168991576</c:v>
                </c:pt>
                <c:pt idx="5">
                  <c:v>12.4125761484605</c:v>
                </c:pt>
                <c:pt idx="6">
                  <c:v>14.385387838070899</c:v>
                </c:pt>
                <c:pt idx="7">
                  <c:v>15.8589911327569</c:v>
                </c:pt>
                <c:pt idx="8">
                  <c:v>6.5488513998430697</c:v>
                </c:pt>
                <c:pt idx="9">
                  <c:v>10.6065396895627</c:v>
                </c:pt>
                <c:pt idx="10">
                  <c:v>9.2100299025977694</c:v>
                </c:pt>
                <c:pt idx="11">
                  <c:v>2.1643536752188401</c:v>
                </c:pt>
                <c:pt idx="12">
                  <c:v>5.3067893310034098</c:v>
                </c:pt>
                <c:pt idx="13">
                  <c:v>3.7656640413906599</c:v>
                </c:pt>
                <c:pt idx="14">
                  <c:v>2.6359648289734601</c:v>
                </c:pt>
                <c:pt idx="15">
                  <c:v>4.8740228770328899</c:v>
                </c:pt>
                <c:pt idx="16">
                  <c:v>3.06370344548391</c:v>
                </c:pt>
                <c:pt idx="17">
                  <c:v>3.03137631277768</c:v>
                </c:pt>
                <c:pt idx="18" formatCode="General">
                  <c:v>4</c:v>
                </c:pt>
                <c:pt idx="19" formatCode="General">
                  <c:v>4</c:v>
                </c:pt>
              </c:numCache>
            </c:numRef>
          </c:val>
        </c:ser>
        <c:dLbls>
          <c:showLegendKey val="0"/>
          <c:showVal val="0"/>
          <c:showCatName val="0"/>
          <c:showSerName val="0"/>
          <c:showPercent val="0"/>
          <c:showBubbleSize val="0"/>
        </c:dLbls>
        <c:gapWidth val="150"/>
        <c:overlap val="-52"/>
        <c:axId val="299976424"/>
        <c:axId val="299972112"/>
      </c:barChart>
      <c:catAx>
        <c:axId val="299976424"/>
        <c:scaling>
          <c:orientation val="maxMin"/>
        </c:scaling>
        <c:delete val="0"/>
        <c:axPos val="l"/>
        <c:numFmt formatCode="General" sourceLinked="0"/>
        <c:majorTickMark val="out"/>
        <c:minorTickMark val="none"/>
        <c:tickLblPos val="nextTo"/>
        <c:txPr>
          <a:bodyPr/>
          <a:lstStyle/>
          <a:p>
            <a:pPr>
              <a:defRPr sz="900"/>
            </a:pPr>
            <a:endParaRPr lang="nb-NO"/>
          </a:p>
        </c:txPr>
        <c:crossAx val="299972112"/>
        <c:crosses val="autoZero"/>
        <c:auto val="1"/>
        <c:lblAlgn val="ctr"/>
        <c:lblOffset val="100"/>
        <c:noMultiLvlLbl val="0"/>
      </c:catAx>
      <c:valAx>
        <c:axId val="299972112"/>
        <c:scaling>
          <c:orientation val="minMax"/>
          <c:min val="0"/>
        </c:scaling>
        <c:delete val="1"/>
        <c:axPos val="t"/>
        <c:numFmt formatCode="0" sourceLinked="1"/>
        <c:majorTickMark val="out"/>
        <c:minorTickMark val="none"/>
        <c:tickLblPos val="nextTo"/>
        <c:crossAx val="299976424"/>
        <c:crosses val="autoZero"/>
        <c:crossBetween val="between"/>
      </c:valAx>
    </c:plotArea>
    <c:legend>
      <c:legendPos val="b"/>
      <c:layout>
        <c:manualLayout>
          <c:xMode val="edge"/>
          <c:yMode val="edge"/>
          <c:x val="0.65216442059284041"/>
          <c:y val="0.68395688863522563"/>
          <c:w val="0.26591357302756397"/>
          <c:h val="0.12446830212795842"/>
        </c:manualLayout>
      </c:layout>
      <c:overlay val="0"/>
      <c:txPr>
        <a:bodyPr/>
        <a:lstStyle/>
        <a:p>
          <a:pPr>
            <a:defRPr sz="10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014527138587365"/>
          <c:y val="4.6609968734151304E-2"/>
          <c:w val="0.54834626462197411"/>
          <c:h val="0.93376117709862538"/>
        </c:manualLayout>
      </c:layout>
      <c:barChart>
        <c:barDir val="bar"/>
        <c:grouping val="clustered"/>
        <c:varyColors val="0"/>
        <c:ser>
          <c:idx val="0"/>
          <c:order val="0"/>
          <c:tx>
            <c:strRef>
              <c:f>'Ark1'!$B$1</c:f>
              <c:strCache>
                <c:ptCount val="1"/>
                <c:pt idx="0">
                  <c:v>2017</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Tilnærmet daglig (5-7 dgr/uke)</c:v>
                </c:pt>
                <c:pt idx="1">
                  <c:v>3-4 dgr/uke</c:v>
                </c:pt>
                <c:pt idx="2">
                  <c:v>1-2 dgr/uke</c:v>
                </c:pt>
                <c:pt idx="3">
                  <c:v>Annenhver uke</c:v>
                </c:pt>
                <c:pt idx="4">
                  <c:v>Månedlig</c:v>
                </c:pt>
                <c:pt idx="5">
                  <c:v>Sjeldnere</c:v>
                </c:pt>
                <c:pt idx="6">
                  <c:v>Aldri</c:v>
                </c:pt>
              </c:strCache>
            </c:strRef>
          </c:cat>
          <c:val>
            <c:numRef>
              <c:f>'Ark1'!$B$2:$B$8</c:f>
              <c:numCache>
                <c:formatCode>0</c:formatCode>
                <c:ptCount val="7"/>
                <c:pt idx="0">
                  <c:v>24.0826992627252</c:v>
                </c:pt>
                <c:pt idx="1">
                  <c:v>25.590566161068701</c:v>
                </c:pt>
                <c:pt idx="2">
                  <c:v>31.926133985566601</c:v>
                </c:pt>
                <c:pt idx="3">
                  <c:v>5.0943374136943502</c:v>
                </c:pt>
                <c:pt idx="4">
                  <c:v>6.5758788776356596</c:v>
                </c:pt>
                <c:pt idx="5">
                  <c:v>4.4046565612120698</c:v>
                </c:pt>
                <c:pt idx="6">
                  <c:v>2.0778068620439898</c:v>
                </c:pt>
              </c:numCache>
            </c:numRef>
          </c:val>
        </c:ser>
        <c:ser>
          <c:idx val="1"/>
          <c:order val="1"/>
          <c:tx>
            <c:strRef>
              <c:f>'Ark1'!$C$1</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Tilnærmet daglig (5-7 dgr/uke)</c:v>
                </c:pt>
                <c:pt idx="1">
                  <c:v>3-4 dgr/uke</c:v>
                </c:pt>
                <c:pt idx="2">
                  <c:v>1-2 dgr/uke</c:v>
                </c:pt>
                <c:pt idx="3">
                  <c:v>Annenhver uke</c:v>
                </c:pt>
                <c:pt idx="4">
                  <c:v>Månedlig</c:v>
                </c:pt>
                <c:pt idx="5">
                  <c:v>Sjeldnere</c:v>
                </c:pt>
                <c:pt idx="6">
                  <c:v>Aldri</c:v>
                </c:pt>
              </c:strCache>
            </c:strRef>
          </c:cat>
          <c:val>
            <c:numRef>
              <c:f>'Ark1'!$C$2:$C$8</c:f>
              <c:numCache>
                <c:formatCode>0</c:formatCode>
                <c:ptCount val="7"/>
                <c:pt idx="0">
                  <c:v>21.9</c:v>
                </c:pt>
                <c:pt idx="1">
                  <c:v>21.5</c:v>
                </c:pt>
                <c:pt idx="2">
                  <c:v>35.200000000000003</c:v>
                </c:pt>
                <c:pt idx="3">
                  <c:v>7.5</c:v>
                </c:pt>
                <c:pt idx="4">
                  <c:v>6.9</c:v>
                </c:pt>
                <c:pt idx="5">
                  <c:v>3.5</c:v>
                </c:pt>
                <c:pt idx="6">
                  <c:v>3.2</c:v>
                </c:pt>
              </c:numCache>
            </c:numRef>
          </c:val>
        </c:ser>
        <c:ser>
          <c:idx val="2"/>
          <c:order val="2"/>
          <c:tx>
            <c:strRef>
              <c:f>'Ark1'!$D$1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Tilnærmet daglig (5-7 dgr/uke)</c:v>
                </c:pt>
                <c:pt idx="1">
                  <c:v>3-4 dgr/uke</c:v>
                </c:pt>
                <c:pt idx="2">
                  <c:v>1-2 dgr/uke</c:v>
                </c:pt>
                <c:pt idx="3">
                  <c:v>Annenhver uke</c:v>
                </c:pt>
                <c:pt idx="4">
                  <c:v>Månedlig</c:v>
                </c:pt>
                <c:pt idx="5">
                  <c:v>Sjeldnere</c:v>
                </c:pt>
                <c:pt idx="6">
                  <c:v>Aldri</c:v>
                </c:pt>
              </c:strCache>
            </c:strRef>
          </c:cat>
          <c:val>
            <c:numRef>
              <c:f>'Ark1'!$D$2:$D$8</c:f>
              <c:numCache>
                <c:formatCode>General</c:formatCode>
                <c:ptCount val="7"/>
                <c:pt idx="0">
                  <c:v>19</c:v>
                </c:pt>
                <c:pt idx="1">
                  <c:v>25</c:v>
                </c:pt>
                <c:pt idx="2">
                  <c:v>33</c:v>
                </c:pt>
                <c:pt idx="3">
                  <c:v>7</c:v>
                </c:pt>
                <c:pt idx="4">
                  <c:v>5</c:v>
                </c:pt>
                <c:pt idx="5">
                  <c:v>7</c:v>
                </c:pt>
                <c:pt idx="6">
                  <c:v>4</c:v>
                </c:pt>
              </c:numCache>
            </c:numRef>
          </c:val>
        </c:ser>
        <c:ser>
          <c:idx val="3"/>
          <c:order val="3"/>
          <c:tx>
            <c:strRef>
              <c:f>'Ark1'!$E$1</c:f>
              <c:strCache>
                <c:ptCount val="1"/>
                <c:pt idx="0">
                  <c:v>2010</c:v>
                </c:pt>
              </c:strCache>
            </c:strRef>
          </c:tx>
          <c:invertIfNegative val="0"/>
          <c:cat>
            <c:strRef>
              <c:f>'Ark1'!$A$2:$A$8</c:f>
              <c:strCache>
                <c:ptCount val="7"/>
                <c:pt idx="0">
                  <c:v>Tilnærmet daglig (5-7 dgr/uke)</c:v>
                </c:pt>
                <c:pt idx="1">
                  <c:v>3-4 dgr/uke</c:v>
                </c:pt>
                <c:pt idx="2">
                  <c:v>1-2 dgr/uke</c:v>
                </c:pt>
                <c:pt idx="3">
                  <c:v>Annenhver uke</c:v>
                </c:pt>
                <c:pt idx="4">
                  <c:v>Månedlig</c:v>
                </c:pt>
                <c:pt idx="5">
                  <c:v>Sjeldnere</c:v>
                </c:pt>
                <c:pt idx="6">
                  <c:v>Aldri</c:v>
                </c:pt>
              </c:strCache>
            </c:strRef>
          </c:cat>
          <c:val>
            <c:numRef>
              <c:f>'Ark1'!$E$2:$E$8</c:f>
              <c:numCache>
                <c:formatCode>General</c:formatCode>
                <c:ptCount val="7"/>
                <c:pt idx="0">
                  <c:v>20</c:v>
                </c:pt>
                <c:pt idx="1">
                  <c:v>20</c:v>
                </c:pt>
                <c:pt idx="2">
                  <c:v>35</c:v>
                </c:pt>
                <c:pt idx="3">
                  <c:v>9</c:v>
                </c:pt>
                <c:pt idx="4">
                  <c:v>5</c:v>
                </c:pt>
                <c:pt idx="5">
                  <c:v>6</c:v>
                </c:pt>
                <c:pt idx="6">
                  <c:v>5</c:v>
                </c:pt>
              </c:numCache>
            </c:numRef>
          </c:val>
        </c:ser>
        <c:dLbls>
          <c:showLegendKey val="0"/>
          <c:showVal val="0"/>
          <c:showCatName val="0"/>
          <c:showSerName val="0"/>
          <c:showPercent val="0"/>
          <c:showBubbleSize val="0"/>
        </c:dLbls>
        <c:gapWidth val="150"/>
        <c:axId val="347112896"/>
        <c:axId val="347113680"/>
      </c:barChart>
      <c:catAx>
        <c:axId val="347112896"/>
        <c:scaling>
          <c:orientation val="maxMin"/>
        </c:scaling>
        <c:delete val="0"/>
        <c:axPos val="l"/>
        <c:numFmt formatCode="General" sourceLinked="0"/>
        <c:majorTickMark val="out"/>
        <c:minorTickMark val="none"/>
        <c:tickLblPos val="nextTo"/>
        <c:crossAx val="347113680"/>
        <c:crosses val="autoZero"/>
        <c:auto val="1"/>
        <c:lblAlgn val="ctr"/>
        <c:lblOffset val="100"/>
        <c:noMultiLvlLbl val="0"/>
      </c:catAx>
      <c:valAx>
        <c:axId val="347113680"/>
        <c:scaling>
          <c:orientation val="minMax"/>
          <c:min val="0"/>
        </c:scaling>
        <c:delete val="1"/>
        <c:axPos val="t"/>
        <c:numFmt formatCode="0" sourceLinked="1"/>
        <c:majorTickMark val="out"/>
        <c:minorTickMark val="none"/>
        <c:tickLblPos val="nextTo"/>
        <c:crossAx val="347112896"/>
        <c:crosses val="autoZero"/>
        <c:crossBetween val="between"/>
      </c:valAx>
    </c:plotArea>
    <c:legend>
      <c:legendPos val="b"/>
      <c:layout>
        <c:manualLayout>
          <c:xMode val="edge"/>
          <c:yMode val="edge"/>
          <c:x val="0.81277968413633206"/>
          <c:y val="0.6152615574257112"/>
          <c:w val="0.18105706182828979"/>
          <c:h val="0.35157785624795806"/>
        </c:manualLayout>
      </c:layout>
      <c:overlay val="0"/>
    </c:legend>
    <c:plotVisOnly val="1"/>
    <c:dispBlanksAs val="gap"/>
    <c:showDLblsOverMax val="0"/>
  </c:chart>
  <c:txPr>
    <a:bodyPr/>
    <a:lstStyle/>
    <a:p>
      <a:pPr>
        <a:defRPr sz="1050"/>
      </a:pPr>
      <a:endParaRPr lang="nb-NO"/>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'Ark1'!$B$1</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Nei</c:v>
                </c:pt>
                <c:pt idx="1">
                  <c:v>I liten grad</c:v>
                </c:pt>
                <c:pt idx="2">
                  <c:v>Ja, i noen grad</c:v>
                </c:pt>
                <c:pt idx="3">
                  <c:v>Ja, i stor grad</c:v>
                </c:pt>
              </c:strCache>
            </c:strRef>
          </c:cat>
          <c:val>
            <c:numRef>
              <c:f>'Ark1'!$B$2:$B$5</c:f>
              <c:numCache>
                <c:formatCode>0</c:formatCode>
                <c:ptCount val="4"/>
                <c:pt idx="0">
                  <c:v>4.9754800594708204</c:v>
                </c:pt>
                <c:pt idx="1">
                  <c:v>2.0026090473149099</c:v>
                </c:pt>
                <c:pt idx="2">
                  <c:v>16.861925315938802</c:v>
                </c:pt>
                <c:pt idx="3">
                  <c:v>76.159985577275407</c:v>
                </c:pt>
              </c:numCache>
            </c:numRef>
          </c:val>
        </c:ser>
        <c:ser>
          <c:idx val="1"/>
          <c:order val="1"/>
          <c:tx>
            <c:strRef>
              <c:f>'Ark1'!$C$1</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Nei</c:v>
                </c:pt>
                <c:pt idx="1">
                  <c:v>I liten grad</c:v>
                </c:pt>
                <c:pt idx="2">
                  <c:v>Ja, i noen grad</c:v>
                </c:pt>
                <c:pt idx="3">
                  <c:v>Ja, i stor grad</c:v>
                </c:pt>
              </c:strCache>
            </c:strRef>
          </c:cat>
          <c:val>
            <c:numRef>
              <c:f>'Ark1'!$C$2:$C$5</c:f>
              <c:numCache>
                <c:formatCode>0</c:formatCode>
                <c:ptCount val="4"/>
                <c:pt idx="0">
                  <c:v>3.4</c:v>
                </c:pt>
                <c:pt idx="1">
                  <c:v>3.8</c:v>
                </c:pt>
                <c:pt idx="2">
                  <c:v>17.600000000000001</c:v>
                </c:pt>
                <c:pt idx="3">
                  <c:v>75</c:v>
                </c:pt>
              </c:numCache>
            </c:numRef>
          </c:val>
        </c:ser>
        <c:ser>
          <c:idx val="2"/>
          <c:order val="2"/>
          <c:tx>
            <c:strRef>
              <c:f>'Ark1'!$D$1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Nei</c:v>
                </c:pt>
                <c:pt idx="1">
                  <c:v>I liten grad</c:v>
                </c:pt>
                <c:pt idx="2">
                  <c:v>Ja, i noen grad</c:v>
                </c:pt>
                <c:pt idx="3">
                  <c:v>Ja, i stor grad</c:v>
                </c:pt>
              </c:strCache>
            </c:strRef>
          </c:cat>
          <c:val>
            <c:numRef>
              <c:f>'Ark1'!$D$2:$D$5</c:f>
              <c:numCache>
                <c:formatCode>General</c:formatCode>
                <c:ptCount val="4"/>
                <c:pt idx="0">
                  <c:v>5</c:v>
                </c:pt>
                <c:pt idx="1">
                  <c:v>2</c:v>
                </c:pt>
                <c:pt idx="2">
                  <c:v>13</c:v>
                </c:pt>
                <c:pt idx="3">
                  <c:v>80</c:v>
                </c:pt>
              </c:numCache>
            </c:numRef>
          </c:val>
        </c:ser>
        <c:ser>
          <c:idx val="3"/>
          <c:order val="3"/>
          <c:tx>
            <c:strRef>
              <c:f>'Ark1'!$E$1</c:f>
              <c:strCache>
                <c:ptCount val="1"/>
                <c:pt idx="0">
                  <c:v>2010</c:v>
                </c:pt>
              </c:strCache>
            </c:strRef>
          </c:tx>
          <c:invertIfNegative val="0"/>
          <c:cat>
            <c:strRef>
              <c:f>'Ark1'!$A$2:$A$5</c:f>
              <c:strCache>
                <c:ptCount val="4"/>
                <c:pt idx="0">
                  <c:v>Nei</c:v>
                </c:pt>
                <c:pt idx="1">
                  <c:v>I liten grad</c:v>
                </c:pt>
                <c:pt idx="2">
                  <c:v>Ja, i noen grad</c:v>
                </c:pt>
                <c:pt idx="3">
                  <c:v>Ja, i stor grad</c:v>
                </c:pt>
              </c:strCache>
            </c:strRef>
          </c:cat>
          <c:val>
            <c:numRef>
              <c:f>'Ark1'!$E$2:$E$5</c:f>
              <c:numCache>
                <c:formatCode>General</c:formatCode>
                <c:ptCount val="4"/>
                <c:pt idx="0">
                  <c:v>5</c:v>
                </c:pt>
                <c:pt idx="1">
                  <c:v>4</c:v>
                </c:pt>
                <c:pt idx="2">
                  <c:v>16</c:v>
                </c:pt>
                <c:pt idx="3">
                  <c:v>75</c:v>
                </c:pt>
              </c:numCache>
            </c:numRef>
          </c:val>
        </c:ser>
        <c:dLbls>
          <c:showLegendKey val="0"/>
          <c:showVal val="0"/>
          <c:showCatName val="0"/>
          <c:showSerName val="0"/>
          <c:showPercent val="0"/>
          <c:showBubbleSize val="0"/>
        </c:dLbls>
        <c:gapWidth val="150"/>
        <c:axId val="347107408"/>
        <c:axId val="347114072"/>
      </c:barChart>
      <c:catAx>
        <c:axId val="347107408"/>
        <c:scaling>
          <c:orientation val="maxMin"/>
        </c:scaling>
        <c:delete val="0"/>
        <c:axPos val="l"/>
        <c:numFmt formatCode="General" sourceLinked="1"/>
        <c:majorTickMark val="out"/>
        <c:minorTickMark val="none"/>
        <c:tickLblPos val="nextTo"/>
        <c:crossAx val="347114072"/>
        <c:crosses val="autoZero"/>
        <c:auto val="1"/>
        <c:lblAlgn val="ctr"/>
        <c:lblOffset val="100"/>
        <c:noMultiLvlLbl val="0"/>
      </c:catAx>
      <c:valAx>
        <c:axId val="347114072"/>
        <c:scaling>
          <c:orientation val="minMax"/>
        </c:scaling>
        <c:delete val="1"/>
        <c:axPos val="t"/>
        <c:numFmt formatCode="0" sourceLinked="1"/>
        <c:majorTickMark val="out"/>
        <c:minorTickMark val="none"/>
        <c:tickLblPos val="nextTo"/>
        <c:crossAx val="347107408"/>
        <c:crosses val="autoZero"/>
        <c:crossBetween val="between"/>
      </c:valAx>
    </c:plotArea>
    <c:legend>
      <c:legendPos val="b"/>
      <c:overlay val="0"/>
    </c:legend>
    <c:plotVisOnly val="1"/>
    <c:dispBlanksAs val="gap"/>
    <c:showDLblsOverMax val="0"/>
  </c:chart>
  <c:txPr>
    <a:bodyPr/>
    <a:lstStyle/>
    <a:p>
      <a:pPr>
        <a:defRPr sz="1100"/>
      </a:pPr>
      <a:endParaRPr lang="nb-NO"/>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'Ark1'!$B$1</c:f>
              <c:strCache>
                <c:ptCount val="1"/>
                <c:pt idx="0">
                  <c:v>Kolonne2</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Nei</c:v>
                </c:pt>
                <c:pt idx="1">
                  <c:v>I liten grad</c:v>
                </c:pt>
                <c:pt idx="2">
                  <c:v>Ja, i noen grad</c:v>
                </c:pt>
                <c:pt idx="3">
                  <c:v>Ja, i stor grad</c:v>
                </c:pt>
              </c:strCache>
            </c:strRef>
          </c:cat>
          <c:val>
            <c:numRef>
              <c:f>'Ark1'!$B$2:$B$5</c:f>
              <c:numCache>
                <c:formatCode>General</c:formatCode>
                <c:ptCount val="4"/>
                <c:pt idx="0">
                  <c:v>3</c:v>
                </c:pt>
                <c:pt idx="1">
                  <c:v>4</c:v>
                </c:pt>
                <c:pt idx="2">
                  <c:v>18</c:v>
                </c:pt>
                <c:pt idx="3">
                  <c:v>75</c:v>
                </c:pt>
              </c:numCache>
            </c:numRef>
          </c:val>
        </c:ser>
        <c:dLbls>
          <c:showLegendKey val="0"/>
          <c:showVal val="0"/>
          <c:showCatName val="0"/>
          <c:showSerName val="0"/>
          <c:showPercent val="0"/>
          <c:showBubbleSize val="0"/>
        </c:dLbls>
        <c:gapWidth val="150"/>
        <c:overlap val="100"/>
        <c:axId val="347114464"/>
        <c:axId val="347108584"/>
      </c:barChart>
      <c:catAx>
        <c:axId val="347114464"/>
        <c:scaling>
          <c:orientation val="maxMin"/>
        </c:scaling>
        <c:delete val="0"/>
        <c:axPos val="l"/>
        <c:numFmt formatCode="General" sourceLinked="1"/>
        <c:majorTickMark val="out"/>
        <c:minorTickMark val="none"/>
        <c:tickLblPos val="nextTo"/>
        <c:txPr>
          <a:bodyPr/>
          <a:lstStyle/>
          <a:p>
            <a:pPr>
              <a:defRPr sz="1000"/>
            </a:pPr>
            <a:endParaRPr lang="nb-NO"/>
          </a:p>
        </c:txPr>
        <c:crossAx val="347108584"/>
        <c:crosses val="autoZero"/>
        <c:auto val="1"/>
        <c:lblAlgn val="ctr"/>
        <c:lblOffset val="100"/>
        <c:noMultiLvlLbl val="0"/>
      </c:catAx>
      <c:valAx>
        <c:axId val="347108584"/>
        <c:scaling>
          <c:orientation val="minMax"/>
          <c:max val="100"/>
          <c:min val="0"/>
        </c:scaling>
        <c:delete val="1"/>
        <c:axPos val="t"/>
        <c:numFmt formatCode="General" sourceLinked="1"/>
        <c:majorTickMark val="out"/>
        <c:minorTickMark val="none"/>
        <c:tickLblPos val="nextTo"/>
        <c:crossAx val="347114464"/>
        <c:crosses val="autoZero"/>
        <c:crossBetween val="between"/>
      </c:valAx>
    </c:plotArea>
    <c:plotVisOnly val="1"/>
    <c:dispBlanksAs val="gap"/>
    <c:showDLblsOverMax val="0"/>
  </c:chart>
  <c:txPr>
    <a:bodyPr/>
    <a:lstStyle/>
    <a:p>
      <a:pPr>
        <a:defRPr sz="1800"/>
      </a:pPr>
      <a:endParaRPr lang="nb-NO"/>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333333"/>
                </a:solidFill>
                <a:latin typeface="+mn-lt"/>
                <a:ea typeface="+mn-ea"/>
                <a:cs typeface="+mn-cs"/>
              </a:defRPr>
            </a:pPr>
            <a:r>
              <a:rPr lang="nb-NO" sz="900" b="0" dirty="0" smtClean="0">
                <a:effectLst/>
              </a:rPr>
              <a:t>«På hvilken måte påvirker manglende tilgang på natur og turmuligheter trivselen din der du bor?» </a:t>
            </a:r>
            <a:r>
              <a:rPr lang="nb-NO" sz="900" b="0" dirty="0" smtClean="0">
                <a:solidFill>
                  <a:schemeClr val="tx1"/>
                </a:solidFill>
                <a:effectLst/>
              </a:rPr>
              <a:t>NB– n=43</a:t>
            </a:r>
            <a:endParaRPr lang="nb-NO" sz="2000" b="0" dirty="0">
              <a:solidFill>
                <a:schemeClr val="tx1"/>
              </a:solidFill>
            </a:endParaRPr>
          </a:p>
        </c:rich>
      </c:tx>
      <c:layout>
        <c:manualLayout>
          <c:xMode val="edge"/>
          <c:yMode val="edge"/>
          <c:x val="0.10725481142928595"/>
          <c:y val="2.235827581896721E-2"/>
        </c:manualLayout>
      </c:layout>
      <c:overlay val="0"/>
    </c:title>
    <c:autoTitleDeleted val="0"/>
    <c:plotArea>
      <c:layout>
        <c:manualLayout>
          <c:layoutTarget val="inner"/>
          <c:xMode val="edge"/>
          <c:yMode val="edge"/>
          <c:x val="0.13028526572427415"/>
          <c:y val="0.32657988212904776"/>
          <c:w val="0.83505542388435849"/>
          <c:h val="0.44822005238056956"/>
        </c:manualLayout>
      </c:layout>
      <c:barChart>
        <c:barDir val="bar"/>
        <c:grouping val="stacked"/>
        <c:varyColors val="0"/>
        <c:ser>
          <c:idx val="0"/>
          <c:order val="0"/>
          <c:tx>
            <c:strRef>
              <c:f>'Ark1'!$B$1</c:f>
              <c:strCache>
                <c:ptCount val="1"/>
                <c:pt idx="0">
                  <c:v>Meget negativt</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'Ark1'!$A$2:$A$4</c:f>
              <c:numCache>
                <c:formatCode>General</c:formatCode>
                <c:ptCount val="3"/>
                <c:pt idx="0">
                  <c:v>2017</c:v>
                </c:pt>
                <c:pt idx="1">
                  <c:v>2014</c:v>
                </c:pt>
                <c:pt idx="2">
                  <c:v>2012</c:v>
                </c:pt>
              </c:numCache>
            </c:numRef>
          </c:cat>
          <c:val>
            <c:numRef>
              <c:f>'Ark1'!$B$2:$B$4</c:f>
              <c:numCache>
                <c:formatCode>General</c:formatCode>
                <c:ptCount val="3"/>
                <c:pt idx="0" formatCode="0">
                  <c:v>7.2745644615640703</c:v>
                </c:pt>
                <c:pt idx="1">
                  <c:v>3</c:v>
                </c:pt>
                <c:pt idx="2">
                  <c:v>17</c:v>
                </c:pt>
              </c:numCache>
            </c:numRef>
          </c:val>
        </c:ser>
        <c:ser>
          <c:idx val="1"/>
          <c:order val="1"/>
          <c:tx>
            <c:strRef>
              <c:f>'Ark1'!$C$1</c:f>
              <c:strCache>
                <c:ptCount val="1"/>
                <c:pt idx="0">
                  <c:v>Ganske negativt</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'Ark1'!$A$2:$A$4</c:f>
              <c:numCache>
                <c:formatCode>General</c:formatCode>
                <c:ptCount val="3"/>
                <c:pt idx="0">
                  <c:v>2017</c:v>
                </c:pt>
                <c:pt idx="1">
                  <c:v>2014</c:v>
                </c:pt>
                <c:pt idx="2">
                  <c:v>2012</c:v>
                </c:pt>
              </c:numCache>
            </c:numRef>
          </c:cat>
          <c:val>
            <c:numRef>
              <c:f>'Ark1'!$C$2:$C$4</c:f>
              <c:numCache>
                <c:formatCode>General</c:formatCode>
                <c:ptCount val="3"/>
                <c:pt idx="0" formatCode="0">
                  <c:v>16.421868003310401</c:v>
                </c:pt>
                <c:pt idx="1">
                  <c:v>31</c:v>
                </c:pt>
                <c:pt idx="2">
                  <c:v>18</c:v>
                </c:pt>
              </c:numCache>
            </c:numRef>
          </c:val>
        </c:ser>
        <c:ser>
          <c:idx val="2"/>
          <c:order val="2"/>
          <c:tx>
            <c:strRef>
              <c:f>'Ark1'!$D$1</c:f>
              <c:strCache>
                <c:ptCount val="1"/>
                <c:pt idx="0">
                  <c:v>Ingen betydning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'Ark1'!$A$2:$A$4</c:f>
              <c:numCache>
                <c:formatCode>General</c:formatCode>
                <c:ptCount val="3"/>
                <c:pt idx="0">
                  <c:v>2017</c:v>
                </c:pt>
                <c:pt idx="1">
                  <c:v>2014</c:v>
                </c:pt>
                <c:pt idx="2">
                  <c:v>2012</c:v>
                </c:pt>
              </c:numCache>
            </c:numRef>
          </c:cat>
          <c:val>
            <c:numRef>
              <c:f>'Ark1'!$D$2:$D$4</c:f>
              <c:numCache>
                <c:formatCode>General</c:formatCode>
                <c:ptCount val="3"/>
                <c:pt idx="0" formatCode="0">
                  <c:v>68.730790240563095</c:v>
                </c:pt>
                <c:pt idx="1">
                  <c:v>53</c:v>
                </c:pt>
                <c:pt idx="2">
                  <c:v>55</c:v>
                </c:pt>
              </c:numCache>
            </c:numRef>
          </c:val>
        </c:ser>
        <c:ser>
          <c:idx val="3"/>
          <c:order val="3"/>
          <c:tx>
            <c:strRef>
              <c:f>'Ark1'!$E$1</c:f>
              <c:strCache>
                <c:ptCount val="1"/>
                <c:pt idx="0">
                  <c:v>Ganske positivt</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'Ark1'!$A$2:$A$4</c:f>
              <c:numCache>
                <c:formatCode>General</c:formatCode>
                <c:ptCount val="3"/>
                <c:pt idx="0">
                  <c:v>2017</c:v>
                </c:pt>
                <c:pt idx="1">
                  <c:v>2014</c:v>
                </c:pt>
                <c:pt idx="2">
                  <c:v>2012</c:v>
                </c:pt>
              </c:numCache>
            </c:numRef>
          </c:cat>
          <c:val>
            <c:numRef>
              <c:f>'Ark1'!$E$2:$E$4</c:f>
              <c:numCache>
                <c:formatCode>General</c:formatCode>
                <c:ptCount val="3"/>
                <c:pt idx="0" formatCode="0">
                  <c:v>5.69300489284735</c:v>
                </c:pt>
                <c:pt idx="1">
                  <c:v>7</c:v>
                </c:pt>
                <c:pt idx="2">
                  <c:v>4</c:v>
                </c:pt>
              </c:numCache>
            </c:numRef>
          </c:val>
        </c:ser>
        <c:ser>
          <c:idx val="4"/>
          <c:order val="4"/>
          <c:tx>
            <c:strRef>
              <c:f>'Ark1'!$F$1</c:f>
              <c:strCache>
                <c:ptCount val="1"/>
                <c:pt idx="0">
                  <c:v>Meget positivt</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'Ark1'!$A$2:$A$4</c:f>
              <c:numCache>
                <c:formatCode>General</c:formatCode>
                <c:ptCount val="3"/>
                <c:pt idx="0">
                  <c:v>2017</c:v>
                </c:pt>
                <c:pt idx="1">
                  <c:v>2014</c:v>
                </c:pt>
                <c:pt idx="2">
                  <c:v>2012</c:v>
                </c:pt>
              </c:numCache>
            </c:numRef>
          </c:cat>
          <c:val>
            <c:numRef>
              <c:f>'Ark1'!$F$2:$F$4</c:f>
              <c:numCache>
                <c:formatCode>General</c:formatCode>
                <c:ptCount val="3"/>
                <c:pt idx="0" formatCode="0">
                  <c:v>1.87977240171519</c:v>
                </c:pt>
                <c:pt idx="1">
                  <c:v>4</c:v>
                </c:pt>
                <c:pt idx="2">
                  <c:v>5</c:v>
                </c:pt>
              </c:numCache>
            </c:numRef>
          </c:val>
        </c:ser>
        <c:dLbls>
          <c:showLegendKey val="0"/>
          <c:showVal val="0"/>
          <c:showCatName val="0"/>
          <c:showSerName val="0"/>
          <c:showPercent val="0"/>
          <c:showBubbleSize val="0"/>
        </c:dLbls>
        <c:gapWidth val="150"/>
        <c:overlap val="100"/>
        <c:axId val="347114856"/>
        <c:axId val="347108192"/>
      </c:barChart>
      <c:catAx>
        <c:axId val="347114856"/>
        <c:scaling>
          <c:orientation val="maxMin"/>
        </c:scaling>
        <c:delete val="0"/>
        <c:axPos val="l"/>
        <c:numFmt formatCode="General" sourceLinked="1"/>
        <c:majorTickMark val="out"/>
        <c:minorTickMark val="none"/>
        <c:tickLblPos val="nextTo"/>
        <c:txPr>
          <a:bodyPr/>
          <a:lstStyle/>
          <a:p>
            <a:pPr>
              <a:defRPr sz="1000"/>
            </a:pPr>
            <a:endParaRPr lang="nb-NO"/>
          </a:p>
        </c:txPr>
        <c:crossAx val="347108192"/>
        <c:crosses val="autoZero"/>
        <c:auto val="1"/>
        <c:lblAlgn val="ctr"/>
        <c:lblOffset val="100"/>
        <c:noMultiLvlLbl val="0"/>
      </c:catAx>
      <c:valAx>
        <c:axId val="347108192"/>
        <c:scaling>
          <c:orientation val="minMax"/>
          <c:max val="100"/>
          <c:min val="0"/>
        </c:scaling>
        <c:delete val="1"/>
        <c:axPos val="t"/>
        <c:numFmt formatCode="0" sourceLinked="1"/>
        <c:majorTickMark val="out"/>
        <c:minorTickMark val="none"/>
        <c:tickLblPos val="nextTo"/>
        <c:crossAx val="347114856"/>
        <c:crosses val="autoZero"/>
        <c:crossBetween val="between"/>
      </c:valAx>
    </c:plotArea>
    <c:legend>
      <c:legendPos val="b"/>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333333"/>
                </a:solidFill>
                <a:latin typeface="+mn-lt"/>
                <a:ea typeface="+mn-ea"/>
                <a:cs typeface="+mn-cs"/>
              </a:defRPr>
            </a:pPr>
            <a:r>
              <a:rPr lang="nb-NO" sz="900" b="0" dirty="0" smtClean="0">
                <a:effectLst/>
              </a:rPr>
              <a:t>På hvilken måte påvirker tilgang på natur og turmuligheter trivselen din der du bor? N= 569</a:t>
            </a:r>
            <a:endParaRPr lang="nb-NO" sz="2000" b="0" dirty="0"/>
          </a:p>
        </c:rich>
      </c:tx>
      <c:overlay val="0"/>
    </c:title>
    <c:autoTitleDeleted val="0"/>
    <c:plotArea>
      <c:layout/>
      <c:barChart>
        <c:barDir val="bar"/>
        <c:grouping val="stacked"/>
        <c:varyColors val="0"/>
        <c:ser>
          <c:idx val="0"/>
          <c:order val="0"/>
          <c:tx>
            <c:strRef>
              <c:f>'Ark1'!$B$1</c:f>
              <c:strCache>
                <c:ptCount val="1"/>
                <c:pt idx="0">
                  <c:v>Meget negativt</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'Ark1'!$A$2:$A$4</c:f>
              <c:numCache>
                <c:formatCode>General</c:formatCode>
                <c:ptCount val="3"/>
                <c:pt idx="0">
                  <c:v>2017</c:v>
                </c:pt>
                <c:pt idx="1">
                  <c:v>2014</c:v>
                </c:pt>
                <c:pt idx="2">
                  <c:v>2012</c:v>
                </c:pt>
              </c:numCache>
            </c:numRef>
          </c:cat>
          <c:val>
            <c:numRef>
              <c:f>'Ark1'!$B$2:$B$4</c:f>
              <c:numCache>
                <c:formatCode>General</c:formatCode>
                <c:ptCount val="3"/>
                <c:pt idx="0" formatCode="0">
                  <c:v>0.50360224655669505</c:v>
                </c:pt>
                <c:pt idx="1">
                  <c:v>1</c:v>
                </c:pt>
                <c:pt idx="2">
                  <c:v>0</c:v>
                </c:pt>
              </c:numCache>
            </c:numRef>
          </c:val>
        </c:ser>
        <c:ser>
          <c:idx val="1"/>
          <c:order val="1"/>
          <c:tx>
            <c:strRef>
              <c:f>'Ark1'!$C$1</c:f>
              <c:strCache>
                <c:ptCount val="1"/>
                <c:pt idx="0">
                  <c:v>Ganske negativt</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'Ark1'!$A$2:$A$4</c:f>
              <c:numCache>
                <c:formatCode>General</c:formatCode>
                <c:ptCount val="3"/>
                <c:pt idx="0">
                  <c:v>2017</c:v>
                </c:pt>
                <c:pt idx="1">
                  <c:v>2014</c:v>
                </c:pt>
                <c:pt idx="2">
                  <c:v>2012</c:v>
                </c:pt>
              </c:numCache>
            </c:numRef>
          </c:cat>
          <c:val>
            <c:numRef>
              <c:f>'Ark1'!$C$2:$C$4</c:f>
              <c:numCache>
                <c:formatCode>General</c:formatCode>
                <c:ptCount val="3"/>
                <c:pt idx="0" formatCode="0">
                  <c:v>1.50823904531013</c:v>
                </c:pt>
                <c:pt idx="1">
                  <c:v>2</c:v>
                </c:pt>
                <c:pt idx="2">
                  <c:v>1</c:v>
                </c:pt>
              </c:numCache>
            </c:numRef>
          </c:val>
        </c:ser>
        <c:ser>
          <c:idx val="2"/>
          <c:order val="2"/>
          <c:tx>
            <c:strRef>
              <c:f>'Ark1'!$D$1</c:f>
              <c:strCache>
                <c:ptCount val="1"/>
                <c:pt idx="0">
                  <c:v>Ingen betydning</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'Ark1'!$A$2:$A$4</c:f>
              <c:numCache>
                <c:formatCode>General</c:formatCode>
                <c:ptCount val="3"/>
                <c:pt idx="0">
                  <c:v>2017</c:v>
                </c:pt>
                <c:pt idx="1">
                  <c:v>2014</c:v>
                </c:pt>
                <c:pt idx="2">
                  <c:v>2012</c:v>
                </c:pt>
              </c:numCache>
            </c:numRef>
          </c:cat>
          <c:val>
            <c:numRef>
              <c:f>'Ark1'!$D$2:$D$4</c:f>
              <c:numCache>
                <c:formatCode>General</c:formatCode>
                <c:ptCount val="3"/>
                <c:pt idx="0" formatCode="0">
                  <c:v>5.6110453066152299</c:v>
                </c:pt>
                <c:pt idx="1">
                  <c:v>6</c:v>
                </c:pt>
                <c:pt idx="2">
                  <c:v>6</c:v>
                </c:pt>
              </c:numCache>
            </c:numRef>
          </c:val>
        </c:ser>
        <c:ser>
          <c:idx val="3"/>
          <c:order val="3"/>
          <c:tx>
            <c:strRef>
              <c:f>'Ark1'!$E$1</c:f>
              <c:strCache>
                <c:ptCount val="1"/>
                <c:pt idx="0">
                  <c:v>Ganske positivt</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'Ark1'!$A$2:$A$4</c:f>
              <c:numCache>
                <c:formatCode>General</c:formatCode>
                <c:ptCount val="3"/>
                <c:pt idx="0">
                  <c:v>2017</c:v>
                </c:pt>
                <c:pt idx="1">
                  <c:v>2014</c:v>
                </c:pt>
                <c:pt idx="2">
                  <c:v>2012</c:v>
                </c:pt>
              </c:numCache>
            </c:numRef>
          </c:cat>
          <c:val>
            <c:numRef>
              <c:f>'Ark1'!$E$2:$E$4</c:f>
              <c:numCache>
                <c:formatCode>General</c:formatCode>
                <c:ptCount val="3"/>
                <c:pt idx="0" formatCode="0">
                  <c:v>25.762978947544301</c:v>
                </c:pt>
                <c:pt idx="1">
                  <c:v>31</c:v>
                </c:pt>
                <c:pt idx="2">
                  <c:v>29</c:v>
                </c:pt>
              </c:numCache>
            </c:numRef>
          </c:val>
        </c:ser>
        <c:ser>
          <c:idx val="4"/>
          <c:order val="4"/>
          <c:tx>
            <c:strRef>
              <c:f>'Ark1'!$F$1</c:f>
              <c:strCache>
                <c:ptCount val="1"/>
                <c:pt idx="0">
                  <c:v>Meget positivt</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'Ark1'!$A$2:$A$4</c:f>
              <c:numCache>
                <c:formatCode>General</c:formatCode>
                <c:ptCount val="3"/>
                <c:pt idx="0">
                  <c:v>2017</c:v>
                </c:pt>
                <c:pt idx="1">
                  <c:v>2014</c:v>
                </c:pt>
                <c:pt idx="2">
                  <c:v>2012</c:v>
                </c:pt>
              </c:numCache>
            </c:numRef>
          </c:cat>
          <c:val>
            <c:numRef>
              <c:f>'Ark1'!$F$2:$F$4</c:f>
              <c:numCache>
                <c:formatCode>General</c:formatCode>
                <c:ptCount val="3"/>
                <c:pt idx="0" formatCode="0">
                  <c:v>66.614134453973506</c:v>
                </c:pt>
                <c:pt idx="1">
                  <c:v>60</c:v>
                </c:pt>
                <c:pt idx="2">
                  <c:v>64</c:v>
                </c:pt>
              </c:numCache>
            </c:numRef>
          </c:val>
        </c:ser>
        <c:dLbls>
          <c:showLegendKey val="0"/>
          <c:showVal val="0"/>
          <c:showCatName val="0"/>
          <c:showSerName val="0"/>
          <c:showPercent val="0"/>
          <c:showBubbleSize val="0"/>
        </c:dLbls>
        <c:gapWidth val="150"/>
        <c:overlap val="100"/>
        <c:axId val="349100784"/>
        <c:axId val="349105096"/>
      </c:barChart>
      <c:catAx>
        <c:axId val="349100784"/>
        <c:scaling>
          <c:orientation val="maxMin"/>
        </c:scaling>
        <c:delete val="0"/>
        <c:axPos val="l"/>
        <c:numFmt formatCode="General" sourceLinked="1"/>
        <c:majorTickMark val="out"/>
        <c:minorTickMark val="none"/>
        <c:tickLblPos val="nextTo"/>
        <c:txPr>
          <a:bodyPr/>
          <a:lstStyle/>
          <a:p>
            <a:pPr>
              <a:defRPr sz="1000"/>
            </a:pPr>
            <a:endParaRPr lang="nb-NO"/>
          </a:p>
        </c:txPr>
        <c:crossAx val="349105096"/>
        <c:crosses val="autoZero"/>
        <c:auto val="1"/>
        <c:lblAlgn val="ctr"/>
        <c:lblOffset val="100"/>
        <c:noMultiLvlLbl val="0"/>
      </c:catAx>
      <c:valAx>
        <c:axId val="349105096"/>
        <c:scaling>
          <c:orientation val="minMax"/>
          <c:max val="100"/>
          <c:min val="0"/>
        </c:scaling>
        <c:delete val="1"/>
        <c:axPos val="t"/>
        <c:numFmt formatCode="0" sourceLinked="1"/>
        <c:majorTickMark val="out"/>
        <c:minorTickMark val="none"/>
        <c:tickLblPos val="nextTo"/>
        <c:crossAx val="349100784"/>
        <c:crosses val="autoZero"/>
        <c:crossBetween val="between"/>
      </c:valAx>
    </c:plotArea>
    <c:legend>
      <c:legendPos val="b"/>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Kjenner uhjulpet</c:v>
                </c:pt>
              </c:strCache>
            </c:strRef>
          </c:tx>
          <c:invertIfNegative val="0"/>
          <c:dLbls>
            <c:spPr>
              <a:noFill/>
              <a:ln>
                <a:noFill/>
              </a:ln>
              <a:effectLst/>
            </c:spPr>
            <c:txPr>
              <a:bodyPr/>
              <a:lstStyle/>
              <a:p>
                <a:pPr>
                  <a:defRPr sz="11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'Ark1'!$A$2:$A$4</c:f>
              <c:strCache>
                <c:ptCount val="3"/>
                <c:pt idx="0">
                  <c:v>Statskog 2012</c:v>
                </c:pt>
                <c:pt idx="1">
                  <c:v>Statskog 2014</c:v>
                </c:pt>
                <c:pt idx="2">
                  <c:v>Statskog 2017</c:v>
                </c:pt>
              </c:strCache>
            </c:strRef>
          </c:cat>
          <c:val>
            <c:numRef>
              <c:f>'Ark1'!$B$2:$B$4</c:f>
              <c:numCache>
                <c:formatCode>General</c:formatCode>
                <c:ptCount val="3"/>
                <c:pt idx="0">
                  <c:v>4</c:v>
                </c:pt>
                <c:pt idx="1">
                  <c:v>5</c:v>
                </c:pt>
                <c:pt idx="2">
                  <c:v>6</c:v>
                </c:pt>
              </c:numCache>
            </c:numRef>
          </c:val>
        </c:ser>
        <c:ser>
          <c:idx val="1"/>
          <c:order val="1"/>
          <c:tx>
            <c:strRef>
              <c:f>'Ark1'!$C$1</c:f>
              <c:strCache>
                <c:ptCount val="1"/>
                <c:pt idx="0">
                  <c:v>Kjenner hjulpet</c:v>
                </c:pt>
              </c:strCache>
            </c:strRef>
          </c:tx>
          <c:invertIfNegative val="0"/>
          <c:dLbls>
            <c:spPr>
              <a:noFill/>
              <a:ln>
                <a:noFill/>
              </a:ln>
              <a:effectLst/>
            </c:spPr>
            <c:txPr>
              <a:bodyPr/>
              <a:lstStyle/>
              <a:p>
                <a:pPr>
                  <a:defRPr sz="1100">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'Ark1'!$A$2:$A$4</c:f>
              <c:strCache>
                <c:ptCount val="3"/>
                <c:pt idx="0">
                  <c:v>Statskog 2012</c:v>
                </c:pt>
                <c:pt idx="1">
                  <c:v>Statskog 2014</c:v>
                </c:pt>
                <c:pt idx="2">
                  <c:v>Statskog 2017</c:v>
                </c:pt>
              </c:strCache>
            </c:strRef>
          </c:cat>
          <c:val>
            <c:numRef>
              <c:f>'Ark1'!$C$2:$C$4</c:f>
              <c:numCache>
                <c:formatCode>General</c:formatCode>
                <c:ptCount val="3"/>
                <c:pt idx="0">
                  <c:v>72</c:v>
                </c:pt>
                <c:pt idx="1">
                  <c:v>67</c:v>
                </c:pt>
                <c:pt idx="2">
                  <c:v>76</c:v>
                </c:pt>
              </c:numCache>
            </c:numRef>
          </c:val>
        </c:ser>
        <c:ser>
          <c:idx val="2"/>
          <c:order val="2"/>
          <c:tx>
            <c:strRef>
              <c:f>'Ark1'!$D$1</c:f>
              <c:strCache>
                <c:ptCount val="1"/>
                <c:pt idx="0">
                  <c:v>Kjenner ikke/ubesvart</c:v>
                </c:pt>
              </c:strCache>
            </c:strRef>
          </c:tx>
          <c:spPr>
            <a:solidFill>
              <a:schemeClr val="bg1">
                <a:lumMod val="75000"/>
              </a:schemeClr>
            </a:solidFill>
          </c:spPr>
          <c:invertIfNegative val="0"/>
          <c:dLbls>
            <c:spPr>
              <a:noFill/>
              <a:ln>
                <a:noFill/>
              </a:ln>
              <a:effectLst/>
            </c:spPr>
            <c:txPr>
              <a:bodyPr/>
              <a:lstStyle/>
              <a:p>
                <a:pPr algn="ctr">
                  <a:defRPr lang="nb-NO" sz="1100" b="0" i="0" u="none" strike="noStrike" kern="1200" baseline="0">
                    <a:solidFill>
                      <a:srgbClr val="333333"/>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'Ark1'!$A$2:$A$4</c:f>
              <c:strCache>
                <c:ptCount val="3"/>
                <c:pt idx="0">
                  <c:v>Statskog 2012</c:v>
                </c:pt>
                <c:pt idx="1">
                  <c:v>Statskog 2014</c:v>
                </c:pt>
                <c:pt idx="2">
                  <c:v>Statskog 2017</c:v>
                </c:pt>
              </c:strCache>
            </c:strRef>
          </c:cat>
          <c:val>
            <c:numRef>
              <c:f>'Ark1'!$D$2:$D$4</c:f>
              <c:numCache>
                <c:formatCode>General</c:formatCode>
                <c:ptCount val="3"/>
                <c:pt idx="0">
                  <c:v>24</c:v>
                </c:pt>
                <c:pt idx="1">
                  <c:v>27</c:v>
                </c:pt>
                <c:pt idx="2">
                  <c:v>18</c:v>
                </c:pt>
              </c:numCache>
            </c:numRef>
          </c:val>
        </c:ser>
        <c:dLbls>
          <c:showLegendKey val="0"/>
          <c:showVal val="0"/>
          <c:showCatName val="0"/>
          <c:showSerName val="0"/>
          <c:showPercent val="0"/>
          <c:showBubbleSize val="0"/>
        </c:dLbls>
        <c:gapWidth val="150"/>
        <c:overlap val="100"/>
        <c:axId val="349103136"/>
        <c:axId val="349101176"/>
      </c:barChart>
      <c:catAx>
        <c:axId val="349103136"/>
        <c:scaling>
          <c:orientation val="maxMin"/>
        </c:scaling>
        <c:delete val="0"/>
        <c:axPos val="l"/>
        <c:numFmt formatCode="General" sourceLinked="0"/>
        <c:majorTickMark val="out"/>
        <c:minorTickMark val="none"/>
        <c:tickLblPos val="nextTo"/>
        <c:txPr>
          <a:bodyPr/>
          <a:lstStyle/>
          <a:p>
            <a:pPr>
              <a:defRPr sz="1100"/>
            </a:pPr>
            <a:endParaRPr lang="nb-NO"/>
          </a:p>
        </c:txPr>
        <c:crossAx val="349101176"/>
        <c:crosses val="autoZero"/>
        <c:auto val="1"/>
        <c:lblAlgn val="ctr"/>
        <c:lblOffset val="100"/>
        <c:noMultiLvlLbl val="0"/>
      </c:catAx>
      <c:valAx>
        <c:axId val="349101176"/>
        <c:scaling>
          <c:orientation val="minMax"/>
          <c:max val="100"/>
          <c:min val="0"/>
        </c:scaling>
        <c:delete val="1"/>
        <c:axPos val="t"/>
        <c:numFmt formatCode="General" sourceLinked="1"/>
        <c:majorTickMark val="out"/>
        <c:minorTickMark val="none"/>
        <c:tickLblPos val="nextTo"/>
        <c:crossAx val="349103136"/>
        <c:crosses val="autoZero"/>
        <c:crossBetween val="between"/>
      </c:valAx>
    </c:plotArea>
    <c:legend>
      <c:legendPos val="b"/>
      <c:layout>
        <c:manualLayout>
          <c:xMode val="edge"/>
          <c:yMode val="edge"/>
          <c:x val="0.13259605181579309"/>
          <c:y val="0.88735183672142581"/>
          <c:w val="0.86084150423888095"/>
          <c:h val="9.1477143320928697E-2"/>
        </c:manualLayout>
      </c:layout>
      <c:overlay val="0"/>
      <c:txPr>
        <a:bodyPr/>
        <a:lstStyle/>
        <a:p>
          <a:pPr>
            <a:defRPr sz="10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Statskog 2012</c:v>
                </c:pt>
              </c:strCache>
            </c:strRef>
          </c:tx>
          <c:invertIfNegative val="0"/>
          <c:dLbls>
            <c:spPr>
              <a:noFill/>
              <a:ln>
                <a:noFill/>
              </a:ln>
              <a:effectLst/>
            </c:spPr>
            <c:txPr>
              <a:bodyPr/>
              <a:lstStyle/>
              <a:p>
                <a:pPr>
                  <a:defRPr sz="800">
                    <a:solidFill>
                      <a:schemeClr val="bg1"/>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6 Svært stor tillit</c:v>
                </c:pt>
                <c:pt idx="1">
                  <c:v>5</c:v>
                </c:pt>
                <c:pt idx="2">
                  <c:v>4</c:v>
                </c:pt>
                <c:pt idx="3">
                  <c:v>3</c:v>
                </c:pt>
                <c:pt idx="4">
                  <c:v>2</c:v>
                </c:pt>
                <c:pt idx="5">
                  <c:v>1 Svært liten tillit</c:v>
                </c:pt>
                <c:pt idx="6">
                  <c:v>Vet ikke</c:v>
                </c:pt>
              </c:strCache>
            </c:strRef>
          </c:cat>
          <c:val>
            <c:numRef>
              <c:f>'Ark1'!$B$2:$B$8</c:f>
              <c:numCache>
                <c:formatCode>General</c:formatCode>
                <c:ptCount val="7"/>
                <c:pt idx="0">
                  <c:v>8</c:v>
                </c:pt>
                <c:pt idx="1">
                  <c:v>17</c:v>
                </c:pt>
                <c:pt idx="2">
                  <c:v>23</c:v>
                </c:pt>
                <c:pt idx="3">
                  <c:v>27</c:v>
                </c:pt>
                <c:pt idx="4">
                  <c:v>2</c:v>
                </c:pt>
                <c:pt idx="5">
                  <c:v>2</c:v>
                </c:pt>
                <c:pt idx="6">
                  <c:v>22</c:v>
                </c:pt>
              </c:numCache>
            </c:numRef>
          </c:val>
        </c:ser>
        <c:ser>
          <c:idx val="1"/>
          <c:order val="1"/>
          <c:tx>
            <c:strRef>
              <c:f>'Ark1'!$C$1</c:f>
              <c:strCache>
                <c:ptCount val="1"/>
                <c:pt idx="0">
                  <c:v>Statskog 2014</c:v>
                </c:pt>
              </c:strCache>
            </c:strRef>
          </c:tx>
          <c:invertIfNegative val="0"/>
          <c:dLbls>
            <c:dLbl>
              <c:idx val="4"/>
              <c:layout>
                <c:manualLayout>
                  <c:x val="-3.7442971540910266E-2"/>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3.6167250896440607E-2"/>
                  <c:y val="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lgn="ctr">
                  <a:defRPr lang="nb-NO" sz="800" b="0" i="0" u="none" strike="noStrike" kern="1200" baseline="0">
                    <a:solidFill>
                      <a:prstClr val="white"/>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6 Svært stor tillit</c:v>
                </c:pt>
                <c:pt idx="1">
                  <c:v>5</c:v>
                </c:pt>
                <c:pt idx="2">
                  <c:v>4</c:v>
                </c:pt>
                <c:pt idx="3">
                  <c:v>3</c:v>
                </c:pt>
                <c:pt idx="4">
                  <c:v>2</c:v>
                </c:pt>
                <c:pt idx="5">
                  <c:v>1 Svært liten tillit</c:v>
                </c:pt>
                <c:pt idx="6">
                  <c:v>Vet ikke</c:v>
                </c:pt>
              </c:strCache>
            </c:strRef>
          </c:cat>
          <c:val>
            <c:numRef>
              <c:f>'Ark1'!$C$2:$C$8</c:f>
              <c:numCache>
                <c:formatCode>0</c:formatCode>
                <c:ptCount val="7"/>
                <c:pt idx="0">
                  <c:v>9.1</c:v>
                </c:pt>
                <c:pt idx="1">
                  <c:v>16.899999999999999</c:v>
                </c:pt>
                <c:pt idx="2">
                  <c:v>24.9</c:v>
                </c:pt>
                <c:pt idx="3">
                  <c:v>23.4</c:v>
                </c:pt>
                <c:pt idx="4">
                  <c:v>3.4</c:v>
                </c:pt>
                <c:pt idx="5">
                  <c:v>3.2</c:v>
                </c:pt>
                <c:pt idx="6">
                  <c:v>19.3</c:v>
                </c:pt>
              </c:numCache>
            </c:numRef>
          </c:val>
        </c:ser>
        <c:ser>
          <c:idx val="2"/>
          <c:order val="2"/>
          <c:tx>
            <c:strRef>
              <c:f>'Ark1'!$D$1</c:f>
              <c:strCache>
                <c:ptCount val="1"/>
                <c:pt idx="0">
                  <c:v>Statskog 2017</c:v>
                </c:pt>
              </c:strCache>
            </c:strRef>
          </c:tx>
          <c:invertIfNegative val="0"/>
          <c:dLbls>
            <c:spPr>
              <a:noFill/>
              <a:ln>
                <a:noFill/>
              </a:ln>
              <a:effectLst/>
            </c:spPr>
            <c:txPr>
              <a:bodyPr wrap="square" lIns="38100" tIns="19050" rIns="38100" bIns="19050" anchor="ctr">
                <a:spAutoFit/>
              </a:bodyPr>
              <a:lstStyle/>
              <a:p>
                <a:pPr>
                  <a:defRPr sz="800">
                    <a:solidFill>
                      <a:schemeClr val="bg1"/>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6 Svært stor tillit</c:v>
                </c:pt>
                <c:pt idx="1">
                  <c:v>5</c:v>
                </c:pt>
                <c:pt idx="2">
                  <c:v>4</c:v>
                </c:pt>
                <c:pt idx="3">
                  <c:v>3</c:v>
                </c:pt>
                <c:pt idx="4">
                  <c:v>2</c:v>
                </c:pt>
                <c:pt idx="5">
                  <c:v>1 Svært liten tillit</c:v>
                </c:pt>
                <c:pt idx="6">
                  <c:v>Vet ikke</c:v>
                </c:pt>
              </c:strCache>
            </c:strRef>
          </c:cat>
          <c:val>
            <c:numRef>
              <c:f>'Ark1'!$D$2:$D$8</c:f>
              <c:numCache>
                <c:formatCode>0</c:formatCode>
                <c:ptCount val="7"/>
                <c:pt idx="0">
                  <c:v>11</c:v>
                </c:pt>
                <c:pt idx="1">
                  <c:v>22</c:v>
                </c:pt>
                <c:pt idx="2">
                  <c:v>26</c:v>
                </c:pt>
                <c:pt idx="3">
                  <c:v>18</c:v>
                </c:pt>
                <c:pt idx="4">
                  <c:v>3</c:v>
                </c:pt>
                <c:pt idx="5">
                  <c:v>2</c:v>
                </c:pt>
                <c:pt idx="6">
                  <c:v>19</c:v>
                </c:pt>
              </c:numCache>
            </c:numRef>
          </c:val>
        </c:ser>
        <c:dLbls>
          <c:showLegendKey val="0"/>
          <c:showVal val="0"/>
          <c:showCatName val="0"/>
          <c:showSerName val="0"/>
          <c:showPercent val="0"/>
          <c:showBubbleSize val="0"/>
        </c:dLbls>
        <c:gapWidth val="150"/>
        <c:axId val="349105488"/>
        <c:axId val="349101960"/>
      </c:barChart>
      <c:catAx>
        <c:axId val="349105488"/>
        <c:scaling>
          <c:orientation val="maxMin"/>
        </c:scaling>
        <c:delete val="0"/>
        <c:axPos val="l"/>
        <c:numFmt formatCode="General" sourceLinked="0"/>
        <c:majorTickMark val="out"/>
        <c:minorTickMark val="none"/>
        <c:tickLblPos val="nextTo"/>
        <c:txPr>
          <a:bodyPr/>
          <a:lstStyle/>
          <a:p>
            <a:pPr>
              <a:defRPr sz="1000"/>
            </a:pPr>
            <a:endParaRPr lang="nb-NO"/>
          </a:p>
        </c:txPr>
        <c:crossAx val="349101960"/>
        <c:crosses val="autoZero"/>
        <c:auto val="1"/>
        <c:lblAlgn val="ctr"/>
        <c:lblOffset val="100"/>
        <c:noMultiLvlLbl val="0"/>
      </c:catAx>
      <c:valAx>
        <c:axId val="349101960"/>
        <c:scaling>
          <c:orientation val="minMax"/>
          <c:max val="100"/>
          <c:min val="0"/>
        </c:scaling>
        <c:delete val="1"/>
        <c:axPos val="t"/>
        <c:numFmt formatCode="General" sourceLinked="1"/>
        <c:majorTickMark val="out"/>
        <c:minorTickMark val="none"/>
        <c:tickLblPos val="nextTo"/>
        <c:crossAx val="349105488"/>
        <c:crosses val="autoZero"/>
        <c:crossBetween val="between"/>
      </c:valAx>
    </c:plotArea>
    <c:legend>
      <c:legendPos val="b"/>
      <c:overlay val="0"/>
      <c:txPr>
        <a:bodyPr/>
        <a:lstStyle/>
        <a:p>
          <a:pPr>
            <a:defRPr sz="9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449319571986279"/>
          <c:y val="4.1832933505590648E-2"/>
          <c:w val="0.60074722961621385"/>
          <c:h val="0.94386445597516122"/>
        </c:manualLayout>
      </c:layout>
      <c:barChart>
        <c:barDir val="bar"/>
        <c:grouping val="clustered"/>
        <c:varyColors val="0"/>
        <c:ser>
          <c:idx val="0"/>
          <c:order val="0"/>
          <c:tx>
            <c:strRef>
              <c:f>'Ark1'!$B$1</c:f>
              <c:strCache>
                <c:ptCount val="1"/>
                <c:pt idx="0">
                  <c:v>Under 30</c:v>
                </c:pt>
              </c:strCache>
            </c:strRef>
          </c:tx>
          <c:spPr>
            <a:solidFill>
              <a:schemeClr val="accent1">
                <a:lumMod val="20000"/>
                <a:lumOff val="80000"/>
              </a:schemeClr>
            </a:solidFill>
          </c:spPr>
          <c:invertIfNegative val="0"/>
          <c:dLbls>
            <c:spPr>
              <a:noFill/>
              <a:ln>
                <a:noFill/>
              </a:ln>
              <a:effectLst/>
            </c:spPr>
            <c:txPr>
              <a:bodyPr/>
              <a:lstStyle/>
              <a:p>
                <a:pPr>
                  <a:defRPr sz="600">
                    <a:solidFill>
                      <a:schemeClr val="tx1"/>
                    </a:solidFill>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'Ark1'!$A$2:$A$19</c:f>
              <c:strCache>
                <c:ptCount val="18"/>
                <c:pt idx="0">
                  <c:v>Turgåing</c:v>
                </c:pt>
                <c:pt idx="1">
                  <c:v>Roen og stillheten</c:v>
                </c:pt>
                <c:pt idx="2">
                  <c:v>Naturen generelt</c:v>
                </c:pt>
                <c:pt idx="3">
                  <c:v>Frisk luft</c:v>
                </c:pt>
                <c:pt idx="4">
                  <c:v>Trening, bruke kroppen</c:v>
                </c:pt>
                <c:pt idx="5">
                  <c:v>Annet, noter...</c:v>
                </c:pt>
                <c:pt idx="6">
                  <c:v>Utsikt, se pene områder (det visuelle)</c:v>
                </c:pt>
                <c:pt idx="7">
                  <c:v>Fjellet</c:v>
                </c:pt>
                <c:pt idx="8">
                  <c:v>Fiske</c:v>
                </c:pt>
                <c:pt idx="9">
                  <c:v>Skogen</c:v>
                </c:pt>
                <c:pt idx="10">
                  <c:v>Å være fri</c:v>
                </c:pt>
                <c:pt idx="11">
                  <c:v>Jakt</c:v>
                </c:pt>
                <c:pt idx="12">
                  <c:v>Oppleve dyrelivet</c:v>
                </c:pt>
                <c:pt idx="13">
                  <c:v>Avkobling/Rekreasjon</c:v>
                </c:pt>
                <c:pt idx="14">
                  <c:v>Å oppleve det uberørte</c:v>
                </c:pt>
                <c:pt idx="15">
                  <c:v>Muligheten til å være alene</c:v>
                </c:pt>
                <c:pt idx="16">
                  <c:v>Ski</c:v>
                </c:pt>
                <c:pt idx="17">
                  <c:v>Sjøen</c:v>
                </c:pt>
              </c:strCache>
            </c:strRef>
          </c:cat>
          <c:val>
            <c:numRef>
              <c:f>'Ark1'!$B$2:$B$19</c:f>
              <c:numCache>
                <c:formatCode>0</c:formatCode>
                <c:ptCount val="18"/>
                <c:pt idx="0">
                  <c:v>17.6872657630141</c:v>
                </c:pt>
                <c:pt idx="1">
                  <c:v>24.605408707424601</c:v>
                </c:pt>
                <c:pt idx="2">
                  <c:v>25.041357790288799</c:v>
                </c:pt>
                <c:pt idx="3">
                  <c:v>24.8598292856081</c:v>
                </c:pt>
                <c:pt idx="4">
                  <c:v>9.0713896547738901</c:v>
                </c:pt>
                <c:pt idx="5">
                  <c:v>14.612095296273701</c:v>
                </c:pt>
                <c:pt idx="6">
                  <c:v>14.556869025409</c:v>
                </c:pt>
                <c:pt idx="7">
                  <c:v>10.3529858508478</c:v>
                </c:pt>
                <c:pt idx="8">
                  <c:v>10.184252670508</c:v>
                </c:pt>
                <c:pt idx="9">
                  <c:v>4.0673446812726004</c:v>
                </c:pt>
                <c:pt idx="10">
                  <c:v>11.1555416136968</c:v>
                </c:pt>
                <c:pt idx="11">
                  <c:v>8.1847975036734901</c:v>
                </c:pt>
                <c:pt idx="12">
                  <c:v>3.1446779705790102</c:v>
                </c:pt>
                <c:pt idx="13">
                  <c:v>3.43327444732454</c:v>
                </c:pt>
                <c:pt idx="14">
                  <c:v>3.9840512473377498</c:v>
                </c:pt>
                <c:pt idx="15">
                  <c:v>3.2592580362891899</c:v>
                </c:pt>
                <c:pt idx="16">
                  <c:v>4.3108685961465403</c:v>
                </c:pt>
                <c:pt idx="17">
                  <c:v>1.4991992603477</c:v>
                </c:pt>
              </c:numCache>
            </c:numRef>
          </c:val>
        </c:ser>
        <c:ser>
          <c:idx val="1"/>
          <c:order val="1"/>
          <c:tx>
            <c:strRef>
              <c:f>'Ark1'!$C$1</c:f>
              <c:strCache>
                <c:ptCount val="1"/>
                <c:pt idx="0">
                  <c:v>30-44</c:v>
                </c:pt>
              </c:strCache>
            </c:strRef>
          </c:tx>
          <c:spPr>
            <a:solidFill>
              <a:schemeClr val="accent1">
                <a:lumMod val="40000"/>
                <a:lumOff val="60000"/>
              </a:schemeClr>
            </a:solidFill>
          </c:spPr>
          <c:invertIfNegative val="0"/>
          <c:dLbls>
            <c:spPr>
              <a:noFill/>
              <a:ln>
                <a:noFill/>
              </a:ln>
              <a:effectLst/>
            </c:spPr>
            <c:txPr>
              <a:bodyPr/>
              <a:lstStyle/>
              <a:p>
                <a:pPr>
                  <a:defRPr sz="600">
                    <a:solidFill>
                      <a:schemeClr val="tx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'Ark1'!$A$2:$A$19</c:f>
              <c:strCache>
                <c:ptCount val="18"/>
                <c:pt idx="0">
                  <c:v>Turgåing</c:v>
                </c:pt>
                <c:pt idx="1">
                  <c:v>Roen og stillheten</c:v>
                </c:pt>
                <c:pt idx="2">
                  <c:v>Naturen generelt</c:v>
                </c:pt>
                <c:pt idx="3">
                  <c:v>Frisk luft</c:v>
                </c:pt>
                <c:pt idx="4">
                  <c:v>Trening, bruke kroppen</c:v>
                </c:pt>
                <c:pt idx="5">
                  <c:v>Annet, noter...</c:v>
                </c:pt>
                <c:pt idx="6">
                  <c:v>Utsikt, se pene områder (det visuelle)</c:v>
                </c:pt>
                <c:pt idx="7">
                  <c:v>Fjellet</c:v>
                </c:pt>
                <c:pt idx="8">
                  <c:v>Fiske</c:v>
                </c:pt>
                <c:pt idx="9">
                  <c:v>Skogen</c:v>
                </c:pt>
                <c:pt idx="10">
                  <c:v>Å være fri</c:v>
                </c:pt>
                <c:pt idx="11">
                  <c:v>Jakt</c:v>
                </c:pt>
                <c:pt idx="12">
                  <c:v>Oppleve dyrelivet</c:v>
                </c:pt>
                <c:pt idx="13">
                  <c:v>Avkobling/Rekreasjon</c:v>
                </c:pt>
                <c:pt idx="14">
                  <c:v>Å oppleve det uberørte</c:v>
                </c:pt>
                <c:pt idx="15">
                  <c:v>Muligheten til å være alene</c:v>
                </c:pt>
                <c:pt idx="16">
                  <c:v>Ski</c:v>
                </c:pt>
                <c:pt idx="17">
                  <c:v>Sjøen</c:v>
                </c:pt>
              </c:strCache>
            </c:strRef>
          </c:cat>
          <c:val>
            <c:numRef>
              <c:f>'Ark1'!$C$2:$C$19</c:f>
              <c:numCache>
                <c:formatCode>0</c:formatCode>
                <c:ptCount val="18"/>
                <c:pt idx="0">
                  <c:v>19.594934826091901</c:v>
                </c:pt>
                <c:pt idx="1">
                  <c:v>26.346434221066001</c:v>
                </c:pt>
                <c:pt idx="2">
                  <c:v>25.845835392693498</c:v>
                </c:pt>
                <c:pt idx="3">
                  <c:v>19.959112339582902</c:v>
                </c:pt>
                <c:pt idx="4">
                  <c:v>11.2182322710392</c:v>
                </c:pt>
                <c:pt idx="5">
                  <c:v>15.864148850296001</c:v>
                </c:pt>
                <c:pt idx="6">
                  <c:v>11.0083712023203</c:v>
                </c:pt>
                <c:pt idx="7">
                  <c:v>10.535428483778899</c:v>
                </c:pt>
                <c:pt idx="8">
                  <c:v>16.052241384385798</c:v>
                </c:pt>
                <c:pt idx="9">
                  <c:v>5.3577709020539901</c:v>
                </c:pt>
                <c:pt idx="10">
                  <c:v>8.6296358844609795</c:v>
                </c:pt>
                <c:pt idx="11">
                  <c:v>10.6204884518311</c:v>
                </c:pt>
                <c:pt idx="12">
                  <c:v>4.4272241477347496</c:v>
                </c:pt>
                <c:pt idx="13">
                  <c:v>5.5405956056997896</c:v>
                </c:pt>
                <c:pt idx="14">
                  <c:v>4.5252987557074604</c:v>
                </c:pt>
                <c:pt idx="15">
                  <c:v>7.57560498708607</c:v>
                </c:pt>
                <c:pt idx="16">
                  <c:v>4.0716455927626196</c:v>
                </c:pt>
                <c:pt idx="17">
                  <c:v>3.6891856089069699</c:v>
                </c:pt>
              </c:numCache>
            </c:numRef>
          </c:val>
        </c:ser>
        <c:ser>
          <c:idx val="2"/>
          <c:order val="2"/>
          <c:tx>
            <c:strRef>
              <c:f>'Ark1'!$D$1</c:f>
              <c:strCache>
                <c:ptCount val="1"/>
                <c:pt idx="0">
                  <c:v>45-59</c:v>
                </c:pt>
              </c:strCache>
            </c:strRef>
          </c:tx>
          <c:spPr>
            <a:solidFill>
              <a:schemeClr val="accent1">
                <a:lumMod val="60000"/>
                <a:lumOff val="40000"/>
              </a:schemeClr>
            </a:solidFill>
          </c:spPr>
          <c:invertIfNegative val="0"/>
          <c:dLbls>
            <c:spPr>
              <a:noFill/>
              <a:ln>
                <a:noFill/>
              </a:ln>
              <a:effectLst/>
            </c:spPr>
            <c:txPr>
              <a:bodyPr/>
              <a:lstStyle/>
              <a:p>
                <a:pPr>
                  <a:defRPr sz="6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'Ark1'!$A$2:$A$19</c:f>
              <c:strCache>
                <c:ptCount val="18"/>
                <c:pt idx="0">
                  <c:v>Turgåing</c:v>
                </c:pt>
                <c:pt idx="1">
                  <c:v>Roen og stillheten</c:v>
                </c:pt>
                <c:pt idx="2">
                  <c:v>Naturen generelt</c:v>
                </c:pt>
                <c:pt idx="3">
                  <c:v>Frisk luft</c:v>
                </c:pt>
                <c:pt idx="4">
                  <c:v>Trening, bruke kroppen</c:v>
                </c:pt>
                <c:pt idx="5">
                  <c:v>Annet, noter...</c:v>
                </c:pt>
                <c:pt idx="6">
                  <c:v>Utsikt, se pene områder (det visuelle)</c:v>
                </c:pt>
                <c:pt idx="7">
                  <c:v>Fjellet</c:v>
                </c:pt>
                <c:pt idx="8">
                  <c:v>Fiske</c:v>
                </c:pt>
                <c:pt idx="9">
                  <c:v>Skogen</c:v>
                </c:pt>
                <c:pt idx="10">
                  <c:v>Å være fri</c:v>
                </c:pt>
                <c:pt idx="11">
                  <c:v>Jakt</c:v>
                </c:pt>
                <c:pt idx="12">
                  <c:v>Oppleve dyrelivet</c:v>
                </c:pt>
                <c:pt idx="13">
                  <c:v>Avkobling/Rekreasjon</c:v>
                </c:pt>
                <c:pt idx="14">
                  <c:v>Å oppleve det uberørte</c:v>
                </c:pt>
                <c:pt idx="15">
                  <c:v>Muligheten til å være alene</c:v>
                </c:pt>
                <c:pt idx="16">
                  <c:v>Ski</c:v>
                </c:pt>
                <c:pt idx="17">
                  <c:v>Sjøen</c:v>
                </c:pt>
              </c:strCache>
            </c:strRef>
          </c:cat>
          <c:val>
            <c:numRef>
              <c:f>'Ark1'!$D$2:$D$19</c:f>
              <c:numCache>
                <c:formatCode>0</c:formatCode>
                <c:ptCount val="18"/>
                <c:pt idx="0">
                  <c:v>28.840006101053302</c:v>
                </c:pt>
                <c:pt idx="1">
                  <c:v>31.871933909405499</c:v>
                </c:pt>
                <c:pt idx="2">
                  <c:v>22.630238812660298</c:v>
                </c:pt>
                <c:pt idx="3">
                  <c:v>31.946173767960701</c:v>
                </c:pt>
                <c:pt idx="4">
                  <c:v>14.813264188061799</c:v>
                </c:pt>
                <c:pt idx="5">
                  <c:v>12.0689574669422</c:v>
                </c:pt>
                <c:pt idx="6">
                  <c:v>17.0978129591354</c:v>
                </c:pt>
                <c:pt idx="7">
                  <c:v>12.012071369873199</c:v>
                </c:pt>
                <c:pt idx="8">
                  <c:v>9.3462845830116699</c:v>
                </c:pt>
                <c:pt idx="9">
                  <c:v>11.3482705381378</c:v>
                </c:pt>
                <c:pt idx="10">
                  <c:v>7.4590046567223602</c:v>
                </c:pt>
                <c:pt idx="11">
                  <c:v>3.4161229673531399</c:v>
                </c:pt>
                <c:pt idx="12">
                  <c:v>7.3930914908982199</c:v>
                </c:pt>
                <c:pt idx="13">
                  <c:v>4.3864550389720298</c:v>
                </c:pt>
                <c:pt idx="14">
                  <c:v>4.9080017182558402</c:v>
                </c:pt>
                <c:pt idx="15">
                  <c:v>3.5046038050651198</c:v>
                </c:pt>
                <c:pt idx="16">
                  <c:v>5.1408378364917704</c:v>
                </c:pt>
                <c:pt idx="17">
                  <c:v>3.42118123863834</c:v>
                </c:pt>
              </c:numCache>
            </c:numRef>
          </c:val>
        </c:ser>
        <c:ser>
          <c:idx val="3"/>
          <c:order val="3"/>
          <c:tx>
            <c:strRef>
              <c:f>'Ark1'!$E$1</c:f>
              <c:strCache>
                <c:ptCount val="1"/>
                <c:pt idx="0">
                  <c:v>60+</c:v>
                </c:pt>
              </c:strCache>
            </c:strRef>
          </c:tx>
          <c:spPr>
            <a:solidFill>
              <a:schemeClr val="accent1"/>
            </a:solidFill>
          </c:spPr>
          <c:invertIfNegative val="0"/>
          <c:dLbls>
            <c:spPr>
              <a:noFill/>
              <a:ln>
                <a:noFill/>
              </a:ln>
              <a:effectLst/>
            </c:spPr>
            <c:txPr>
              <a:bodyPr/>
              <a:lstStyle/>
              <a:p>
                <a:pPr>
                  <a:defRPr sz="6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'Ark1'!$A$2:$A$19</c:f>
              <c:strCache>
                <c:ptCount val="18"/>
                <c:pt idx="0">
                  <c:v>Turgåing</c:v>
                </c:pt>
                <c:pt idx="1">
                  <c:v>Roen og stillheten</c:v>
                </c:pt>
                <c:pt idx="2">
                  <c:v>Naturen generelt</c:v>
                </c:pt>
                <c:pt idx="3">
                  <c:v>Frisk luft</c:v>
                </c:pt>
                <c:pt idx="4">
                  <c:v>Trening, bruke kroppen</c:v>
                </c:pt>
                <c:pt idx="5">
                  <c:v>Annet, noter...</c:v>
                </c:pt>
                <c:pt idx="6">
                  <c:v>Utsikt, se pene områder (det visuelle)</c:v>
                </c:pt>
                <c:pt idx="7">
                  <c:v>Fjellet</c:v>
                </c:pt>
                <c:pt idx="8">
                  <c:v>Fiske</c:v>
                </c:pt>
                <c:pt idx="9">
                  <c:v>Skogen</c:v>
                </c:pt>
                <c:pt idx="10">
                  <c:v>Å være fri</c:v>
                </c:pt>
                <c:pt idx="11">
                  <c:v>Jakt</c:v>
                </c:pt>
                <c:pt idx="12">
                  <c:v>Oppleve dyrelivet</c:v>
                </c:pt>
                <c:pt idx="13">
                  <c:v>Avkobling/Rekreasjon</c:v>
                </c:pt>
                <c:pt idx="14">
                  <c:v>Å oppleve det uberørte</c:v>
                </c:pt>
                <c:pt idx="15">
                  <c:v>Muligheten til å være alene</c:v>
                </c:pt>
                <c:pt idx="16">
                  <c:v>Ski</c:v>
                </c:pt>
                <c:pt idx="17">
                  <c:v>Sjøen</c:v>
                </c:pt>
              </c:strCache>
            </c:strRef>
          </c:cat>
          <c:val>
            <c:numRef>
              <c:f>'Ark1'!$E$2:$E$19</c:f>
              <c:numCache>
                <c:formatCode>0</c:formatCode>
                <c:ptCount val="18"/>
                <c:pt idx="0">
                  <c:v>38.610129229587102</c:v>
                </c:pt>
                <c:pt idx="1">
                  <c:v>21.710110696714299</c:v>
                </c:pt>
                <c:pt idx="2">
                  <c:v>25.3033912451791</c:v>
                </c:pt>
                <c:pt idx="3">
                  <c:v>17.799403971987001</c:v>
                </c:pt>
                <c:pt idx="4">
                  <c:v>20.223084384093099</c:v>
                </c:pt>
                <c:pt idx="5">
                  <c:v>13.347862023437999</c:v>
                </c:pt>
                <c:pt idx="6">
                  <c:v>12.1364614658285</c:v>
                </c:pt>
                <c:pt idx="7">
                  <c:v>20.1774285841832</c:v>
                </c:pt>
                <c:pt idx="8">
                  <c:v>14.980378151772101</c:v>
                </c:pt>
                <c:pt idx="9">
                  <c:v>15.290567038271099</c:v>
                </c:pt>
                <c:pt idx="10">
                  <c:v>6.3902563082787802</c:v>
                </c:pt>
                <c:pt idx="11">
                  <c:v>5.1592406662635399</c:v>
                </c:pt>
                <c:pt idx="12">
                  <c:v>8.5462922755797592</c:v>
                </c:pt>
                <c:pt idx="13">
                  <c:v>5.5769066876615696</c:v>
                </c:pt>
                <c:pt idx="14">
                  <c:v>3.3348349018637</c:v>
                </c:pt>
                <c:pt idx="15">
                  <c:v>2.3058546292275599</c:v>
                </c:pt>
                <c:pt idx="16">
                  <c:v>3.0017166580766101</c:v>
                </c:pt>
                <c:pt idx="17">
                  <c:v>3.5740036551695198</c:v>
                </c:pt>
              </c:numCache>
            </c:numRef>
          </c:val>
        </c:ser>
        <c:dLbls>
          <c:showLegendKey val="0"/>
          <c:showVal val="0"/>
          <c:showCatName val="0"/>
          <c:showSerName val="0"/>
          <c:showPercent val="0"/>
          <c:showBubbleSize val="0"/>
        </c:dLbls>
        <c:gapWidth val="150"/>
        <c:axId val="337803136"/>
        <c:axId val="337805880"/>
      </c:barChart>
      <c:catAx>
        <c:axId val="337803136"/>
        <c:scaling>
          <c:orientation val="maxMin"/>
        </c:scaling>
        <c:delete val="0"/>
        <c:axPos val="l"/>
        <c:numFmt formatCode="General" sourceLinked="0"/>
        <c:majorTickMark val="out"/>
        <c:minorTickMark val="none"/>
        <c:tickLblPos val="nextTo"/>
        <c:txPr>
          <a:bodyPr/>
          <a:lstStyle/>
          <a:p>
            <a:pPr>
              <a:defRPr sz="900"/>
            </a:pPr>
            <a:endParaRPr lang="nb-NO"/>
          </a:p>
        </c:txPr>
        <c:crossAx val="337805880"/>
        <c:crosses val="autoZero"/>
        <c:auto val="1"/>
        <c:lblAlgn val="ctr"/>
        <c:lblOffset val="100"/>
        <c:noMultiLvlLbl val="0"/>
      </c:catAx>
      <c:valAx>
        <c:axId val="337805880"/>
        <c:scaling>
          <c:orientation val="minMax"/>
          <c:min val="0"/>
        </c:scaling>
        <c:delete val="1"/>
        <c:axPos val="t"/>
        <c:numFmt formatCode="0" sourceLinked="1"/>
        <c:majorTickMark val="out"/>
        <c:minorTickMark val="none"/>
        <c:tickLblPos val="nextTo"/>
        <c:crossAx val="337803136"/>
        <c:crosses val="autoZero"/>
        <c:crossBetween val="between"/>
      </c:valAx>
    </c:plotArea>
    <c:legend>
      <c:legendPos val="b"/>
      <c:layout>
        <c:manualLayout>
          <c:xMode val="edge"/>
          <c:yMode val="edge"/>
          <c:x val="0.7870156186516396"/>
          <c:y val="0.83175773904332917"/>
          <c:w val="0.18165898548959489"/>
          <c:h val="0.12398403063924102"/>
        </c:manualLayout>
      </c:layout>
      <c:overlay val="0"/>
      <c:txPr>
        <a:bodyPr/>
        <a:lstStyle/>
        <a:p>
          <a:pPr>
            <a:defRPr sz="9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'Ark1'!$B$1</c:f>
              <c:strCache>
                <c:ptCount val="1"/>
                <c:pt idx="0">
                  <c:v>2017</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'Ark1'!$A$2:$A$25</c:f>
              <c:strCache>
                <c:ptCount val="7"/>
                <c:pt idx="0">
                  <c:v>Tilnærmet daglig (5-7 dgr/uke)</c:v>
                </c:pt>
                <c:pt idx="1">
                  <c:v>3-4 dgr/uke</c:v>
                </c:pt>
                <c:pt idx="2">
                  <c:v>1-2 dgr/uke</c:v>
                </c:pt>
                <c:pt idx="3">
                  <c:v>Annenhver uke</c:v>
                </c:pt>
                <c:pt idx="4">
                  <c:v>Månedlig</c:v>
                </c:pt>
                <c:pt idx="5">
                  <c:v>Sjeldnere</c:v>
                </c:pt>
                <c:pt idx="6">
                  <c:v>Aldri</c:v>
                </c:pt>
              </c:strCache>
            </c:strRef>
          </c:cat>
          <c:val>
            <c:numRef>
              <c:f>'Ark1'!$B$2:$B$25</c:f>
              <c:numCache>
                <c:formatCode>0</c:formatCode>
                <c:ptCount val="7"/>
                <c:pt idx="0">
                  <c:v>33.616458515761401</c:v>
                </c:pt>
                <c:pt idx="1">
                  <c:v>25.247583761937101</c:v>
                </c:pt>
                <c:pt idx="2">
                  <c:v>27.847892762714501</c:v>
                </c:pt>
                <c:pt idx="3">
                  <c:v>5.9828785537872804</c:v>
                </c:pt>
                <c:pt idx="4">
                  <c:v>3.3754798255501299</c:v>
                </c:pt>
                <c:pt idx="5">
                  <c:v>2.7516656766154202</c:v>
                </c:pt>
                <c:pt idx="6">
                  <c:v>1.17804090363406</c:v>
                </c:pt>
              </c:numCache>
            </c:numRef>
          </c:val>
        </c:ser>
        <c:ser>
          <c:idx val="1"/>
          <c:order val="1"/>
          <c:tx>
            <c:strRef>
              <c:f>'Ark1'!$C$1</c:f>
              <c:strCache>
                <c:ptCount val="1"/>
                <c:pt idx="0">
                  <c:v>2014</c:v>
                </c:pt>
              </c:strCache>
            </c:strRef>
          </c:tx>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'Ark1'!$A$2:$A$25</c:f>
              <c:strCache>
                <c:ptCount val="7"/>
                <c:pt idx="0">
                  <c:v>Tilnærmet daglig (5-7 dgr/uke)</c:v>
                </c:pt>
                <c:pt idx="1">
                  <c:v>3-4 dgr/uke</c:v>
                </c:pt>
                <c:pt idx="2">
                  <c:v>1-2 dgr/uke</c:v>
                </c:pt>
                <c:pt idx="3">
                  <c:v>Annenhver uke</c:v>
                </c:pt>
                <c:pt idx="4">
                  <c:v>Månedlig</c:v>
                </c:pt>
                <c:pt idx="5">
                  <c:v>Sjeldnere</c:v>
                </c:pt>
                <c:pt idx="6">
                  <c:v>Aldri</c:v>
                </c:pt>
              </c:strCache>
            </c:strRef>
          </c:cat>
          <c:val>
            <c:numRef>
              <c:f>'Ark1'!$C$2:$C$25</c:f>
              <c:numCache>
                <c:formatCode>0</c:formatCode>
                <c:ptCount val="7"/>
                <c:pt idx="0">
                  <c:v>24.7</c:v>
                </c:pt>
                <c:pt idx="1">
                  <c:v>22.4</c:v>
                </c:pt>
                <c:pt idx="2">
                  <c:v>35.799999999999997</c:v>
                </c:pt>
                <c:pt idx="3">
                  <c:v>6.2</c:v>
                </c:pt>
                <c:pt idx="4">
                  <c:v>6</c:v>
                </c:pt>
                <c:pt idx="5">
                  <c:v>3.5</c:v>
                </c:pt>
                <c:pt idx="6">
                  <c:v>1.1000000000000001</c:v>
                </c:pt>
              </c:numCache>
            </c:numRef>
          </c:val>
        </c:ser>
        <c:ser>
          <c:idx val="2"/>
          <c:order val="2"/>
          <c:tx>
            <c:strRef>
              <c:f>'Ark1'!$D$1</c:f>
              <c:strCache>
                <c:ptCount val="1"/>
                <c:pt idx="0">
                  <c:v>2012</c:v>
                </c:pt>
              </c:strCache>
            </c:strRef>
          </c:tx>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'Ark1'!$A$2:$A$25</c:f>
              <c:strCache>
                <c:ptCount val="7"/>
                <c:pt idx="0">
                  <c:v>Tilnærmet daglig (5-7 dgr/uke)</c:v>
                </c:pt>
                <c:pt idx="1">
                  <c:v>3-4 dgr/uke</c:v>
                </c:pt>
                <c:pt idx="2">
                  <c:v>1-2 dgr/uke</c:v>
                </c:pt>
                <c:pt idx="3">
                  <c:v>Annenhver uke</c:v>
                </c:pt>
                <c:pt idx="4">
                  <c:v>Månedlig</c:v>
                </c:pt>
                <c:pt idx="5">
                  <c:v>Sjeldnere</c:v>
                </c:pt>
                <c:pt idx="6">
                  <c:v>Aldri</c:v>
                </c:pt>
              </c:strCache>
            </c:strRef>
          </c:cat>
          <c:val>
            <c:numRef>
              <c:f>'Ark1'!$D$2:$D$25</c:f>
              <c:numCache>
                <c:formatCode>General</c:formatCode>
                <c:ptCount val="7"/>
                <c:pt idx="0">
                  <c:v>26</c:v>
                </c:pt>
                <c:pt idx="1">
                  <c:v>21</c:v>
                </c:pt>
                <c:pt idx="2">
                  <c:v>32</c:v>
                </c:pt>
                <c:pt idx="3">
                  <c:v>10</c:v>
                </c:pt>
                <c:pt idx="4">
                  <c:v>5</c:v>
                </c:pt>
                <c:pt idx="5">
                  <c:v>4</c:v>
                </c:pt>
                <c:pt idx="6">
                  <c:v>2</c:v>
                </c:pt>
              </c:numCache>
            </c:numRef>
          </c:val>
        </c:ser>
        <c:ser>
          <c:idx val="3"/>
          <c:order val="3"/>
          <c:tx>
            <c:strRef>
              <c:f>'Ark1'!$E$1</c:f>
              <c:strCache>
                <c:ptCount val="1"/>
                <c:pt idx="0">
                  <c:v>2010</c:v>
                </c:pt>
              </c:strCache>
            </c:strRef>
          </c:tx>
          <c:spPr>
            <a:solidFill>
              <a:schemeClr val="accent1">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'Ark1'!$A$2:$A$25</c:f>
              <c:strCache>
                <c:ptCount val="7"/>
                <c:pt idx="0">
                  <c:v>Tilnærmet daglig (5-7 dgr/uke)</c:v>
                </c:pt>
                <c:pt idx="1">
                  <c:v>3-4 dgr/uke</c:v>
                </c:pt>
                <c:pt idx="2">
                  <c:v>1-2 dgr/uke</c:v>
                </c:pt>
                <c:pt idx="3">
                  <c:v>Annenhver uke</c:v>
                </c:pt>
                <c:pt idx="4">
                  <c:v>Månedlig</c:v>
                </c:pt>
                <c:pt idx="5">
                  <c:v>Sjeldnere</c:v>
                </c:pt>
                <c:pt idx="6">
                  <c:v>Aldri</c:v>
                </c:pt>
              </c:strCache>
            </c:strRef>
          </c:cat>
          <c:val>
            <c:numRef>
              <c:f>'Ark1'!$E$2:$E$25</c:f>
              <c:numCache>
                <c:formatCode>General</c:formatCode>
                <c:ptCount val="7"/>
                <c:pt idx="0">
                  <c:v>29</c:v>
                </c:pt>
                <c:pt idx="1">
                  <c:v>19</c:v>
                </c:pt>
                <c:pt idx="2">
                  <c:v>35</c:v>
                </c:pt>
                <c:pt idx="3">
                  <c:v>5</c:v>
                </c:pt>
                <c:pt idx="4">
                  <c:v>7</c:v>
                </c:pt>
                <c:pt idx="5">
                  <c:v>4</c:v>
                </c:pt>
                <c:pt idx="6">
                  <c:v>2</c:v>
                </c:pt>
              </c:numCache>
            </c:numRef>
          </c:val>
        </c:ser>
        <c:dLbls>
          <c:showLegendKey val="0"/>
          <c:showVal val="0"/>
          <c:showCatName val="0"/>
          <c:showSerName val="0"/>
          <c:showPercent val="0"/>
          <c:showBubbleSize val="0"/>
        </c:dLbls>
        <c:gapWidth val="150"/>
        <c:axId val="337805096"/>
        <c:axId val="337801568"/>
      </c:barChart>
      <c:catAx>
        <c:axId val="337805096"/>
        <c:scaling>
          <c:orientation val="maxMin"/>
        </c:scaling>
        <c:delete val="0"/>
        <c:axPos val="l"/>
        <c:numFmt formatCode="General" sourceLinked="0"/>
        <c:majorTickMark val="out"/>
        <c:minorTickMark val="none"/>
        <c:tickLblPos val="nextTo"/>
        <c:crossAx val="337801568"/>
        <c:crosses val="autoZero"/>
        <c:auto val="1"/>
        <c:lblAlgn val="ctr"/>
        <c:lblOffset val="100"/>
        <c:noMultiLvlLbl val="0"/>
      </c:catAx>
      <c:valAx>
        <c:axId val="337801568"/>
        <c:scaling>
          <c:orientation val="minMax"/>
          <c:min val="0"/>
        </c:scaling>
        <c:delete val="1"/>
        <c:axPos val="t"/>
        <c:numFmt formatCode="0" sourceLinked="1"/>
        <c:majorTickMark val="out"/>
        <c:minorTickMark val="none"/>
        <c:tickLblPos val="nextTo"/>
        <c:crossAx val="337805096"/>
        <c:crosses val="autoZero"/>
        <c:crossBetween val="between"/>
      </c:valAx>
    </c:plotArea>
    <c:legend>
      <c:legendPos val="b"/>
      <c:layout>
        <c:manualLayout>
          <c:xMode val="edge"/>
          <c:yMode val="edge"/>
          <c:x val="0.14765287993563339"/>
          <c:y val="0.92213086315873705"/>
          <c:w val="0.76412342088634055"/>
          <c:h val="5.4089663853796606E-2"/>
        </c:manualLayout>
      </c:layout>
      <c:overlay val="0"/>
    </c:legend>
    <c:plotVisOnly val="1"/>
    <c:dispBlanksAs val="gap"/>
    <c:showDLblsOverMax val="0"/>
  </c:chart>
  <c:txPr>
    <a:bodyPr/>
    <a:lstStyle/>
    <a:p>
      <a:pPr>
        <a:defRPr sz="1200"/>
      </a:pPr>
      <a:endParaRPr lang="nb-N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Ja</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'Ark1'!$B$2:$B$13</c:f>
              <c:numCache>
                <c:formatCode>General</c:formatCode>
                <c:ptCount val="12"/>
                <c:pt idx="0" formatCode="0">
                  <c:v>61.4681372459724</c:v>
                </c:pt>
                <c:pt idx="1">
                  <c:v>64</c:v>
                </c:pt>
                <c:pt idx="2">
                  <c:v>64</c:v>
                </c:pt>
                <c:pt idx="3">
                  <c:v>69</c:v>
                </c:pt>
                <c:pt idx="4">
                  <c:v>76</c:v>
                </c:pt>
                <c:pt idx="5">
                  <c:v>68</c:v>
                </c:pt>
                <c:pt idx="6">
                  <c:v>70</c:v>
                </c:pt>
                <c:pt idx="7">
                  <c:v>71</c:v>
                </c:pt>
                <c:pt idx="8">
                  <c:v>67</c:v>
                </c:pt>
                <c:pt idx="9">
                  <c:v>68</c:v>
                </c:pt>
                <c:pt idx="10">
                  <c:v>68</c:v>
                </c:pt>
                <c:pt idx="11">
                  <c:v>70</c:v>
                </c:pt>
              </c:numCache>
            </c:numRef>
          </c:val>
        </c:ser>
        <c:ser>
          <c:idx val="1"/>
          <c:order val="1"/>
          <c:tx>
            <c:strRef>
              <c:f>'Ark1'!$C$1</c:f>
              <c:strCache>
                <c:ptCount val="1"/>
                <c:pt idx="0">
                  <c:v>Nei</c:v>
                </c:pt>
              </c:strCache>
            </c:strRef>
          </c:tx>
          <c:invertIfNegative val="0"/>
          <c:dLbls>
            <c:spPr>
              <a:noFill/>
              <a:ln>
                <a:noFill/>
              </a:ln>
              <a:effectLst/>
            </c:spPr>
            <c:txPr>
              <a:bodyPr/>
              <a:lstStyle/>
              <a:p>
                <a:pPr>
                  <a:defRPr sz="800">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'Ark1'!$A$2:$A$13</c:f>
              <c:numCache>
                <c:formatCode>General</c:formatCode>
                <c:ptCount val="12"/>
                <c:pt idx="0">
                  <c:v>2017</c:v>
                </c:pt>
                <c:pt idx="1">
                  <c:v>2014</c:v>
                </c:pt>
                <c:pt idx="2">
                  <c:v>2012</c:v>
                </c:pt>
                <c:pt idx="3">
                  <c:v>2010</c:v>
                </c:pt>
                <c:pt idx="4">
                  <c:v>2008</c:v>
                </c:pt>
                <c:pt idx="5">
                  <c:v>2007</c:v>
                </c:pt>
                <c:pt idx="6">
                  <c:v>2006</c:v>
                </c:pt>
                <c:pt idx="7">
                  <c:v>2005</c:v>
                </c:pt>
                <c:pt idx="8">
                  <c:v>2004</c:v>
                </c:pt>
                <c:pt idx="9">
                  <c:v>2003</c:v>
                </c:pt>
                <c:pt idx="10">
                  <c:v>2002</c:v>
                </c:pt>
                <c:pt idx="11">
                  <c:v>2001</c:v>
                </c:pt>
              </c:numCache>
            </c:numRef>
          </c:cat>
          <c:val>
            <c:numRef>
              <c:f>'Ark1'!$C$2:$C$13</c:f>
              <c:numCache>
                <c:formatCode>General</c:formatCode>
                <c:ptCount val="12"/>
                <c:pt idx="0" formatCode="0">
                  <c:v>38.531862754027401</c:v>
                </c:pt>
                <c:pt idx="1">
                  <c:v>36</c:v>
                </c:pt>
                <c:pt idx="2">
                  <c:v>36</c:v>
                </c:pt>
                <c:pt idx="3">
                  <c:v>31</c:v>
                </c:pt>
                <c:pt idx="4">
                  <c:v>24</c:v>
                </c:pt>
                <c:pt idx="5">
                  <c:v>32</c:v>
                </c:pt>
                <c:pt idx="6">
                  <c:v>30</c:v>
                </c:pt>
                <c:pt idx="7">
                  <c:v>29</c:v>
                </c:pt>
                <c:pt idx="8">
                  <c:v>33</c:v>
                </c:pt>
                <c:pt idx="9">
                  <c:v>32</c:v>
                </c:pt>
                <c:pt idx="10">
                  <c:v>32</c:v>
                </c:pt>
                <c:pt idx="11">
                  <c:v>30</c:v>
                </c:pt>
              </c:numCache>
            </c:numRef>
          </c:val>
        </c:ser>
        <c:dLbls>
          <c:showLegendKey val="0"/>
          <c:showVal val="0"/>
          <c:showCatName val="0"/>
          <c:showSerName val="0"/>
          <c:showPercent val="0"/>
          <c:showBubbleSize val="0"/>
        </c:dLbls>
        <c:gapWidth val="150"/>
        <c:overlap val="100"/>
        <c:axId val="337804704"/>
        <c:axId val="337806664"/>
      </c:barChart>
      <c:catAx>
        <c:axId val="337804704"/>
        <c:scaling>
          <c:orientation val="maxMin"/>
        </c:scaling>
        <c:delete val="0"/>
        <c:axPos val="l"/>
        <c:numFmt formatCode="General" sourceLinked="1"/>
        <c:majorTickMark val="out"/>
        <c:minorTickMark val="none"/>
        <c:tickLblPos val="nextTo"/>
        <c:txPr>
          <a:bodyPr/>
          <a:lstStyle/>
          <a:p>
            <a:pPr>
              <a:defRPr sz="1000"/>
            </a:pPr>
            <a:endParaRPr lang="nb-NO"/>
          </a:p>
        </c:txPr>
        <c:crossAx val="337806664"/>
        <c:crosses val="autoZero"/>
        <c:auto val="1"/>
        <c:lblAlgn val="ctr"/>
        <c:lblOffset val="100"/>
        <c:noMultiLvlLbl val="0"/>
      </c:catAx>
      <c:valAx>
        <c:axId val="337806664"/>
        <c:scaling>
          <c:orientation val="minMax"/>
          <c:max val="100"/>
          <c:min val="0"/>
        </c:scaling>
        <c:delete val="1"/>
        <c:axPos val="t"/>
        <c:numFmt formatCode="0" sourceLinked="1"/>
        <c:majorTickMark val="out"/>
        <c:minorTickMark val="none"/>
        <c:tickLblPos val="nextTo"/>
        <c:crossAx val="337804704"/>
        <c:crosses val="autoZero"/>
        <c:crossBetween val="between"/>
      </c:valAx>
    </c:plotArea>
    <c:legend>
      <c:legendPos val="b"/>
      <c:layout>
        <c:manualLayout>
          <c:xMode val="edge"/>
          <c:yMode val="edge"/>
          <c:x val="0.44801041416759474"/>
          <c:y val="0.9178703835237163"/>
          <c:w val="0.11028086446324091"/>
          <c:h val="4.6754852888335523E-2"/>
        </c:manualLayout>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a:pPr>
            <a:r>
              <a:rPr lang="nb-NO" sz="800" b="0" dirty="0" smtClean="0"/>
              <a:t>Andel</a:t>
            </a:r>
            <a:r>
              <a:rPr lang="nb-NO" sz="800" b="0" baseline="0" dirty="0" smtClean="0"/>
              <a:t> som ønsker å være mer ute i naturen, avhengig av hvor ofte de er ute i naturen</a:t>
            </a:r>
            <a:r>
              <a:rPr lang="nb-NO" sz="1100" b="0" baseline="0" dirty="0" smtClean="0"/>
              <a:t> </a:t>
            </a:r>
            <a:r>
              <a:rPr lang="nb-NO" sz="1100" baseline="0" dirty="0" smtClean="0"/>
              <a:t> </a:t>
            </a:r>
            <a:endParaRPr lang="nb-NO" sz="1100" dirty="0"/>
          </a:p>
        </c:rich>
      </c:tx>
      <c:layout>
        <c:manualLayout>
          <c:xMode val="edge"/>
          <c:yMode val="edge"/>
          <c:x val="0.14486003915484871"/>
          <c:y val="5.3422848152915543E-2"/>
        </c:manualLayout>
      </c:layout>
      <c:overlay val="1"/>
    </c:title>
    <c:autoTitleDeleted val="0"/>
    <c:plotArea>
      <c:layout>
        <c:manualLayout>
          <c:layoutTarget val="inner"/>
          <c:xMode val="edge"/>
          <c:yMode val="edge"/>
          <c:x val="0.32743471731573687"/>
          <c:y val="0.2795858313825923"/>
          <c:w val="0.6379059722928957"/>
          <c:h val="0.64880627694244464"/>
        </c:manualLayout>
      </c:layout>
      <c:barChart>
        <c:barDir val="bar"/>
        <c:grouping val="clustered"/>
        <c:varyColors val="0"/>
        <c:ser>
          <c:idx val="0"/>
          <c:order val="0"/>
          <c:tx>
            <c:strRef>
              <c:f>'Ark1'!$B$1</c:f>
              <c:strCache>
                <c:ptCount val="1"/>
                <c:pt idx="0">
                  <c:v>2012</c:v>
                </c:pt>
              </c:strCache>
            </c:strRef>
          </c:tx>
          <c:invertIfNegative val="0"/>
          <c:dLbls>
            <c:spPr>
              <a:noFill/>
              <a:ln>
                <a:noFill/>
              </a:ln>
              <a:effectLst/>
            </c:spPr>
            <c:txPr>
              <a:bodyPr/>
              <a:lstStyle/>
              <a:p>
                <a:pPr>
                  <a:defRPr sz="600">
                    <a:solidFill>
                      <a:schemeClr val="bg1"/>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Tilnærmet daglig </c:v>
                </c:pt>
                <c:pt idx="1">
                  <c:v>3-4 dgr/uke </c:v>
                </c:pt>
                <c:pt idx="2">
                  <c:v>1-2 dgr/uke </c:v>
                </c:pt>
                <c:pt idx="3">
                  <c:v>Annenhver uke </c:v>
                </c:pt>
                <c:pt idx="4">
                  <c:v>Månedlig</c:v>
                </c:pt>
                <c:pt idx="5">
                  <c:v>Sjeldnere </c:v>
                </c:pt>
                <c:pt idx="6">
                  <c:v>Aldri</c:v>
                </c:pt>
              </c:strCache>
            </c:strRef>
          </c:cat>
          <c:val>
            <c:numRef>
              <c:f>'Ark1'!$B$2:$B$8</c:f>
              <c:numCache>
                <c:formatCode>General</c:formatCode>
                <c:ptCount val="7"/>
                <c:pt idx="0">
                  <c:v>46</c:v>
                </c:pt>
                <c:pt idx="1">
                  <c:v>64</c:v>
                </c:pt>
                <c:pt idx="2">
                  <c:v>73</c:v>
                </c:pt>
                <c:pt idx="3">
                  <c:v>66</c:v>
                </c:pt>
                <c:pt idx="4">
                  <c:v>94</c:v>
                </c:pt>
                <c:pt idx="5">
                  <c:v>58</c:v>
                </c:pt>
                <c:pt idx="6">
                  <c:v>80</c:v>
                </c:pt>
              </c:numCache>
            </c:numRef>
          </c:val>
        </c:ser>
        <c:ser>
          <c:idx val="1"/>
          <c:order val="1"/>
          <c:tx>
            <c:strRef>
              <c:f>'Ark1'!$C$1</c:f>
              <c:strCache>
                <c:ptCount val="1"/>
                <c:pt idx="0">
                  <c:v>2014</c:v>
                </c:pt>
              </c:strCache>
            </c:strRef>
          </c:tx>
          <c:invertIfNegative val="0"/>
          <c:dLbls>
            <c:spPr>
              <a:noFill/>
              <a:ln>
                <a:noFill/>
              </a:ln>
              <a:effectLst/>
            </c:spPr>
            <c:txPr>
              <a:bodyPr/>
              <a:lstStyle/>
              <a:p>
                <a:pPr algn="ctr">
                  <a:defRPr lang="nb-NO" sz="600" b="0" i="0" u="none" strike="noStrike" kern="1200" baseline="0">
                    <a:solidFill>
                      <a:prstClr val="white"/>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Tilnærmet daglig </c:v>
                </c:pt>
                <c:pt idx="1">
                  <c:v>3-4 dgr/uke </c:v>
                </c:pt>
                <c:pt idx="2">
                  <c:v>1-2 dgr/uke </c:v>
                </c:pt>
                <c:pt idx="3">
                  <c:v>Annenhver uke </c:v>
                </c:pt>
                <c:pt idx="4">
                  <c:v>Månedlig</c:v>
                </c:pt>
                <c:pt idx="5">
                  <c:v>Sjeldnere </c:v>
                </c:pt>
                <c:pt idx="6">
                  <c:v>Aldri</c:v>
                </c:pt>
              </c:strCache>
            </c:strRef>
          </c:cat>
          <c:val>
            <c:numRef>
              <c:f>'Ark1'!$C$2:$C$8</c:f>
              <c:numCache>
                <c:formatCode>General</c:formatCode>
                <c:ptCount val="7"/>
                <c:pt idx="0">
                  <c:v>47</c:v>
                </c:pt>
                <c:pt idx="1">
                  <c:v>55</c:v>
                </c:pt>
                <c:pt idx="2">
                  <c:v>74</c:v>
                </c:pt>
                <c:pt idx="3">
                  <c:v>89</c:v>
                </c:pt>
                <c:pt idx="4">
                  <c:v>77</c:v>
                </c:pt>
                <c:pt idx="5">
                  <c:v>72</c:v>
                </c:pt>
                <c:pt idx="6">
                  <c:v>56</c:v>
                </c:pt>
              </c:numCache>
            </c:numRef>
          </c:val>
        </c:ser>
        <c:ser>
          <c:idx val="2"/>
          <c:order val="2"/>
          <c:tx>
            <c:strRef>
              <c:f>'Ark1'!$D$1</c:f>
              <c:strCache>
                <c:ptCount val="1"/>
                <c:pt idx="0">
                  <c:v>2017</c:v>
                </c:pt>
              </c:strCache>
            </c:strRef>
          </c:tx>
          <c:invertIfNegative val="0"/>
          <c:dLbls>
            <c:spPr>
              <a:noFill/>
              <a:ln>
                <a:noFill/>
              </a:ln>
              <a:effectLst/>
            </c:spPr>
            <c:txPr>
              <a:bodyPr wrap="square" lIns="38100" tIns="19050" rIns="38100" bIns="19050" anchor="ctr">
                <a:spAutoFit/>
              </a:bodyPr>
              <a:lstStyle/>
              <a:p>
                <a:pPr>
                  <a:defRPr sz="600">
                    <a:solidFill>
                      <a:schemeClr val="bg1"/>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'Ark1'!$A$2:$A$8</c:f>
              <c:strCache>
                <c:ptCount val="7"/>
                <c:pt idx="0">
                  <c:v>Tilnærmet daglig </c:v>
                </c:pt>
                <c:pt idx="1">
                  <c:v>3-4 dgr/uke </c:v>
                </c:pt>
                <c:pt idx="2">
                  <c:v>1-2 dgr/uke </c:v>
                </c:pt>
                <c:pt idx="3">
                  <c:v>Annenhver uke </c:v>
                </c:pt>
                <c:pt idx="4">
                  <c:v>Månedlig</c:v>
                </c:pt>
                <c:pt idx="5">
                  <c:v>Sjeldnere </c:v>
                </c:pt>
                <c:pt idx="6">
                  <c:v>Aldri</c:v>
                </c:pt>
              </c:strCache>
            </c:strRef>
          </c:cat>
          <c:val>
            <c:numRef>
              <c:f>'Ark1'!$D$2:$D$8</c:f>
              <c:numCache>
                <c:formatCode>General</c:formatCode>
                <c:ptCount val="7"/>
                <c:pt idx="0">
                  <c:v>47</c:v>
                </c:pt>
                <c:pt idx="1">
                  <c:v>63</c:v>
                </c:pt>
                <c:pt idx="2">
                  <c:v>72</c:v>
                </c:pt>
                <c:pt idx="3">
                  <c:v>65</c:v>
                </c:pt>
                <c:pt idx="4">
                  <c:v>71</c:v>
                </c:pt>
                <c:pt idx="5">
                  <c:v>53</c:v>
                </c:pt>
                <c:pt idx="6">
                  <c:v>43</c:v>
                </c:pt>
              </c:numCache>
            </c:numRef>
          </c:val>
        </c:ser>
        <c:dLbls>
          <c:showLegendKey val="0"/>
          <c:showVal val="0"/>
          <c:showCatName val="0"/>
          <c:showSerName val="0"/>
          <c:showPercent val="0"/>
          <c:showBubbleSize val="0"/>
        </c:dLbls>
        <c:gapWidth val="150"/>
        <c:axId val="337802352"/>
        <c:axId val="337807056"/>
      </c:barChart>
      <c:catAx>
        <c:axId val="337802352"/>
        <c:scaling>
          <c:orientation val="maxMin"/>
        </c:scaling>
        <c:delete val="0"/>
        <c:axPos val="l"/>
        <c:numFmt formatCode="General" sourceLinked="0"/>
        <c:majorTickMark val="out"/>
        <c:minorTickMark val="none"/>
        <c:tickLblPos val="nextTo"/>
        <c:txPr>
          <a:bodyPr/>
          <a:lstStyle/>
          <a:p>
            <a:pPr>
              <a:defRPr sz="700"/>
            </a:pPr>
            <a:endParaRPr lang="nb-NO"/>
          </a:p>
        </c:txPr>
        <c:crossAx val="337807056"/>
        <c:crosses val="autoZero"/>
        <c:auto val="1"/>
        <c:lblAlgn val="ctr"/>
        <c:lblOffset val="100"/>
        <c:noMultiLvlLbl val="0"/>
      </c:catAx>
      <c:valAx>
        <c:axId val="337807056"/>
        <c:scaling>
          <c:orientation val="minMax"/>
          <c:max val="100"/>
          <c:min val="0"/>
        </c:scaling>
        <c:delete val="1"/>
        <c:axPos val="t"/>
        <c:numFmt formatCode="General" sourceLinked="1"/>
        <c:majorTickMark val="out"/>
        <c:minorTickMark val="none"/>
        <c:tickLblPos val="nextTo"/>
        <c:crossAx val="337802352"/>
        <c:crosses val="autoZero"/>
        <c:crossBetween val="between"/>
      </c:valAx>
    </c:plotArea>
    <c:legend>
      <c:legendPos val="t"/>
      <c:layout>
        <c:manualLayout>
          <c:xMode val="edge"/>
          <c:yMode val="edge"/>
          <c:x val="0.20183031923035985"/>
          <c:y val="0.17800874827451643"/>
          <c:w val="0.32999955590432639"/>
          <c:h val="6.4221317496096025E-2"/>
        </c:manualLayout>
      </c:layout>
      <c:overlay val="0"/>
      <c:txPr>
        <a:bodyPr/>
        <a:lstStyle/>
        <a:p>
          <a:pPr>
            <a:defRPr sz="8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928691495660638E-3"/>
          <c:y val="5.0026332758621367E-2"/>
          <c:w val="0.84271229596206132"/>
          <c:h val="0.63133645544918726"/>
        </c:manualLayout>
      </c:layout>
      <c:barChart>
        <c:barDir val="col"/>
        <c:grouping val="percentStacked"/>
        <c:varyColors val="0"/>
        <c:ser>
          <c:idx val="0"/>
          <c:order val="0"/>
          <c:tx>
            <c:strRef>
              <c:f>'Ark1'!$A$2</c:f>
              <c:strCache>
                <c:ptCount val="1"/>
                <c:pt idx="0">
                  <c:v>Svært viktig</c:v>
                </c:pt>
              </c:strCache>
            </c:strRef>
          </c:tx>
          <c:invertIfNegative val="0"/>
          <c:dLbls>
            <c:spPr>
              <a:noFill/>
              <a:ln>
                <a:noFill/>
              </a:ln>
              <a:effectLst/>
            </c:spPr>
            <c:txPr>
              <a:bodyPr/>
              <a:lstStyle/>
              <a:p>
                <a:pPr>
                  <a:defRPr>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'Ark1'!$B$1:$H$1</c:f>
              <c:strCache>
                <c:ptCount val="7"/>
                <c:pt idx="0">
                  <c:v>Bedre tid </c:v>
                </c:pt>
                <c:pt idx="1">
                  <c:v>Merking av stier og løyper der du bor </c:v>
                </c:pt>
                <c:pt idx="2">
                  <c:v>At du har noen å være ute sammen med </c:v>
                </c:pt>
                <c:pt idx="3">
                  <c:v>Bedre tilgang til naturområder der du bor </c:v>
                </c:pt>
                <c:pt idx="4">
                  <c:v>Flere og bedre stier, løyper, aktivitetsomr m.v. der du bor </c:v>
                </c:pt>
                <c:pt idx="5">
                  <c:v>At du får informasjon om turmuligheter der du bor </c:v>
                </c:pt>
                <c:pt idx="6">
                  <c:v>At du får informasjon om organiserte tur- og aktivitetstilbud der du bor </c:v>
                </c:pt>
              </c:strCache>
            </c:strRef>
          </c:cat>
          <c:val>
            <c:numRef>
              <c:f>'Ark1'!$B$2:$H$2</c:f>
              <c:numCache>
                <c:formatCode>0</c:formatCode>
                <c:ptCount val="7"/>
                <c:pt idx="0">
                  <c:v>48.657934310475902</c:v>
                </c:pt>
                <c:pt idx="1">
                  <c:v>26.875022433905301</c:v>
                </c:pt>
                <c:pt idx="2">
                  <c:v>17.809521176031101</c:v>
                </c:pt>
                <c:pt idx="3">
                  <c:v>19.327748163670201</c:v>
                </c:pt>
                <c:pt idx="4">
                  <c:v>17.046959190681399</c:v>
                </c:pt>
                <c:pt idx="5">
                  <c:v>15.0782054433067</c:v>
                </c:pt>
                <c:pt idx="6">
                  <c:v>7.5256255211826302</c:v>
                </c:pt>
              </c:numCache>
            </c:numRef>
          </c:val>
        </c:ser>
        <c:ser>
          <c:idx val="1"/>
          <c:order val="1"/>
          <c:tx>
            <c:strRef>
              <c:f>'Ark1'!$A$3</c:f>
              <c:strCache>
                <c:ptCount val="1"/>
                <c:pt idx="0">
                  <c:v>Ganske viktig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'Ark1'!$B$1:$H$1</c:f>
              <c:strCache>
                <c:ptCount val="7"/>
                <c:pt idx="0">
                  <c:v>Bedre tid </c:v>
                </c:pt>
                <c:pt idx="1">
                  <c:v>Merking av stier og løyper der du bor </c:v>
                </c:pt>
                <c:pt idx="2">
                  <c:v>At du har noen å være ute sammen med </c:v>
                </c:pt>
                <c:pt idx="3">
                  <c:v>Bedre tilgang til naturområder der du bor </c:v>
                </c:pt>
                <c:pt idx="4">
                  <c:v>Flere og bedre stier, løyper, aktivitetsomr m.v. der du bor </c:v>
                </c:pt>
                <c:pt idx="5">
                  <c:v>At du får informasjon om turmuligheter der du bor </c:v>
                </c:pt>
                <c:pt idx="6">
                  <c:v>At du får informasjon om organiserte tur- og aktivitetstilbud der du bor </c:v>
                </c:pt>
              </c:strCache>
            </c:strRef>
          </c:cat>
          <c:val>
            <c:numRef>
              <c:f>'Ark1'!$B$3:$H$3</c:f>
              <c:numCache>
                <c:formatCode>0</c:formatCode>
                <c:ptCount val="7"/>
                <c:pt idx="0">
                  <c:v>31.587393373781399</c:v>
                </c:pt>
                <c:pt idx="1">
                  <c:v>44.1923240824229</c:v>
                </c:pt>
                <c:pt idx="2">
                  <c:v>40.689518877146902</c:v>
                </c:pt>
                <c:pt idx="3">
                  <c:v>30.331645537917002</c:v>
                </c:pt>
                <c:pt idx="4">
                  <c:v>36.954711110043398</c:v>
                </c:pt>
                <c:pt idx="5">
                  <c:v>38.599144861427099</c:v>
                </c:pt>
                <c:pt idx="6">
                  <c:v>17.637949305339198</c:v>
                </c:pt>
              </c:numCache>
            </c:numRef>
          </c:val>
        </c:ser>
        <c:ser>
          <c:idx val="2"/>
          <c:order val="2"/>
          <c:tx>
            <c:strRef>
              <c:f>'Ark1'!$A$4</c:f>
              <c:strCache>
                <c:ptCount val="1"/>
                <c:pt idx="0">
                  <c:v>Mindre viktig</c:v>
                </c:pt>
              </c:strCache>
            </c:strRef>
          </c:tx>
          <c:spPr>
            <a:solidFill>
              <a:schemeClr val="bg1">
                <a:lumMod val="8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'Ark1'!$B$1:$H$1</c:f>
              <c:strCache>
                <c:ptCount val="7"/>
                <c:pt idx="0">
                  <c:v>Bedre tid </c:v>
                </c:pt>
                <c:pt idx="1">
                  <c:v>Merking av stier og løyper der du bor </c:v>
                </c:pt>
                <c:pt idx="2">
                  <c:v>At du har noen å være ute sammen med </c:v>
                </c:pt>
                <c:pt idx="3">
                  <c:v>Bedre tilgang til naturområder der du bor </c:v>
                </c:pt>
                <c:pt idx="4">
                  <c:v>Flere og bedre stier, løyper, aktivitetsomr m.v. der du bor </c:v>
                </c:pt>
                <c:pt idx="5">
                  <c:v>At du får informasjon om turmuligheter der du bor </c:v>
                </c:pt>
                <c:pt idx="6">
                  <c:v>At du får informasjon om organiserte tur- og aktivitetstilbud der du bor </c:v>
                </c:pt>
              </c:strCache>
            </c:strRef>
          </c:cat>
          <c:val>
            <c:numRef>
              <c:f>'Ark1'!$B$4:$H$4</c:f>
              <c:numCache>
                <c:formatCode>0</c:formatCode>
                <c:ptCount val="7"/>
                <c:pt idx="0">
                  <c:v>11.3200092386554</c:v>
                </c:pt>
                <c:pt idx="1">
                  <c:v>18.273303126388999</c:v>
                </c:pt>
                <c:pt idx="2">
                  <c:v>29.135646639806598</c:v>
                </c:pt>
                <c:pt idx="3">
                  <c:v>29.814592960237299</c:v>
                </c:pt>
                <c:pt idx="4">
                  <c:v>30.602226785010298</c:v>
                </c:pt>
                <c:pt idx="5">
                  <c:v>30.848355282034401</c:v>
                </c:pt>
                <c:pt idx="6">
                  <c:v>47.876622042777399</c:v>
                </c:pt>
              </c:numCache>
            </c:numRef>
          </c:val>
        </c:ser>
        <c:ser>
          <c:idx val="3"/>
          <c:order val="3"/>
          <c:tx>
            <c:strRef>
              <c:f>'Ark1'!$A$5</c:f>
              <c:strCache>
                <c:ptCount val="1"/>
                <c:pt idx="0">
                  <c:v>Uviktig</c:v>
                </c:pt>
              </c:strCache>
            </c:strRef>
          </c:tx>
          <c:spPr>
            <a:solidFill>
              <a:schemeClr val="bg1">
                <a:lumMod val="6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'Ark1'!$B$1:$H$1</c:f>
              <c:strCache>
                <c:ptCount val="7"/>
                <c:pt idx="0">
                  <c:v>Bedre tid </c:v>
                </c:pt>
                <c:pt idx="1">
                  <c:v>Merking av stier og løyper der du bor </c:v>
                </c:pt>
                <c:pt idx="2">
                  <c:v>At du har noen å være ute sammen med </c:v>
                </c:pt>
                <c:pt idx="3">
                  <c:v>Bedre tilgang til naturområder der du bor </c:v>
                </c:pt>
                <c:pt idx="4">
                  <c:v>Flere og bedre stier, løyper, aktivitetsomr m.v. der du bor </c:v>
                </c:pt>
                <c:pt idx="5">
                  <c:v>At du får informasjon om turmuligheter der du bor </c:v>
                </c:pt>
                <c:pt idx="6">
                  <c:v>At du får informasjon om organiserte tur- og aktivitetstilbud der du bor </c:v>
                </c:pt>
              </c:strCache>
            </c:strRef>
          </c:cat>
          <c:val>
            <c:numRef>
              <c:f>'Ark1'!$B$5:$H$5</c:f>
              <c:numCache>
                <c:formatCode>0</c:formatCode>
                <c:ptCount val="7"/>
                <c:pt idx="0">
                  <c:v>8.4346630770874107</c:v>
                </c:pt>
                <c:pt idx="1">
                  <c:v>10.659350357282699</c:v>
                </c:pt>
                <c:pt idx="2">
                  <c:v>12.3653133070154</c:v>
                </c:pt>
                <c:pt idx="3">
                  <c:v>20.526013338175499</c:v>
                </c:pt>
                <c:pt idx="4">
                  <c:v>15.396102914265001</c:v>
                </c:pt>
                <c:pt idx="5">
                  <c:v>15.474294413231799</c:v>
                </c:pt>
                <c:pt idx="6">
                  <c:v>26.959803130700699</c:v>
                </c:pt>
              </c:numCache>
            </c:numRef>
          </c:val>
        </c:ser>
        <c:ser>
          <c:idx val="4"/>
          <c:order val="4"/>
          <c:tx>
            <c:strRef>
              <c:f>'Ark1'!#REF!</c:f>
              <c:strCache>
                <c:ptCount val="1"/>
                <c:pt idx="0">
                  <c:v>#REF!</c:v>
                </c:pt>
              </c:strCache>
            </c:strRef>
          </c:tx>
          <c:invertIfNegative val="0"/>
          <c:cat>
            <c:strRef>
              <c:f>'Ark1'!$B$1:$H$1</c:f>
              <c:strCache>
                <c:ptCount val="7"/>
                <c:pt idx="0">
                  <c:v>Bedre tid </c:v>
                </c:pt>
                <c:pt idx="1">
                  <c:v>Merking av stier og løyper der du bor </c:v>
                </c:pt>
                <c:pt idx="2">
                  <c:v>At du har noen å være ute sammen med </c:v>
                </c:pt>
                <c:pt idx="3">
                  <c:v>Bedre tilgang til naturområder der du bor </c:v>
                </c:pt>
                <c:pt idx="4">
                  <c:v>Flere og bedre stier, løyper, aktivitetsomr m.v. der du bor </c:v>
                </c:pt>
                <c:pt idx="5">
                  <c:v>At du får informasjon om turmuligheter der du bor </c:v>
                </c:pt>
                <c:pt idx="6">
                  <c:v>At du får informasjon om organiserte tur- og aktivitetstilbud der du bor </c:v>
                </c:pt>
              </c:strCache>
            </c:strRef>
          </c:cat>
          <c:val>
            <c:numRef>
              <c:f>'Ark1'!#REF!</c:f>
              <c:numCache>
                <c:formatCode>General</c:formatCode>
                <c:ptCount val="1"/>
                <c:pt idx="0">
                  <c:v>1</c:v>
                </c:pt>
              </c:numCache>
            </c:numRef>
          </c:val>
        </c:ser>
        <c:dLbls>
          <c:showLegendKey val="0"/>
          <c:showVal val="0"/>
          <c:showCatName val="0"/>
          <c:showSerName val="0"/>
          <c:showPercent val="0"/>
          <c:showBubbleSize val="0"/>
        </c:dLbls>
        <c:gapWidth val="150"/>
        <c:overlap val="100"/>
        <c:axId val="337803528"/>
        <c:axId val="337804312"/>
      </c:barChart>
      <c:catAx>
        <c:axId val="337803528"/>
        <c:scaling>
          <c:orientation val="minMax"/>
        </c:scaling>
        <c:delete val="0"/>
        <c:axPos val="b"/>
        <c:numFmt formatCode="General" sourceLinked="1"/>
        <c:majorTickMark val="out"/>
        <c:minorTickMark val="none"/>
        <c:tickLblPos val="nextTo"/>
        <c:crossAx val="337804312"/>
        <c:crosses val="autoZero"/>
        <c:auto val="1"/>
        <c:lblAlgn val="ctr"/>
        <c:lblOffset val="100"/>
        <c:noMultiLvlLbl val="0"/>
      </c:catAx>
      <c:valAx>
        <c:axId val="337804312"/>
        <c:scaling>
          <c:orientation val="minMax"/>
          <c:max val="1"/>
          <c:min val="0"/>
        </c:scaling>
        <c:delete val="1"/>
        <c:axPos val="l"/>
        <c:numFmt formatCode="0%" sourceLinked="1"/>
        <c:majorTickMark val="out"/>
        <c:minorTickMark val="none"/>
        <c:tickLblPos val="nextTo"/>
        <c:crossAx val="337803528"/>
        <c:crosses val="autoZero"/>
        <c:crossBetween val="between"/>
      </c:valAx>
    </c:plotArea>
    <c:legend>
      <c:legendPos val="r"/>
      <c:legendEntry>
        <c:idx val="0"/>
        <c:delete val="1"/>
      </c:legendEntry>
      <c:layout>
        <c:manualLayout>
          <c:xMode val="edge"/>
          <c:yMode val="edge"/>
          <c:x val="0.8604866718263674"/>
          <c:y val="2.9104887100020752E-2"/>
          <c:w val="0.12981821406582933"/>
          <c:h val="0.44402801789760987"/>
        </c:manualLayout>
      </c:layout>
      <c:overlay val="0"/>
    </c:legend>
    <c:plotVisOnly val="1"/>
    <c:dispBlanksAs val="gap"/>
    <c:showDLblsOverMax val="0"/>
  </c:chart>
  <c:txPr>
    <a:bodyPr/>
    <a:lstStyle/>
    <a:p>
      <a:pPr>
        <a:defRPr sz="1200">
          <a:latin typeface="Calibri" panose="020F0502020204030204" pitchFamily="34" charset="0"/>
        </a:defRPr>
      </a:pPr>
      <a:endParaRPr lang="nb-NO"/>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nb-NO"/>
          </a:p>
        </p:txBody>
      </p:sp>
      <p:sp>
        <p:nvSpPr>
          <p:cNvPr id="3" name="Plassholder for dato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57D8CA1D-395A-4C9F-B76E-EF534BA17D68}" type="datetimeFigureOut">
              <a:rPr lang="nb-NO" smtClean="0"/>
              <a:t>01.11.2017</a:t>
            </a:fld>
            <a:endParaRPr lang="nb-NO"/>
          </a:p>
        </p:txBody>
      </p:sp>
      <p:sp>
        <p:nvSpPr>
          <p:cNvPr id="4" name="Plassholder for bunntekst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6AAB85CC-F055-4ADE-8D23-BC6A1BD2250C}" type="slidenum">
              <a:rPr lang="nb-NO" smtClean="0"/>
              <a:t>‹#›</a:t>
            </a:fld>
            <a:endParaRPr lang="nb-NO"/>
          </a:p>
        </p:txBody>
      </p:sp>
    </p:spTree>
    <p:extLst>
      <p:ext uri="{BB962C8B-B14F-4D97-AF65-F5344CB8AC3E}">
        <p14:creationId xmlns:p14="http://schemas.microsoft.com/office/powerpoint/2010/main" val="3656321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en-AU" dirty="0"/>
          </a:p>
        </p:txBody>
      </p:sp>
      <p:sp>
        <p:nvSpPr>
          <p:cNvPr id="3" name="Date Placehold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3B6BD712-6567-450C-B3C6-BAF6878345EE}" type="datetimeFigureOut">
              <a:rPr lang="en-AU" smtClean="0"/>
              <a:pPr/>
              <a:t>1/11/2017</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en-AU"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B9487D93-240F-4041-8284-FC16D3A96101}" type="slidenum">
              <a:rPr lang="en-AU" smtClean="0"/>
              <a:pPr/>
              <a:t>‹#›</a:t>
            </a:fld>
            <a:endParaRPr lang="en-AU" dirty="0"/>
          </a:p>
        </p:txBody>
      </p:sp>
    </p:spTree>
    <p:extLst>
      <p:ext uri="{BB962C8B-B14F-4D97-AF65-F5344CB8AC3E}">
        <p14:creationId xmlns:p14="http://schemas.microsoft.com/office/powerpoint/2010/main" val="25153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
    <p:spTree>
      <p:nvGrpSpPr>
        <p:cNvPr id="1" name=""/>
        <p:cNvGrpSpPr/>
        <p:nvPr/>
      </p:nvGrpSpPr>
      <p:grpSpPr>
        <a:xfrm>
          <a:off x="0" y="0"/>
          <a:ext cx="0" cy="0"/>
          <a:chOff x="0" y="0"/>
          <a:chExt cx="0" cy="0"/>
        </a:xfrm>
      </p:grpSpPr>
      <p:pic>
        <p:nvPicPr>
          <p:cNvPr id="4" name="Picture 3" descr="\\PSTUDIOTERM\Clients\TNS Global\TNS_002 Templates\4. Design\4. Active\PPT Files\19 Jan Redesign\Reference\Property Images\RGB_MASTER_A0_landscape_01_lefttor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798312" cy="1284971"/>
          </a:xfrm>
        </p:spPr>
        <p:txBody>
          <a:bodyPr/>
          <a:lstStyle/>
          <a:p>
            <a:r>
              <a:rPr lang="en-US" dirty="0" smtClean="0"/>
              <a:t>Click to edit Master title style</a:t>
            </a:r>
            <a:endParaRPr lang="en-GB" dirty="0"/>
          </a:p>
        </p:txBody>
      </p:sp>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7848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400" y="2851200"/>
            <a:ext cx="5024580"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40382904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5907364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400" y="2851200"/>
            <a:ext cx="5611434"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9954011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7477101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6106499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4555275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76225"/>
            <a:ext cx="4283074" cy="5294313"/>
          </a:xfrm>
          <a:prstGeom prst="rect">
            <a:avLst/>
          </a:prstGeom>
        </p:spPr>
        <p:txBody>
          <a:bodyPr>
            <a:noAutofit/>
          </a:bodyPr>
          <a:lstStyle>
            <a:lvl1pPr>
              <a:defRPr b="0">
                <a:solidFill>
                  <a:schemeClr val="tx1"/>
                </a:solidFill>
              </a:defRPr>
            </a:lvl1pPr>
          </a:lstStyle>
          <a:p>
            <a:r>
              <a:rPr lang="en-US" dirty="0" smtClean="0"/>
              <a:t>Click icon to add picture</a:t>
            </a:r>
            <a:endParaRPr lang="en-AU" dirty="0"/>
          </a:p>
        </p:txBody>
      </p:sp>
      <p:sp>
        <p:nvSpPr>
          <p:cNvPr id="6" name="Text Placeholder 4"/>
          <p:cNvSpPr>
            <a:spLocks noGrp="1"/>
          </p:cNvSpPr>
          <p:nvPr>
            <p:ph type="body" sz="quarter" idx="2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9223992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66610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smtClean="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6757629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61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B)">
    <p:spTree>
      <p:nvGrpSpPr>
        <p:cNvPr id="1" name=""/>
        <p:cNvGrpSpPr/>
        <p:nvPr/>
      </p:nvGrpSpPr>
      <p:grpSpPr>
        <a:xfrm>
          <a:off x="0" y="0"/>
          <a:ext cx="0" cy="0"/>
          <a:chOff x="0" y="0"/>
          <a:chExt cx="0" cy="0"/>
        </a:xfrm>
      </p:grpSpPr>
      <p:pic>
        <p:nvPicPr>
          <p:cNvPr id="4" name="Picture 2" descr="C:\Users\AndrewA\Desktop\Email ATT\RGB_MASTER_A0_landscape_02_lefttor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1813" y="0"/>
            <a:ext cx="4670433" cy="1284971"/>
          </a:xfrm>
        </p:spPr>
        <p:txBody>
          <a:bodyPr/>
          <a:lstStyle/>
          <a:p>
            <a:r>
              <a:rPr lang="en-US" smtClean="0"/>
              <a:t>Click to edit Master title style</a:t>
            </a:r>
            <a:endParaRPr lang="en-GB" dirty="0"/>
          </a:p>
        </p:txBody>
      </p:sp>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33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7990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1450043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040188"/>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smtClean="0"/>
              <a:t>Click to edit Master text styles</a:t>
            </a:r>
          </a:p>
        </p:txBody>
      </p:sp>
    </p:spTree>
    <p:extLst>
      <p:ext uri="{BB962C8B-B14F-4D97-AF65-F5344CB8AC3E}">
        <p14:creationId xmlns:p14="http://schemas.microsoft.com/office/powerpoint/2010/main" val="215857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7990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031839"/>
            <a:ext cx="4029075" cy="4799049"/>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2173750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040189"/>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790699"/>
            <a:ext cx="4029075" cy="40401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1180061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799049"/>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036005"/>
            <a:ext cx="2664000" cy="4794983"/>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7990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257088004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043715"/>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790699"/>
            <a:ext cx="2664000" cy="40402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043715"/>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39948553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02536704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0415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789307"/>
            <a:ext cx="1944000" cy="40415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041581"/>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smtClean="0"/>
              <a:t>Click to edit Master text styles</a:t>
            </a:r>
          </a:p>
        </p:txBody>
      </p:sp>
      <p:sp>
        <p:nvSpPr>
          <p:cNvPr id="14" name="Content Placeholder 6"/>
          <p:cNvSpPr>
            <a:spLocks noGrp="1"/>
          </p:cNvSpPr>
          <p:nvPr>
            <p:ph sz="quarter" idx="22"/>
          </p:nvPr>
        </p:nvSpPr>
        <p:spPr>
          <a:xfrm>
            <a:off x="4702634" y="1789307"/>
            <a:ext cx="1944000" cy="40415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31418804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42830679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7106330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
    <p:spTree>
      <p:nvGrpSpPr>
        <p:cNvPr id="1" name=""/>
        <p:cNvGrpSpPr/>
        <p:nvPr/>
      </p:nvGrpSpPr>
      <p:grpSpPr>
        <a:xfrm>
          <a:off x="0" y="0"/>
          <a:ext cx="0" cy="0"/>
          <a:chOff x="0" y="0"/>
          <a:chExt cx="0" cy="0"/>
        </a:xfrm>
      </p:grpSpPr>
      <p:pic>
        <p:nvPicPr>
          <p:cNvPr id="4" name="Picture 2" descr="C:\Users\AndrewA\Desktop\Email ATT\RGB_MASTER_A0_longlandsca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7051494" cy="1284971"/>
          </a:xfrm>
        </p:spPr>
        <p:txBody>
          <a:bodyPr/>
          <a:lstStyle/>
          <a:p>
            <a:r>
              <a:rPr lang="en-US" smtClean="0"/>
              <a:t>Click to edit Master title style</a:t>
            </a:r>
            <a:endParaRPr lang="en-GB" dirty="0"/>
          </a:p>
        </p:txBody>
      </p:sp>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05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36219360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x1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4307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216664148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x1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3671888"/>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smtClean="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55713937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x2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4307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031839"/>
            <a:ext cx="4029075" cy="4430749"/>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57932592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x2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3671889"/>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790699"/>
            <a:ext cx="4029075" cy="36718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smtClean="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2692782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x3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429358"/>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036005"/>
            <a:ext cx="2664000" cy="4425605"/>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429358"/>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66109518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x3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5"/>
            <a:ext cx="2664000" cy="3674024"/>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790699"/>
            <a:ext cx="2664000" cy="367091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4"/>
            <a:ext cx="2664000" cy="3674024"/>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255269557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x4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457911"/>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008843"/>
            <a:ext cx="1944000" cy="4457911"/>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457911"/>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0" name="Content Placeholder 6"/>
          <p:cNvSpPr>
            <a:spLocks noGrp="1"/>
          </p:cNvSpPr>
          <p:nvPr>
            <p:ph sz="quarter" idx="19"/>
          </p:nvPr>
        </p:nvSpPr>
        <p:spPr>
          <a:xfrm>
            <a:off x="2494192" y="1004677"/>
            <a:ext cx="1944000" cy="4457911"/>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29304457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x4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36732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789307"/>
            <a:ext cx="1944000" cy="36732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3673281"/>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smtClean="0"/>
              <a:t>Click to edit Master text styles</a:t>
            </a:r>
          </a:p>
        </p:txBody>
      </p:sp>
      <p:sp>
        <p:nvSpPr>
          <p:cNvPr id="14" name="Content Placeholder 6"/>
          <p:cNvSpPr>
            <a:spLocks noGrp="1"/>
          </p:cNvSpPr>
          <p:nvPr>
            <p:ph sz="quarter" idx="22"/>
          </p:nvPr>
        </p:nvSpPr>
        <p:spPr>
          <a:xfrm>
            <a:off x="4702634" y="1789307"/>
            <a:ext cx="1944000" cy="36732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327812955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2721345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D)">
    <p:spTree>
      <p:nvGrpSpPr>
        <p:cNvPr id="1" name=""/>
        <p:cNvGrpSpPr/>
        <p:nvPr/>
      </p:nvGrpSpPr>
      <p:grpSpPr>
        <a:xfrm>
          <a:off x="0" y="0"/>
          <a:ext cx="0" cy="0"/>
          <a:chOff x="0" y="0"/>
          <a:chExt cx="0" cy="0"/>
        </a:xfrm>
      </p:grpSpPr>
      <p:pic>
        <p:nvPicPr>
          <p:cNvPr id="4" name="Picture 2" descr="C:\Users\AndrewA\Desktop\Email ATT\RGB_MASTER_A0_portrait_01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059732" cy="1284971"/>
          </a:xfrm>
        </p:spPr>
        <p:txBody>
          <a:bodyPr/>
          <a:lstStyle/>
          <a:p>
            <a:r>
              <a:rPr lang="en-US" smtClean="0"/>
              <a:t>Click to edit Master title style</a:t>
            </a:r>
            <a:endParaRPr lang="en-GB"/>
          </a:p>
        </p:txBody>
      </p:sp>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809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x1 Box (Narrow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6085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352617077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x1 Box + Title (Narrow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3849688"/>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smtClean="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7274022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x2 Box (Narrow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6085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031839"/>
            <a:ext cx="4029075" cy="4608549"/>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224927988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x2 Box + Title (Narrow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3849689"/>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790699"/>
            <a:ext cx="4029075" cy="38496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smtClean="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55057708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x3 Box (Narrow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608288"/>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036005"/>
            <a:ext cx="2664000" cy="4604383"/>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608288"/>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26766523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x3 Box + Title (Narrow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5"/>
            <a:ext cx="2664000" cy="3852954"/>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790699"/>
            <a:ext cx="2664000" cy="38496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4"/>
            <a:ext cx="2664000" cy="3852954"/>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71372916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x4 Box (Narrow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12159" y="1006068"/>
            <a:ext cx="1944000" cy="4631545"/>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008843"/>
            <a:ext cx="1944000" cy="4631545"/>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95275" y="1004677"/>
            <a:ext cx="1944000" cy="4631545"/>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0" name="Content Placeholder 6"/>
          <p:cNvSpPr>
            <a:spLocks noGrp="1"/>
          </p:cNvSpPr>
          <p:nvPr>
            <p:ph sz="quarter" idx="19"/>
          </p:nvPr>
        </p:nvSpPr>
        <p:spPr>
          <a:xfrm>
            <a:off x="2503717" y="1004677"/>
            <a:ext cx="1944000" cy="4631545"/>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09647432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x4 Box + Title (Narrow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38510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789307"/>
            <a:ext cx="1944000" cy="38510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3851081"/>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smtClean="0"/>
              <a:t>Click to edit Master text styles</a:t>
            </a:r>
          </a:p>
        </p:txBody>
      </p:sp>
      <p:sp>
        <p:nvSpPr>
          <p:cNvPr id="14" name="Content Placeholder 6"/>
          <p:cNvSpPr>
            <a:spLocks noGrp="1"/>
          </p:cNvSpPr>
          <p:nvPr>
            <p:ph sz="quarter" idx="22"/>
          </p:nvPr>
        </p:nvSpPr>
        <p:spPr>
          <a:xfrm>
            <a:off x="4702634" y="1789307"/>
            <a:ext cx="1944000" cy="38510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146803068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Narrow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417733620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1074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E)">
    <p:spTree>
      <p:nvGrpSpPr>
        <p:cNvPr id="1" name=""/>
        <p:cNvGrpSpPr/>
        <p:nvPr/>
      </p:nvGrpSpPr>
      <p:grpSpPr>
        <a:xfrm>
          <a:off x="0" y="0"/>
          <a:ext cx="0" cy="0"/>
          <a:chOff x="0" y="0"/>
          <a:chExt cx="0" cy="0"/>
        </a:xfrm>
      </p:grpSpPr>
      <p:pic>
        <p:nvPicPr>
          <p:cNvPr id="4" name="Picture 2" descr="C:\Users\AndrewA\Desktop\Email ATT\RGB_MASTER_A0_portrait_02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367549" cy="1284971"/>
          </a:xfrm>
        </p:spPr>
        <p:txBody>
          <a:bodyPr/>
          <a:lstStyle/>
          <a:p>
            <a:r>
              <a:rPr lang="en-US" smtClean="0"/>
              <a:t>Click to edit Master title style</a:t>
            </a:r>
            <a:endParaRPr lang="en-GB" dirty="0"/>
          </a:p>
        </p:txBody>
      </p:sp>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22359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69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F)">
    <p:spTree>
      <p:nvGrpSpPr>
        <p:cNvPr id="1" name=""/>
        <p:cNvGrpSpPr/>
        <p:nvPr/>
      </p:nvGrpSpPr>
      <p:grpSpPr>
        <a:xfrm>
          <a:off x="0" y="0"/>
          <a:ext cx="0" cy="0"/>
          <a:chOff x="0" y="0"/>
          <a:chExt cx="0" cy="0"/>
        </a:xfrm>
      </p:grpSpPr>
      <p:pic>
        <p:nvPicPr>
          <p:cNvPr id="4" name="Picture 2" descr="C:\Users\AndrewA\Desktop\Email ATT\RGB_MASTER_A0_portrait_03_stra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376603" cy="1284971"/>
          </a:xfrm>
        </p:spPr>
        <p:txBody>
          <a:bodyPr/>
          <a:lstStyle/>
          <a:p>
            <a:r>
              <a:rPr lang="en-US" smtClean="0"/>
              <a:t>Click to edit Master title style</a:t>
            </a:r>
            <a:endParaRPr lang="en-GB" dirty="0"/>
          </a:p>
        </p:txBody>
      </p:sp>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5047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G)">
    <p:spTree>
      <p:nvGrpSpPr>
        <p:cNvPr id="1" name=""/>
        <p:cNvGrpSpPr/>
        <p:nvPr/>
      </p:nvGrpSpPr>
      <p:grpSpPr>
        <a:xfrm>
          <a:off x="0" y="0"/>
          <a:ext cx="0" cy="0"/>
          <a:chOff x="0" y="0"/>
          <a:chExt cx="0" cy="0"/>
        </a:xfrm>
      </p:grpSpPr>
      <p:pic>
        <p:nvPicPr>
          <p:cNvPr id="4" name="Picture 2" descr="C:\Users\AndrewA\Desktop\Email ATT\RGB_MASTER_A0_squar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611993" cy="1284971"/>
          </a:xfrm>
        </p:spPr>
        <p:txBody>
          <a:bodyPr/>
          <a:lstStyle/>
          <a:p>
            <a:r>
              <a:rPr lang="en-US" smtClean="0"/>
              <a:t>Click to edit Master title style</a:t>
            </a:r>
            <a:endParaRPr lang="en-GB" dirty="0"/>
          </a:p>
        </p:txBody>
      </p:sp>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8929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lvl1pPr>
              <a:defRPr b="0">
                <a:solidFill>
                  <a:schemeClr val="tx1"/>
                </a:solidFill>
              </a:defRPr>
            </a:lvl1pPr>
          </a:lstStyle>
          <a:p>
            <a:r>
              <a:rPr lang="en-US" dirty="0" smtClean="0"/>
              <a:t>Click icon to add picture</a:t>
            </a:r>
            <a:endParaRPr lang="en-AU" dirty="0"/>
          </a:p>
        </p:txBody>
      </p:sp>
      <p:sp>
        <p:nvSpPr>
          <p:cNvPr id="4" name="Title 3"/>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8777250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400" y="2851200"/>
            <a:ext cx="5010932"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18091952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ags" Target="../tags/tag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17" Type="http://schemas.openxmlformats.org/officeDocument/2006/relationships/image" Target="../media/image1.jpeg"/><Relationship Id="rId2" Type="http://schemas.openxmlformats.org/officeDocument/2006/relationships/slideLayout" Target="../slideLayouts/slideLayout10.xml"/><Relationship Id="rId16" Type="http://schemas.openxmlformats.org/officeDocument/2006/relationships/tags" Target="../tags/tag9.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ags" Target="../tags/tag8.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ags" Target="../tags/tag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10.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17" Type="http://schemas.openxmlformats.org/officeDocument/2006/relationships/image" Target="../media/image1.jpeg"/><Relationship Id="rId2" Type="http://schemas.openxmlformats.org/officeDocument/2006/relationships/slideLayout" Target="../slideLayouts/slideLayout21.xml"/><Relationship Id="rId16" Type="http://schemas.openxmlformats.org/officeDocument/2006/relationships/tags" Target="../tags/tag1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ags" Target="../tags/tag12.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ags" Target="../tags/tag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ags" Target="../tags/tag16.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ags" Target="../tags/tag15.xml"/><Relationship Id="rId2" Type="http://schemas.openxmlformats.org/officeDocument/2006/relationships/slideLayout" Target="../slideLayouts/slideLayout32.xml"/><Relationship Id="rId16" Type="http://schemas.openxmlformats.org/officeDocument/2006/relationships/image" Target="../media/image1.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ags" Target="../tags/tag14.xml"/><Relationship Id="rId5" Type="http://schemas.openxmlformats.org/officeDocument/2006/relationships/slideLayout" Target="../slideLayouts/slideLayout35.xml"/><Relationship Id="rId15" Type="http://schemas.openxmlformats.org/officeDocument/2006/relationships/tags" Target="../tags/tag18.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ags" Target="../tags/tag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ags" Target="../tags/tag21.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ags" Target="../tags/tag20.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ags" Target="../tags/tag19.xml"/><Relationship Id="rId5" Type="http://schemas.openxmlformats.org/officeDocument/2006/relationships/slideLayout" Target="../slideLayouts/slideLayout44.xml"/><Relationship Id="rId15" Type="http://schemas.openxmlformats.org/officeDocument/2006/relationships/image" Target="../media/image1.jpeg"/><Relationship Id="rId10"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ags" Target="../tags/tag22.xml"/></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heme" Target="../theme/theme6.xml"/><Relationship Id="rId1" Type="http://schemas.openxmlformats.org/officeDocument/2006/relationships/slideLayout" Target="../slideLayouts/slideLayout49.xml"/><Relationship Id="rId5" Type="http://schemas.openxmlformats.org/officeDocument/2006/relationships/tags" Target="../tags/tag25.xml"/><Relationship Id="rId4" Type="http://schemas.openxmlformats.org/officeDocument/2006/relationships/tags" Target="../tags/tag24.xml"/></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heme" Target="../theme/theme7.xml"/><Relationship Id="rId1" Type="http://schemas.openxmlformats.org/officeDocument/2006/relationships/slideLayout" Target="../slideLayouts/slideLayout50.xml"/><Relationship Id="rId5" Type="http://schemas.openxmlformats.org/officeDocument/2006/relationships/tags" Target="../tags/tag28.xml"/><Relationship Id="rId4" Type="http://schemas.openxmlformats.org/officeDocument/2006/relationships/tags" Target="../tags/tag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LSL5_MASTER_A_5.0.1">
    <p:bg>
      <p:bgRef idx="1001">
        <a:schemeClr val="bg1"/>
      </p:bgRef>
    </p:bg>
    <p:spTree>
      <p:nvGrpSpPr>
        <p:cNvPr id="1" name=""/>
        <p:cNvGrpSpPr/>
        <p:nvPr/>
      </p:nvGrpSpPr>
      <p:grpSpPr>
        <a:xfrm>
          <a:off x="0" y="0"/>
          <a:ext cx="0" cy="0"/>
          <a:chOff x="0" y="0"/>
          <a:chExt cx="0" cy="0"/>
        </a:xfrm>
      </p:grpSpPr>
      <p:pic>
        <p:nvPicPr>
          <p:cNvPr id="28" name="Picture 2" descr="C:\Users\AndrewA\Desktop\TNS_logo_rgb.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81813" y="0"/>
            <a:ext cx="8573262" cy="1284971"/>
          </a:xfrm>
          <a:prstGeom prst="rect">
            <a:avLst/>
          </a:prstGeom>
          <a:noFill/>
        </p:spPr>
        <p:txBody>
          <a:bodyPr vert="horz" lIns="0" tIns="208800" rIns="0" bIns="0" rtlCol="0" anchor="t">
            <a:noAutofit/>
          </a:bodyPr>
          <a:lstStyle/>
          <a:p>
            <a:r>
              <a:rPr lang="en-US" dirty="0"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0"/>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hidden="1"/>
          <p:cNvGrpSpPr/>
          <p:nvPr/>
        </p:nvGrpSpPr>
        <p:grpSpPr bwMode="gray">
          <a:xfrm>
            <a:off x="-1334173" y="-533456"/>
            <a:ext cx="10723183" cy="6493000"/>
            <a:chOff x="-1334173" y="-533456"/>
            <a:chExt cx="10723183" cy="6493000"/>
          </a:xfrm>
        </p:grpSpPr>
        <p:grpSp>
          <p:nvGrpSpPr>
            <p:cNvPr id="49" name="Group 48" hidden="1"/>
            <p:cNvGrpSpPr/>
            <p:nvPr/>
          </p:nvGrpSpPr>
          <p:grpSpPr bwMode="gray">
            <a:xfrm>
              <a:off x="-1334173" y="-533456"/>
              <a:ext cx="10723183" cy="6493000"/>
              <a:chOff x="-1334173" y="-533456"/>
              <a:chExt cx="10723183" cy="6493000"/>
            </a:xfrm>
          </p:grpSpPr>
          <p:grpSp>
            <p:nvGrpSpPr>
              <p:cNvPr id="50" name="Group 13" hidden="1"/>
              <p:cNvGrpSpPr/>
              <p:nvPr userDrawn="1"/>
            </p:nvGrpSpPr>
            <p:grpSpPr bwMode="gray">
              <a:xfrm>
                <a:off x="-1334173" y="1145470"/>
                <a:ext cx="1327930" cy="4814074"/>
                <a:chOff x="-1334173" y="1145470"/>
                <a:chExt cx="1327930" cy="4814074"/>
              </a:xfrm>
            </p:grpSpPr>
            <p:grpSp>
              <p:nvGrpSpPr>
                <p:cNvPr id="58" name="Group 7" hidden="1"/>
                <p:cNvGrpSpPr/>
                <p:nvPr userDrawn="1"/>
              </p:nvGrpSpPr>
              <p:grpSpPr bwMode="gray">
                <a:xfrm>
                  <a:off x="-1334173" y="4420483"/>
                  <a:ext cx="1327930" cy="276999"/>
                  <a:chOff x="-1334173" y="4420483"/>
                  <a:chExt cx="1327930" cy="276999"/>
                </a:xfrm>
              </p:grpSpPr>
              <p:cxnSp>
                <p:nvCxnSpPr>
                  <p:cNvPr id="68" name="Straight Connector 67"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hidden="1"/>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9" name="Group 58" hidden="1"/>
                <p:cNvGrpSpPr/>
                <p:nvPr userDrawn="1"/>
              </p:nvGrpSpPr>
              <p:grpSpPr bwMode="gray">
                <a:xfrm>
                  <a:off x="-1334173" y="5682545"/>
                  <a:ext cx="1327930" cy="276999"/>
                  <a:chOff x="-1334173" y="5682545"/>
                  <a:chExt cx="1327930" cy="276999"/>
                </a:xfrm>
              </p:grpSpPr>
              <p:cxnSp>
                <p:nvCxnSpPr>
                  <p:cNvPr id="66" name="Straight Connector 65"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60" name="Group 5" hidden="1"/>
                <p:cNvGrpSpPr/>
                <p:nvPr userDrawn="1"/>
              </p:nvGrpSpPr>
              <p:grpSpPr bwMode="gray">
                <a:xfrm>
                  <a:off x="-1334173" y="1145470"/>
                  <a:ext cx="1327930" cy="276999"/>
                  <a:chOff x="-1334173" y="1145470"/>
                  <a:chExt cx="1327930" cy="276999"/>
                </a:xfrm>
              </p:grpSpPr>
              <p:cxnSp>
                <p:nvCxnSpPr>
                  <p:cNvPr id="64" name="Straight Connector 63"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61" name="Group 8" hidden="1"/>
                <p:cNvGrpSpPr/>
                <p:nvPr userDrawn="1"/>
              </p:nvGrpSpPr>
              <p:grpSpPr bwMode="gray">
                <a:xfrm>
                  <a:off x="-1334173" y="1659820"/>
                  <a:ext cx="1327930" cy="276999"/>
                  <a:chOff x="-1334173" y="1659820"/>
                  <a:chExt cx="1327930" cy="276999"/>
                </a:xfrm>
              </p:grpSpPr>
              <p:cxnSp>
                <p:nvCxnSpPr>
                  <p:cNvPr id="62" name="Straight Connector 61"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51" name="Group 6" hidden="1"/>
              <p:cNvGrpSpPr/>
              <p:nvPr userDrawn="1"/>
            </p:nvGrpSpPr>
            <p:grpSpPr bwMode="gray">
              <a:xfrm>
                <a:off x="-253905" y="-533456"/>
                <a:ext cx="9642915" cy="533456"/>
                <a:chOff x="-253905" y="-533456"/>
                <a:chExt cx="9642915" cy="533456"/>
              </a:xfrm>
            </p:grpSpPr>
            <p:grpSp>
              <p:nvGrpSpPr>
                <p:cNvPr id="52" name="Group 51" hidden="1"/>
                <p:cNvGrpSpPr/>
                <p:nvPr userDrawn="1"/>
              </p:nvGrpSpPr>
              <p:grpSpPr bwMode="gray">
                <a:xfrm>
                  <a:off x="-253905" y="-533456"/>
                  <a:ext cx="1072330" cy="533456"/>
                  <a:chOff x="-250415" y="-533456"/>
                  <a:chExt cx="1072330" cy="533456"/>
                </a:xfrm>
              </p:grpSpPr>
              <p:cxnSp>
                <p:nvCxnSpPr>
                  <p:cNvPr id="56" name="Straight Connector 55"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hidden="1"/>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3" name="Group 2" hidden="1"/>
                <p:cNvGrpSpPr/>
                <p:nvPr userDrawn="1"/>
              </p:nvGrpSpPr>
              <p:grpSpPr bwMode="gray">
                <a:xfrm>
                  <a:off x="8316680" y="-533456"/>
                  <a:ext cx="1072330" cy="528999"/>
                  <a:chOff x="7804969" y="-533456"/>
                  <a:chExt cx="1072330" cy="528999"/>
                </a:xfrm>
              </p:grpSpPr>
              <p:cxnSp>
                <p:nvCxnSpPr>
                  <p:cNvPr id="54" name="Straight Connector 53" hidden="1"/>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34" name="TextBox 33" hidden="1"/>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sp>
        <p:nvSpPr>
          <p:cNvPr id="17" name="TekstSylinder 16"/>
          <p:cNvSpPr txBox="1"/>
          <p:nvPr>
            <p:custDataLst>
              <p:tags r:id="rId11"/>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1250" b="0" i="0" u="none" strike="noStrike" spc="0" baseline="0" smtClean="0">
                <a:solidFill>
                  <a:srgbClr val="333333"/>
                </a:solidFill>
                <a:latin typeface="Verdana"/>
              </a:rPr>
              <a:t>Natur- og miljøbarometeret </a:t>
            </a:r>
            <a:endParaRPr lang="nb-NO" sz="1250" b="0" i="0" u="none" strike="noStrike" spc="0" baseline="0" dirty="0" err="1" smtClean="0">
              <a:solidFill>
                <a:srgbClr val="333333"/>
              </a:solidFill>
              <a:latin typeface="Verdana"/>
            </a:endParaRPr>
          </a:p>
        </p:txBody>
      </p:sp>
      <p:sp>
        <p:nvSpPr>
          <p:cNvPr id="19" name="TekstSylinder 18"/>
          <p:cNvSpPr txBox="1"/>
          <p:nvPr>
            <p:custDataLst>
              <p:tags r:id="rId12"/>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nb-NO" sz="750" b="0" i="0" u="none" strike="noStrike" spc="0" baseline="0" dirty="0" err="1" smtClean="0">
              <a:solidFill>
                <a:srgbClr val="333333"/>
              </a:solidFill>
              <a:latin typeface="Verdana"/>
            </a:endParaRPr>
          </a:p>
        </p:txBody>
      </p:sp>
      <p:sp>
        <p:nvSpPr>
          <p:cNvPr id="32" name="TekstSylinder 16"/>
          <p:cNvSpPr txBox="1"/>
          <p:nvPr userDrawn="1">
            <p:custDataLst>
              <p:tags r:id="rId13"/>
            </p:custDataLst>
          </p:nvPr>
        </p:nvSpPr>
        <p:spPr>
          <a:xfrm>
            <a:off x="1152357" y="6418200"/>
            <a:ext cx="2918198" cy="348136"/>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800" b="0" i="0" u="none" strike="noStrike" spc="0" baseline="0" dirty="0" smtClean="0">
                <a:solidFill>
                  <a:srgbClr val="333333"/>
                </a:solidFill>
                <a:latin typeface="Verdana"/>
              </a:rPr>
              <a:t>TNS August 2017 </a:t>
            </a:r>
            <a:r>
              <a:rPr lang="nb-NO" sz="1250" b="0" i="0" u="none" strike="noStrike" spc="0" baseline="0" dirty="0" smtClean="0">
                <a:solidFill>
                  <a:srgbClr val="333333"/>
                </a:solidFill>
                <a:latin typeface="Verdana"/>
              </a:rPr>
              <a:t> </a:t>
            </a:r>
          </a:p>
        </p:txBody>
      </p:sp>
    </p:spTree>
    <p:extLst>
      <p:ext uri="{BB962C8B-B14F-4D97-AF65-F5344CB8AC3E}">
        <p14:creationId xmlns:p14="http://schemas.microsoft.com/office/powerpoint/2010/main" val="339336501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SLSL5_MASTER_B_5.0.1">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399" y="2851200"/>
            <a:ext cx="8570675" cy="766800"/>
          </a:xfrm>
          <a:prstGeom prst="rect">
            <a:avLst/>
          </a:prstGeom>
        </p:spPr>
        <p:txBody>
          <a:bodyPr vert="horz" lIns="0" tIns="36000" rIns="0" bIns="0" rtlCol="0" anchor="t">
            <a:noAutofit/>
          </a:bodyPr>
          <a:lstStyle/>
          <a:p>
            <a:r>
              <a:rPr lang="en-US"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8" name="Picture 2" descr="C:\Users\AndrewA\Desktop\TNS_logo_rgb.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hidden="1"/>
          <p:cNvGrpSpPr/>
          <p:nvPr/>
        </p:nvGrpSpPr>
        <p:grpSpPr bwMode="gray">
          <a:xfrm>
            <a:off x="-1334173" y="-533456"/>
            <a:ext cx="10723183" cy="6493000"/>
            <a:chOff x="-1334173" y="-533456"/>
            <a:chExt cx="10723183" cy="6493000"/>
          </a:xfrm>
        </p:grpSpPr>
        <p:grpSp>
          <p:nvGrpSpPr>
            <p:cNvPr id="49" name="Group 48" hidden="1"/>
            <p:cNvGrpSpPr/>
            <p:nvPr/>
          </p:nvGrpSpPr>
          <p:grpSpPr bwMode="gray">
            <a:xfrm>
              <a:off x="-1334173" y="-533456"/>
              <a:ext cx="10723183" cy="6493000"/>
              <a:chOff x="-1334173" y="-533456"/>
              <a:chExt cx="10723183" cy="6493000"/>
            </a:xfrm>
          </p:grpSpPr>
          <p:grpSp>
            <p:nvGrpSpPr>
              <p:cNvPr id="50" name="Group 13" hidden="1"/>
              <p:cNvGrpSpPr/>
              <p:nvPr userDrawn="1"/>
            </p:nvGrpSpPr>
            <p:grpSpPr bwMode="gray">
              <a:xfrm>
                <a:off x="-1334173" y="1145470"/>
                <a:ext cx="1327930" cy="4814074"/>
                <a:chOff x="-1334173" y="1145470"/>
                <a:chExt cx="1327930" cy="4814074"/>
              </a:xfrm>
            </p:grpSpPr>
            <p:grpSp>
              <p:nvGrpSpPr>
                <p:cNvPr id="58" name="Group 7" hidden="1"/>
                <p:cNvGrpSpPr/>
                <p:nvPr userDrawn="1"/>
              </p:nvGrpSpPr>
              <p:grpSpPr bwMode="gray">
                <a:xfrm>
                  <a:off x="-1334173" y="4420483"/>
                  <a:ext cx="1327930" cy="276999"/>
                  <a:chOff x="-1334173" y="4420483"/>
                  <a:chExt cx="1327930" cy="276999"/>
                </a:xfrm>
              </p:grpSpPr>
              <p:cxnSp>
                <p:nvCxnSpPr>
                  <p:cNvPr id="68" name="Straight Connector 67"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hidden="1"/>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9" name="Group 58" hidden="1"/>
                <p:cNvGrpSpPr/>
                <p:nvPr userDrawn="1"/>
              </p:nvGrpSpPr>
              <p:grpSpPr bwMode="gray">
                <a:xfrm>
                  <a:off x="-1334173" y="5682545"/>
                  <a:ext cx="1327930" cy="276999"/>
                  <a:chOff x="-1334173" y="5682545"/>
                  <a:chExt cx="1327930" cy="276999"/>
                </a:xfrm>
              </p:grpSpPr>
              <p:cxnSp>
                <p:nvCxnSpPr>
                  <p:cNvPr id="66" name="Straight Connector 65"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60" name="Group 5" hidden="1"/>
                <p:cNvGrpSpPr/>
                <p:nvPr userDrawn="1"/>
              </p:nvGrpSpPr>
              <p:grpSpPr bwMode="gray">
                <a:xfrm>
                  <a:off x="-1334173" y="1145470"/>
                  <a:ext cx="1327930" cy="276999"/>
                  <a:chOff x="-1334173" y="1145470"/>
                  <a:chExt cx="1327930" cy="276999"/>
                </a:xfrm>
              </p:grpSpPr>
              <p:cxnSp>
                <p:nvCxnSpPr>
                  <p:cNvPr id="64" name="Straight Connector 63"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61" name="Group 8" hidden="1"/>
                <p:cNvGrpSpPr/>
                <p:nvPr userDrawn="1"/>
              </p:nvGrpSpPr>
              <p:grpSpPr bwMode="gray">
                <a:xfrm>
                  <a:off x="-1334173" y="1659820"/>
                  <a:ext cx="1327930" cy="276999"/>
                  <a:chOff x="-1334173" y="1659820"/>
                  <a:chExt cx="1327930" cy="276999"/>
                </a:xfrm>
              </p:grpSpPr>
              <p:cxnSp>
                <p:nvCxnSpPr>
                  <p:cNvPr id="62" name="Straight Connector 61"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51" name="Group 6" hidden="1"/>
              <p:cNvGrpSpPr/>
              <p:nvPr userDrawn="1"/>
            </p:nvGrpSpPr>
            <p:grpSpPr bwMode="gray">
              <a:xfrm>
                <a:off x="-253905" y="-533456"/>
                <a:ext cx="9642915" cy="533456"/>
                <a:chOff x="-253905" y="-533456"/>
                <a:chExt cx="9642915" cy="533456"/>
              </a:xfrm>
            </p:grpSpPr>
            <p:grpSp>
              <p:nvGrpSpPr>
                <p:cNvPr id="52" name="Group 51" hidden="1"/>
                <p:cNvGrpSpPr/>
                <p:nvPr userDrawn="1"/>
              </p:nvGrpSpPr>
              <p:grpSpPr bwMode="gray">
                <a:xfrm>
                  <a:off x="-253905" y="-533456"/>
                  <a:ext cx="1072330" cy="533456"/>
                  <a:chOff x="-250415" y="-533456"/>
                  <a:chExt cx="1072330" cy="533456"/>
                </a:xfrm>
              </p:grpSpPr>
              <p:cxnSp>
                <p:nvCxnSpPr>
                  <p:cNvPr id="56" name="Straight Connector 55"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hidden="1"/>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3" name="Group 2" hidden="1"/>
                <p:cNvGrpSpPr/>
                <p:nvPr userDrawn="1"/>
              </p:nvGrpSpPr>
              <p:grpSpPr bwMode="gray">
                <a:xfrm>
                  <a:off x="8316680" y="-533456"/>
                  <a:ext cx="1072330" cy="528999"/>
                  <a:chOff x="7804969" y="-533456"/>
                  <a:chExt cx="1072330" cy="528999"/>
                </a:xfrm>
              </p:grpSpPr>
              <p:cxnSp>
                <p:nvCxnSpPr>
                  <p:cNvPr id="54" name="Straight Connector 53" hidden="1"/>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34" name="TextBox 33" hidden="1"/>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sp>
        <p:nvSpPr>
          <p:cNvPr id="17" name="TekstSylinder 16"/>
          <p:cNvSpPr txBox="1"/>
          <p:nvPr>
            <p:custDataLst>
              <p:tags r:id="rId14"/>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1250" b="0" i="0" u="none" strike="noStrike" spc="0" baseline="0" smtClean="0">
                <a:solidFill>
                  <a:srgbClr val="333333"/>
                </a:solidFill>
                <a:latin typeface="Verdana"/>
              </a:rPr>
              <a:t>Natur- og miljøbarometeret </a:t>
            </a:r>
            <a:endParaRPr lang="nb-NO" sz="1250" b="0" i="0" u="none" strike="noStrike" spc="0" baseline="0" dirty="0" err="1" smtClean="0">
              <a:solidFill>
                <a:srgbClr val="333333"/>
              </a:solidFill>
              <a:latin typeface="Verdana"/>
            </a:endParaRPr>
          </a:p>
        </p:txBody>
      </p:sp>
      <p:sp>
        <p:nvSpPr>
          <p:cNvPr id="19" name="TekstSylinder 18"/>
          <p:cNvSpPr txBox="1"/>
          <p:nvPr>
            <p:custDataLst>
              <p:tags r:id="rId15"/>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nb-NO" sz="750" b="0" i="0" u="none" strike="noStrike" spc="0" baseline="0" dirty="0" err="1" smtClean="0">
              <a:solidFill>
                <a:srgbClr val="333333"/>
              </a:solidFill>
              <a:latin typeface="Verdana"/>
            </a:endParaRPr>
          </a:p>
        </p:txBody>
      </p:sp>
      <p:sp>
        <p:nvSpPr>
          <p:cNvPr id="33" name="TekstSylinder 16"/>
          <p:cNvSpPr txBox="1"/>
          <p:nvPr userDrawn="1">
            <p:custDataLst>
              <p:tags r:id="rId16"/>
            </p:custDataLst>
          </p:nvPr>
        </p:nvSpPr>
        <p:spPr>
          <a:xfrm>
            <a:off x="1152357" y="6418200"/>
            <a:ext cx="2918198" cy="348136"/>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800" b="0" i="0" u="none" strike="noStrike" spc="0" baseline="0" dirty="0" smtClean="0">
                <a:solidFill>
                  <a:srgbClr val="333333"/>
                </a:solidFill>
                <a:latin typeface="Verdana"/>
              </a:rPr>
              <a:t>TNS August 2017 </a:t>
            </a:r>
            <a:r>
              <a:rPr lang="nb-NO" sz="1250" b="0" i="0" u="none" strike="noStrike" spc="0" baseline="0" dirty="0" smtClean="0">
                <a:solidFill>
                  <a:srgbClr val="333333"/>
                </a:solidFill>
                <a:latin typeface="Verdana"/>
              </a:rPr>
              <a:t> </a:t>
            </a:r>
          </a:p>
        </p:txBody>
      </p:sp>
    </p:spTree>
    <p:extLst>
      <p:ext uri="{BB962C8B-B14F-4D97-AF65-F5344CB8AC3E}">
        <p14:creationId xmlns:p14="http://schemas.microsoft.com/office/powerpoint/2010/main" val="250750383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name="SLSL5_MASTER_C_5.0.1">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smtClean="0"/>
              <a:t>Click to edit Master title style</a:t>
            </a:r>
            <a:endParaRPr lang="en-AU" dirty="0"/>
          </a:p>
        </p:txBody>
      </p:sp>
      <p:sp>
        <p:nvSpPr>
          <p:cNvPr id="3" name="Text Placeholder 2"/>
          <p:cNvSpPr>
            <a:spLocks noGrp="1"/>
          </p:cNvSpPr>
          <p:nvPr>
            <p:ph type="body" idx="1"/>
          </p:nvPr>
        </p:nvSpPr>
        <p:spPr>
          <a:xfrm>
            <a:off x="285750" y="1031837"/>
            <a:ext cx="8569324" cy="4799051"/>
          </a:xfrm>
          <a:prstGeom prst="rect">
            <a:avLst/>
          </a:prstGeom>
        </p:spPr>
        <p:txBody>
          <a:bodyPr vert="horz" lIns="0" tIns="21240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9" name="Picture 2" descr="C:\Users\AndrewA\Desktop\TNS_logo_rgb.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hidden="1"/>
          <p:cNvGrpSpPr/>
          <p:nvPr/>
        </p:nvGrpSpPr>
        <p:grpSpPr bwMode="gray">
          <a:xfrm>
            <a:off x="-1334173" y="-533456"/>
            <a:ext cx="10723183" cy="6493000"/>
            <a:chOff x="-1334173" y="-533456"/>
            <a:chExt cx="10723183" cy="6493000"/>
          </a:xfrm>
        </p:grpSpPr>
        <p:grpSp>
          <p:nvGrpSpPr>
            <p:cNvPr id="46" name="Group 45" hidden="1"/>
            <p:cNvGrpSpPr/>
            <p:nvPr/>
          </p:nvGrpSpPr>
          <p:grpSpPr bwMode="gray">
            <a:xfrm>
              <a:off x="-1334173" y="-533456"/>
              <a:ext cx="10723183" cy="6493000"/>
              <a:chOff x="-1334173" y="-533456"/>
              <a:chExt cx="10723183" cy="6493000"/>
            </a:xfrm>
          </p:grpSpPr>
          <p:grpSp>
            <p:nvGrpSpPr>
              <p:cNvPr id="47" name="Group 13" hidden="1"/>
              <p:cNvGrpSpPr/>
              <p:nvPr userDrawn="1"/>
            </p:nvGrpSpPr>
            <p:grpSpPr bwMode="gray">
              <a:xfrm>
                <a:off x="-1334173" y="1145470"/>
                <a:ext cx="1327930" cy="4814074"/>
                <a:chOff x="-1334173" y="1145470"/>
                <a:chExt cx="1327930" cy="4814074"/>
              </a:xfrm>
            </p:grpSpPr>
            <p:grpSp>
              <p:nvGrpSpPr>
                <p:cNvPr id="55" name="Group 7" hidden="1"/>
                <p:cNvGrpSpPr/>
                <p:nvPr userDrawn="1"/>
              </p:nvGrpSpPr>
              <p:grpSpPr bwMode="gray">
                <a:xfrm>
                  <a:off x="-1334173" y="4420483"/>
                  <a:ext cx="1327930" cy="276999"/>
                  <a:chOff x="-1334173" y="4420483"/>
                  <a:chExt cx="1327930" cy="276999"/>
                </a:xfrm>
              </p:grpSpPr>
              <p:cxnSp>
                <p:nvCxnSpPr>
                  <p:cNvPr id="65" name="Straight Connector 64"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hidden="1"/>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6" name="Group 55" hidden="1"/>
                <p:cNvGrpSpPr/>
                <p:nvPr userDrawn="1"/>
              </p:nvGrpSpPr>
              <p:grpSpPr bwMode="gray">
                <a:xfrm>
                  <a:off x="-1334173" y="5682545"/>
                  <a:ext cx="1327930" cy="276999"/>
                  <a:chOff x="-1334173" y="5682545"/>
                  <a:chExt cx="1327930" cy="276999"/>
                </a:xfrm>
              </p:grpSpPr>
              <p:cxnSp>
                <p:nvCxnSpPr>
                  <p:cNvPr id="63" name="Straight Connector 62"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57" name="Group 5" hidden="1"/>
                <p:cNvGrpSpPr/>
                <p:nvPr userDrawn="1"/>
              </p:nvGrpSpPr>
              <p:grpSpPr bwMode="gray">
                <a:xfrm>
                  <a:off x="-1334173" y="1145470"/>
                  <a:ext cx="1327930" cy="276999"/>
                  <a:chOff x="-1334173" y="1145470"/>
                  <a:chExt cx="1327930" cy="276999"/>
                </a:xfrm>
              </p:grpSpPr>
              <p:cxnSp>
                <p:nvCxnSpPr>
                  <p:cNvPr id="61" name="Straight Connector 60"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8" name="Group 8" hidden="1"/>
                <p:cNvGrpSpPr/>
                <p:nvPr userDrawn="1"/>
              </p:nvGrpSpPr>
              <p:grpSpPr bwMode="gray">
                <a:xfrm>
                  <a:off x="-1334173" y="1659820"/>
                  <a:ext cx="1327930" cy="276999"/>
                  <a:chOff x="-1334173" y="1659820"/>
                  <a:chExt cx="1327930" cy="276999"/>
                </a:xfrm>
              </p:grpSpPr>
              <p:cxnSp>
                <p:nvCxnSpPr>
                  <p:cNvPr id="59" name="Straight Connector 58"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48" name="Group 6" hidden="1"/>
              <p:cNvGrpSpPr/>
              <p:nvPr userDrawn="1"/>
            </p:nvGrpSpPr>
            <p:grpSpPr bwMode="gray">
              <a:xfrm>
                <a:off x="-253905" y="-533456"/>
                <a:ext cx="9642915" cy="533456"/>
                <a:chOff x="-253905" y="-533456"/>
                <a:chExt cx="9642915" cy="533456"/>
              </a:xfrm>
            </p:grpSpPr>
            <p:grpSp>
              <p:nvGrpSpPr>
                <p:cNvPr id="49" name="Group 48" hidden="1"/>
                <p:cNvGrpSpPr/>
                <p:nvPr userDrawn="1"/>
              </p:nvGrpSpPr>
              <p:grpSpPr bwMode="gray">
                <a:xfrm>
                  <a:off x="-253905" y="-533456"/>
                  <a:ext cx="1072330" cy="533456"/>
                  <a:chOff x="-250415" y="-533456"/>
                  <a:chExt cx="1072330" cy="533456"/>
                </a:xfrm>
              </p:grpSpPr>
              <p:cxnSp>
                <p:nvCxnSpPr>
                  <p:cNvPr id="53" name="Straight Connector 52"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hidden="1"/>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0" name="Group 2" hidden="1"/>
                <p:cNvGrpSpPr/>
                <p:nvPr userDrawn="1"/>
              </p:nvGrpSpPr>
              <p:grpSpPr bwMode="gray">
                <a:xfrm>
                  <a:off x="8316680" y="-533456"/>
                  <a:ext cx="1072330" cy="528999"/>
                  <a:chOff x="7804969" y="-533456"/>
                  <a:chExt cx="1072330" cy="528999"/>
                </a:xfrm>
              </p:grpSpPr>
              <p:cxnSp>
                <p:nvCxnSpPr>
                  <p:cNvPr id="51" name="Straight Connector 50" hidden="1"/>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hidden="1"/>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35" name="TextBox 34" hidden="1"/>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sp>
        <p:nvSpPr>
          <p:cNvPr id="18" name="TekstSylinder 17"/>
          <p:cNvSpPr txBox="1"/>
          <p:nvPr>
            <p:custDataLst>
              <p:tags r:id="rId14"/>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1250" b="0" i="0" u="none" strike="noStrike" spc="0" baseline="0" smtClean="0">
                <a:solidFill>
                  <a:srgbClr val="333333"/>
                </a:solidFill>
                <a:latin typeface="Verdana"/>
              </a:rPr>
              <a:t>Natur- og miljøbarometeret </a:t>
            </a:r>
            <a:endParaRPr lang="nb-NO" sz="1250" b="0" i="0" u="none" strike="noStrike" spc="0" baseline="0" dirty="0" err="1" smtClean="0">
              <a:solidFill>
                <a:srgbClr val="333333"/>
              </a:solidFill>
              <a:latin typeface="Verdana"/>
            </a:endParaRPr>
          </a:p>
        </p:txBody>
      </p:sp>
      <p:sp>
        <p:nvSpPr>
          <p:cNvPr id="20" name="TekstSylinder 19"/>
          <p:cNvSpPr txBox="1"/>
          <p:nvPr>
            <p:custDataLst>
              <p:tags r:id="rId15"/>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nb-NO" sz="750" b="0" i="0" u="none" strike="noStrike" spc="0" baseline="0" dirty="0" err="1" smtClean="0">
              <a:solidFill>
                <a:srgbClr val="333333"/>
              </a:solidFill>
              <a:latin typeface="Verdana"/>
            </a:endParaRPr>
          </a:p>
        </p:txBody>
      </p:sp>
      <p:sp>
        <p:nvSpPr>
          <p:cNvPr id="33" name="TekstSylinder 16"/>
          <p:cNvSpPr txBox="1"/>
          <p:nvPr userDrawn="1">
            <p:custDataLst>
              <p:tags r:id="rId16"/>
            </p:custDataLst>
          </p:nvPr>
        </p:nvSpPr>
        <p:spPr>
          <a:xfrm>
            <a:off x="1152357" y="6418200"/>
            <a:ext cx="2918198" cy="348136"/>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800" b="0" i="0" u="none" strike="noStrike" spc="0" baseline="0" dirty="0" smtClean="0">
                <a:solidFill>
                  <a:srgbClr val="333333"/>
                </a:solidFill>
                <a:latin typeface="Verdana"/>
              </a:rPr>
              <a:t>TNS August 2017 </a:t>
            </a:r>
            <a:r>
              <a:rPr lang="nb-NO" sz="1250" b="0" i="0" u="none" strike="noStrike" spc="0" baseline="0" dirty="0" smtClean="0">
                <a:solidFill>
                  <a:srgbClr val="333333"/>
                </a:solidFill>
                <a:latin typeface="Verdana"/>
              </a:rPr>
              <a:t> </a:t>
            </a:r>
          </a:p>
        </p:txBody>
      </p:sp>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name="SLSL5_MASTER_D_5.0.1">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sp>
        <p:nvSpPr>
          <p:cNvPr id="89" name="Rectangle 88"/>
          <p:cNvSpPr/>
          <p:nvPr>
            <p:custDataLst>
              <p:tags r:id="rId11"/>
            </p:custDataLst>
          </p:nvPr>
        </p:nvSpPr>
        <p:spPr bwMode="ltGray">
          <a:xfrm>
            <a:off x="285750" y="5064973"/>
            <a:ext cx="8569324" cy="881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noAutofit/>
          </a:bodyPr>
          <a:lstStyle/>
          <a:p>
            <a:pPr lvl="0" algn="ctr"/>
            <a:endParaRPr lang="en-AU" dirty="0"/>
          </a:p>
        </p:txBody>
      </p:sp>
      <p:cxnSp>
        <p:nvCxnSpPr>
          <p:cNvPr id="70" name="Straight Connector 69"/>
          <p:cNvCxnSpPr/>
          <p:nvPr>
            <p:custDataLst>
              <p:tags r:id="rId12"/>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0" name="Picture 2" descr="C:\Users\AndrewA\Desktop\TNS_logo_rgb.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hidden="1"/>
          <p:cNvGrpSpPr/>
          <p:nvPr/>
        </p:nvGrpSpPr>
        <p:grpSpPr bwMode="gray">
          <a:xfrm>
            <a:off x="-1334173" y="-533456"/>
            <a:ext cx="10723183" cy="6493000"/>
            <a:chOff x="-1334173" y="-533456"/>
            <a:chExt cx="10723183" cy="6493000"/>
          </a:xfrm>
        </p:grpSpPr>
        <p:grpSp>
          <p:nvGrpSpPr>
            <p:cNvPr id="47" name="Group 46" hidden="1"/>
            <p:cNvGrpSpPr/>
            <p:nvPr/>
          </p:nvGrpSpPr>
          <p:grpSpPr bwMode="gray">
            <a:xfrm>
              <a:off x="-1334173" y="-533456"/>
              <a:ext cx="10723183" cy="6493000"/>
              <a:chOff x="-1334173" y="-533456"/>
              <a:chExt cx="10723183" cy="6493000"/>
            </a:xfrm>
          </p:grpSpPr>
          <p:grpSp>
            <p:nvGrpSpPr>
              <p:cNvPr id="48" name="Group 13" hidden="1"/>
              <p:cNvGrpSpPr/>
              <p:nvPr userDrawn="1"/>
            </p:nvGrpSpPr>
            <p:grpSpPr bwMode="gray">
              <a:xfrm>
                <a:off x="-1334173" y="1145470"/>
                <a:ext cx="1327930" cy="4814074"/>
                <a:chOff x="-1334173" y="1145470"/>
                <a:chExt cx="1327930" cy="4814074"/>
              </a:xfrm>
            </p:grpSpPr>
            <p:grpSp>
              <p:nvGrpSpPr>
                <p:cNvPr id="56" name="Group 7" hidden="1"/>
                <p:cNvGrpSpPr/>
                <p:nvPr userDrawn="1"/>
              </p:nvGrpSpPr>
              <p:grpSpPr bwMode="gray">
                <a:xfrm>
                  <a:off x="-1334173" y="4420483"/>
                  <a:ext cx="1327930" cy="276999"/>
                  <a:chOff x="-1334173" y="4420483"/>
                  <a:chExt cx="1327930" cy="276999"/>
                </a:xfrm>
              </p:grpSpPr>
              <p:cxnSp>
                <p:nvCxnSpPr>
                  <p:cNvPr id="66" name="Straight Connector 65"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hidden="1"/>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7" name="Group 56" hidden="1"/>
                <p:cNvGrpSpPr/>
                <p:nvPr userDrawn="1"/>
              </p:nvGrpSpPr>
              <p:grpSpPr bwMode="gray">
                <a:xfrm>
                  <a:off x="-1334173" y="5682545"/>
                  <a:ext cx="1327930" cy="276999"/>
                  <a:chOff x="-1334173" y="5682545"/>
                  <a:chExt cx="1327930" cy="276999"/>
                </a:xfrm>
              </p:grpSpPr>
              <p:cxnSp>
                <p:nvCxnSpPr>
                  <p:cNvPr id="64" name="Straight Connector 63"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58" name="Group 5" hidden="1"/>
                <p:cNvGrpSpPr/>
                <p:nvPr userDrawn="1"/>
              </p:nvGrpSpPr>
              <p:grpSpPr bwMode="gray">
                <a:xfrm>
                  <a:off x="-1334173" y="1145470"/>
                  <a:ext cx="1327930" cy="276999"/>
                  <a:chOff x="-1334173" y="1145470"/>
                  <a:chExt cx="1327930" cy="276999"/>
                </a:xfrm>
              </p:grpSpPr>
              <p:cxnSp>
                <p:nvCxnSpPr>
                  <p:cNvPr id="62" name="Straight Connector 61"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9" name="Group 8" hidden="1"/>
                <p:cNvGrpSpPr/>
                <p:nvPr userDrawn="1"/>
              </p:nvGrpSpPr>
              <p:grpSpPr bwMode="gray">
                <a:xfrm>
                  <a:off x="-1334173" y="1659820"/>
                  <a:ext cx="1327930" cy="276999"/>
                  <a:chOff x="-1334173" y="1659820"/>
                  <a:chExt cx="1327930" cy="276999"/>
                </a:xfrm>
              </p:grpSpPr>
              <p:cxnSp>
                <p:nvCxnSpPr>
                  <p:cNvPr id="60" name="Straight Connector 59"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60"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49" name="Group 6" hidden="1"/>
              <p:cNvGrpSpPr/>
              <p:nvPr userDrawn="1"/>
            </p:nvGrpSpPr>
            <p:grpSpPr bwMode="gray">
              <a:xfrm>
                <a:off x="-253905" y="-533456"/>
                <a:ext cx="9642915" cy="533456"/>
                <a:chOff x="-253905" y="-533456"/>
                <a:chExt cx="9642915" cy="533456"/>
              </a:xfrm>
            </p:grpSpPr>
            <p:grpSp>
              <p:nvGrpSpPr>
                <p:cNvPr id="50" name="Group 49" hidden="1"/>
                <p:cNvGrpSpPr/>
                <p:nvPr userDrawn="1"/>
              </p:nvGrpSpPr>
              <p:grpSpPr bwMode="gray">
                <a:xfrm>
                  <a:off x="-253905" y="-533456"/>
                  <a:ext cx="1072330" cy="533456"/>
                  <a:chOff x="-250415" y="-533456"/>
                  <a:chExt cx="1072330" cy="533456"/>
                </a:xfrm>
              </p:grpSpPr>
              <p:cxnSp>
                <p:nvCxnSpPr>
                  <p:cNvPr id="54" name="Straight Connector 53"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1" name="Group 2" hidden="1"/>
                <p:cNvGrpSpPr/>
                <p:nvPr userDrawn="1"/>
              </p:nvGrpSpPr>
              <p:grpSpPr bwMode="gray">
                <a:xfrm>
                  <a:off x="8316680" y="-533456"/>
                  <a:ext cx="1072330" cy="528999"/>
                  <a:chOff x="7804969" y="-533456"/>
                  <a:chExt cx="1072330" cy="528999"/>
                </a:xfrm>
              </p:grpSpPr>
              <p:cxnSp>
                <p:nvCxnSpPr>
                  <p:cNvPr id="52" name="Straight Connector 51" hidden="1"/>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TextBox 52" hidden="1"/>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36" name="TextBox 35" hidden="1"/>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sp>
        <p:nvSpPr>
          <p:cNvPr id="18" name="TekstSylinder 17"/>
          <p:cNvSpPr txBox="1"/>
          <p:nvPr>
            <p:custDataLst>
              <p:tags r:id="rId13"/>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1250" b="0" i="0" u="none" strike="noStrike" spc="0" baseline="0" smtClean="0">
                <a:solidFill>
                  <a:srgbClr val="333333"/>
                </a:solidFill>
                <a:latin typeface="Verdana"/>
              </a:rPr>
              <a:t>Natur- og miljøbarometeret </a:t>
            </a:r>
            <a:endParaRPr lang="nb-NO" sz="1250" b="0" i="0" u="none" strike="noStrike" spc="0" baseline="0" dirty="0" smtClean="0">
              <a:solidFill>
                <a:srgbClr val="333333"/>
              </a:solidFill>
              <a:latin typeface="Verdana"/>
            </a:endParaRPr>
          </a:p>
        </p:txBody>
      </p:sp>
      <p:sp>
        <p:nvSpPr>
          <p:cNvPr id="20" name="TekstSylinder 19"/>
          <p:cNvSpPr txBox="1"/>
          <p:nvPr>
            <p:custDataLst>
              <p:tags r:id="rId14"/>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nb-NO" sz="750" b="0" i="0" u="none" strike="noStrike" spc="0" baseline="0" dirty="0" smtClean="0">
              <a:solidFill>
                <a:srgbClr val="333333"/>
              </a:solidFill>
              <a:latin typeface="Verdana"/>
            </a:endParaRPr>
          </a:p>
        </p:txBody>
      </p:sp>
      <p:sp>
        <p:nvSpPr>
          <p:cNvPr id="34" name="TekstSylinder 16"/>
          <p:cNvSpPr txBox="1"/>
          <p:nvPr userDrawn="1">
            <p:custDataLst>
              <p:tags r:id="rId15"/>
            </p:custDataLst>
          </p:nvPr>
        </p:nvSpPr>
        <p:spPr>
          <a:xfrm>
            <a:off x="1152357" y="6418200"/>
            <a:ext cx="2918198" cy="348136"/>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800" b="0" i="0" u="none" strike="noStrike" spc="0" baseline="0" dirty="0" smtClean="0">
                <a:solidFill>
                  <a:srgbClr val="333333"/>
                </a:solidFill>
                <a:latin typeface="Verdana"/>
              </a:rPr>
              <a:t>TNS August 2017 </a:t>
            </a:r>
            <a:r>
              <a:rPr lang="nb-NO" sz="1250" b="0" i="0" u="none" strike="noStrike" spc="0" baseline="0" dirty="0" smtClean="0">
                <a:solidFill>
                  <a:srgbClr val="333333"/>
                </a:solidFill>
                <a:latin typeface="Verdana"/>
              </a:rPr>
              <a:t> </a:t>
            </a:r>
          </a:p>
        </p:txBody>
      </p:sp>
    </p:spTree>
    <p:extLst>
      <p:ext uri="{BB962C8B-B14F-4D97-AF65-F5344CB8AC3E}">
        <p14:creationId xmlns:p14="http://schemas.microsoft.com/office/powerpoint/2010/main" val="103038070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name="SLSL5_MASTER_E_5.0.1">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smtClean="0"/>
              <a:t>Click to edit Master title style</a:t>
            </a:r>
            <a:endParaRPr lang="en-AU" dirty="0"/>
          </a:p>
        </p:txBody>
      </p:sp>
      <p:sp>
        <p:nvSpPr>
          <p:cNvPr id="3" name="Text Placeholder 2"/>
          <p:cNvSpPr>
            <a:spLocks noGrp="1"/>
          </p:cNvSpPr>
          <p:nvPr>
            <p:ph type="body" idx="1"/>
          </p:nvPr>
        </p:nvSpPr>
        <p:spPr>
          <a:xfrm>
            <a:off x="285750" y="1031837"/>
            <a:ext cx="8569324" cy="4303751"/>
          </a:xfrm>
          <a:prstGeom prst="rect">
            <a:avLst/>
          </a:prstGeom>
        </p:spPr>
        <p:txBody>
          <a:bodyPr vert="horz" lIns="0" tIns="21240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1"/>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0" name="Picture 2" descr="C:\Users\AndrewA\Desktop\TNS_logo_rg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hidden="1"/>
          <p:cNvGrpSpPr/>
          <p:nvPr/>
        </p:nvGrpSpPr>
        <p:grpSpPr bwMode="gray">
          <a:xfrm>
            <a:off x="-1334173" y="-533456"/>
            <a:ext cx="10723183" cy="6493000"/>
            <a:chOff x="-1334173" y="-533456"/>
            <a:chExt cx="10723183" cy="6493000"/>
          </a:xfrm>
        </p:grpSpPr>
        <p:grpSp>
          <p:nvGrpSpPr>
            <p:cNvPr id="47" name="Group 46" hidden="1"/>
            <p:cNvGrpSpPr/>
            <p:nvPr/>
          </p:nvGrpSpPr>
          <p:grpSpPr bwMode="gray">
            <a:xfrm>
              <a:off x="-1334173" y="-533456"/>
              <a:ext cx="10723183" cy="6493000"/>
              <a:chOff x="-1334173" y="-533456"/>
              <a:chExt cx="10723183" cy="6493000"/>
            </a:xfrm>
          </p:grpSpPr>
          <p:grpSp>
            <p:nvGrpSpPr>
              <p:cNvPr id="48" name="Group 13" hidden="1"/>
              <p:cNvGrpSpPr/>
              <p:nvPr userDrawn="1"/>
            </p:nvGrpSpPr>
            <p:grpSpPr bwMode="gray">
              <a:xfrm>
                <a:off x="-1334173" y="1145470"/>
                <a:ext cx="1327930" cy="4814074"/>
                <a:chOff x="-1334173" y="1145470"/>
                <a:chExt cx="1327930" cy="4814074"/>
              </a:xfrm>
            </p:grpSpPr>
            <p:grpSp>
              <p:nvGrpSpPr>
                <p:cNvPr id="56" name="Group 7" hidden="1"/>
                <p:cNvGrpSpPr/>
                <p:nvPr userDrawn="1"/>
              </p:nvGrpSpPr>
              <p:grpSpPr bwMode="gray">
                <a:xfrm>
                  <a:off x="-1334173" y="4420483"/>
                  <a:ext cx="1327930" cy="276999"/>
                  <a:chOff x="-1334173" y="4420483"/>
                  <a:chExt cx="1327930" cy="276999"/>
                </a:xfrm>
              </p:grpSpPr>
              <p:cxnSp>
                <p:nvCxnSpPr>
                  <p:cNvPr id="66" name="Straight Connector 65"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hidden="1"/>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7" name="Group 56" hidden="1"/>
                <p:cNvGrpSpPr/>
                <p:nvPr userDrawn="1"/>
              </p:nvGrpSpPr>
              <p:grpSpPr bwMode="gray">
                <a:xfrm>
                  <a:off x="-1334173" y="5682545"/>
                  <a:ext cx="1327930" cy="276999"/>
                  <a:chOff x="-1334173" y="5682545"/>
                  <a:chExt cx="1327930" cy="276999"/>
                </a:xfrm>
              </p:grpSpPr>
              <p:cxnSp>
                <p:nvCxnSpPr>
                  <p:cNvPr id="64" name="Straight Connector 63"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58" name="Group 5" hidden="1"/>
                <p:cNvGrpSpPr/>
                <p:nvPr userDrawn="1"/>
              </p:nvGrpSpPr>
              <p:grpSpPr bwMode="gray">
                <a:xfrm>
                  <a:off x="-1334173" y="1145470"/>
                  <a:ext cx="1327930" cy="276999"/>
                  <a:chOff x="-1334173" y="1145470"/>
                  <a:chExt cx="1327930" cy="276999"/>
                </a:xfrm>
              </p:grpSpPr>
              <p:cxnSp>
                <p:nvCxnSpPr>
                  <p:cNvPr id="62" name="Straight Connector 61"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9" name="Group 8" hidden="1"/>
                <p:cNvGrpSpPr/>
                <p:nvPr userDrawn="1"/>
              </p:nvGrpSpPr>
              <p:grpSpPr bwMode="gray">
                <a:xfrm>
                  <a:off x="-1334173" y="1659820"/>
                  <a:ext cx="1327930" cy="276999"/>
                  <a:chOff x="-1334173" y="1659820"/>
                  <a:chExt cx="1327930" cy="276999"/>
                </a:xfrm>
              </p:grpSpPr>
              <p:cxnSp>
                <p:nvCxnSpPr>
                  <p:cNvPr id="60" name="Straight Connector 59"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60"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49" name="Group 6" hidden="1"/>
              <p:cNvGrpSpPr/>
              <p:nvPr userDrawn="1"/>
            </p:nvGrpSpPr>
            <p:grpSpPr bwMode="gray">
              <a:xfrm>
                <a:off x="-253905" y="-533456"/>
                <a:ext cx="9642915" cy="533456"/>
                <a:chOff x="-253905" y="-533456"/>
                <a:chExt cx="9642915" cy="533456"/>
              </a:xfrm>
            </p:grpSpPr>
            <p:grpSp>
              <p:nvGrpSpPr>
                <p:cNvPr id="50" name="Group 49" hidden="1"/>
                <p:cNvGrpSpPr/>
                <p:nvPr userDrawn="1"/>
              </p:nvGrpSpPr>
              <p:grpSpPr bwMode="gray">
                <a:xfrm>
                  <a:off x="-253905" y="-533456"/>
                  <a:ext cx="1072330" cy="533456"/>
                  <a:chOff x="-250415" y="-533456"/>
                  <a:chExt cx="1072330" cy="533456"/>
                </a:xfrm>
              </p:grpSpPr>
              <p:cxnSp>
                <p:nvCxnSpPr>
                  <p:cNvPr id="54" name="Straight Connector 53"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1" name="Group 2" hidden="1"/>
                <p:cNvGrpSpPr/>
                <p:nvPr userDrawn="1"/>
              </p:nvGrpSpPr>
              <p:grpSpPr bwMode="gray">
                <a:xfrm>
                  <a:off x="8316680" y="-533456"/>
                  <a:ext cx="1072330" cy="528999"/>
                  <a:chOff x="7804969" y="-533456"/>
                  <a:chExt cx="1072330" cy="528999"/>
                </a:xfrm>
              </p:grpSpPr>
              <p:cxnSp>
                <p:nvCxnSpPr>
                  <p:cNvPr id="52" name="Straight Connector 51" hidden="1"/>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TextBox 52" hidden="1"/>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36" name="TextBox 35" hidden="1"/>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sp>
        <p:nvSpPr>
          <p:cNvPr id="34" name="Rectangle 53"/>
          <p:cNvSpPr>
            <a:spLocks noChangeArrowheads="1"/>
          </p:cNvSpPr>
          <p:nvPr/>
        </p:nvSpPr>
        <p:spPr bwMode="ltGray">
          <a:xfrm>
            <a:off x="287338" y="5335588"/>
            <a:ext cx="8566150" cy="603250"/>
          </a:xfrm>
          <a:prstGeom prst="rect">
            <a:avLst/>
          </a:prstGeom>
          <a:solidFill>
            <a:srgbClr val="F2F2F2"/>
          </a:solidFill>
          <a:ln w="12700">
            <a:solidFill>
              <a:srgbClr val="F2F2F2"/>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8" name="TekstSylinder 17"/>
          <p:cNvSpPr txBox="1"/>
          <p:nvPr>
            <p:custDataLst>
              <p:tags r:id="rId12"/>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1250" b="0" i="0" u="none" strike="noStrike" spc="0" baseline="0" smtClean="0">
                <a:solidFill>
                  <a:srgbClr val="333333"/>
                </a:solidFill>
                <a:latin typeface="Verdana"/>
              </a:rPr>
              <a:t>Natur- og miljøbarometeret </a:t>
            </a:r>
            <a:endParaRPr lang="nb-NO" sz="1250" b="0" i="0" u="none" strike="noStrike" spc="0" baseline="0" dirty="0" err="1" smtClean="0">
              <a:solidFill>
                <a:srgbClr val="333333"/>
              </a:solidFill>
              <a:latin typeface="Verdana"/>
            </a:endParaRPr>
          </a:p>
        </p:txBody>
      </p:sp>
      <p:sp>
        <p:nvSpPr>
          <p:cNvPr id="20" name="TekstSylinder 19"/>
          <p:cNvSpPr txBox="1"/>
          <p:nvPr>
            <p:custDataLst>
              <p:tags r:id="rId13"/>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nb-NO" sz="750" b="0" i="0" u="none" strike="noStrike" spc="0" baseline="0" dirty="0" err="1" smtClean="0">
              <a:solidFill>
                <a:srgbClr val="333333"/>
              </a:solidFill>
              <a:latin typeface="Verdana"/>
            </a:endParaRPr>
          </a:p>
        </p:txBody>
      </p:sp>
      <p:sp>
        <p:nvSpPr>
          <p:cNvPr id="35" name="TekstSylinder 16"/>
          <p:cNvSpPr txBox="1"/>
          <p:nvPr userDrawn="1">
            <p:custDataLst>
              <p:tags r:id="rId14"/>
            </p:custDataLst>
          </p:nvPr>
        </p:nvSpPr>
        <p:spPr>
          <a:xfrm>
            <a:off x="1152357" y="6418200"/>
            <a:ext cx="2918198" cy="348136"/>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800" b="0" i="0" u="none" strike="noStrike" spc="0" baseline="0" dirty="0" smtClean="0">
                <a:solidFill>
                  <a:srgbClr val="333333"/>
                </a:solidFill>
                <a:latin typeface="Verdana"/>
              </a:rPr>
              <a:t>TNS August 2017 </a:t>
            </a:r>
            <a:r>
              <a:rPr lang="nb-NO" sz="1250" b="0" i="0" u="none" strike="noStrike" spc="0" baseline="0" dirty="0" smtClean="0">
                <a:solidFill>
                  <a:srgbClr val="333333"/>
                </a:solidFill>
                <a:latin typeface="Verdana"/>
              </a:rPr>
              <a:t> </a:t>
            </a:r>
          </a:p>
        </p:txBody>
      </p:sp>
    </p:spTree>
    <p:extLst>
      <p:ext uri="{BB962C8B-B14F-4D97-AF65-F5344CB8AC3E}">
        <p14:creationId xmlns:p14="http://schemas.microsoft.com/office/powerpoint/2010/main" val="215630446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bwMode="ltGray">
          <a:xfrm>
            <a:off x="-5837" y="-3163"/>
            <a:ext cx="9151455" cy="6861163"/>
            <a:chOff x="-5837" y="-3163"/>
            <a:chExt cx="9151455" cy="6861163"/>
          </a:xfrm>
        </p:grpSpPr>
        <p:cxnSp>
          <p:nvCxnSpPr>
            <p:cNvPr id="8" name="Straight Connector 7"/>
            <p:cNvCxnSpPr/>
            <p:nvPr/>
          </p:nvCxnSpPr>
          <p:spPr bwMode="ltGray">
            <a:xfrm>
              <a:off x="53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ltGray">
            <a:xfrm>
              <a:off x="7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103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ltGray">
            <a:xfrm>
              <a:off x="1291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15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ltGray">
            <a:xfrm>
              <a:off x="17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ltGray">
            <a:xfrm>
              <a:off x="2046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ltGray">
            <a:xfrm>
              <a:off x="2299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ltGray">
            <a:xfrm>
              <a:off x="2548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ltGray">
            <a:xfrm>
              <a:off x="2800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ltGray">
            <a:xfrm>
              <a:off x="3052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ltGray">
            <a:xfrm>
              <a:off x="3306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ltGray">
            <a:xfrm>
              <a:off x="3556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ltGray">
            <a:xfrm>
              <a:off x="3808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ltGray">
            <a:xfrm>
              <a:off x="4060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ltGray">
            <a:xfrm>
              <a:off x="4314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ltGray">
            <a:xfrm>
              <a:off x="456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ltGray">
            <a:xfrm>
              <a:off x="4819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ltGray">
            <a:xfrm>
              <a:off x="5071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ltGray">
            <a:xfrm>
              <a:off x="5325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ltGray">
            <a:xfrm>
              <a:off x="5575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ltGray">
            <a:xfrm>
              <a:off x="582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ltGray">
            <a:xfrm>
              <a:off x="6079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ltGray">
            <a:xfrm>
              <a:off x="6333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ltGray">
            <a:xfrm>
              <a:off x="6582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ltGray">
            <a:xfrm>
              <a:off x="6834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ltGray">
            <a:xfrm>
              <a:off x="70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ltGray">
            <a:xfrm>
              <a:off x="7339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ltGray">
            <a:xfrm>
              <a:off x="7590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ltGray">
            <a:xfrm>
              <a:off x="78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ltGray">
            <a:xfrm>
              <a:off x="80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ltGray">
            <a:xfrm>
              <a:off x="8347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ltGray">
            <a:xfrm>
              <a:off x="859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ltGray">
            <a:xfrm>
              <a:off x="885507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ltGray">
            <a:xfrm>
              <a:off x="28651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ltGray">
            <a:xfrm>
              <a:off x="0" y="52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ltGray">
            <a:xfrm>
              <a:off x="1618" y="277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ltGray">
            <a:xfrm>
              <a:off x="1618" y="1031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ltGray">
            <a:xfrm>
              <a:off x="0" y="781012"/>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ltGray">
            <a:xfrm>
              <a:off x="1618" y="1535799"/>
              <a:ext cx="91365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ltGray">
            <a:xfrm>
              <a:off x="0" y="1284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ltGray">
            <a:xfrm>
              <a:off x="0" y="203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ltGray">
            <a:xfrm>
              <a:off x="0" y="1788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ltGray">
            <a:xfrm>
              <a:off x="1618" y="2543875"/>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ltGray">
            <a:xfrm>
              <a:off x="0" y="2293050"/>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ltGray">
            <a:xfrm>
              <a:off x="0" y="3047875"/>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ltGray">
            <a:xfrm>
              <a:off x="0" y="2797050"/>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ltGray">
            <a:xfrm>
              <a:off x="1618" y="3551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ltGray">
            <a:xfrm>
              <a:off x="1618" y="330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ltGray">
            <a:xfrm>
              <a:off x="0" y="4055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ltGray">
            <a:xfrm>
              <a:off x="1618" y="3805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ltGray">
            <a:xfrm>
              <a:off x="1618" y="430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ltGray">
            <a:xfrm>
              <a:off x="0" y="481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ltGray">
            <a:xfrm>
              <a:off x="0" y="456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ltGray">
            <a:xfrm>
              <a:off x="0" y="5315799"/>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bwMode="ltGray">
            <a:xfrm>
              <a:off x="-5837" y="5064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ltGray">
            <a:xfrm>
              <a:off x="1618" y="581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ltGray">
            <a:xfrm>
              <a:off x="0" y="5568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ltGray">
            <a:xfrm>
              <a:off x="0" y="607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ltGray">
            <a:xfrm>
              <a:off x="0" y="6323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bwMode="ltGray">
            <a:xfrm>
              <a:off x="-4219" y="6575837"/>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hidden="1"/>
          <p:cNvGrpSpPr/>
          <p:nvPr/>
        </p:nvGrpSpPr>
        <p:grpSpPr bwMode="gray">
          <a:xfrm>
            <a:off x="-1334173" y="-533456"/>
            <a:ext cx="10723183" cy="6493000"/>
            <a:chOff x="-1334173" y="-533456"/>
            <a:chExt cx="10723183" cy="6493000"/>
          </a:xfrm>
        </p:grpSpPr>
        <p:grpSp>
          <p:nvGrpSpPr>
            <p:cNvPr id="85" name="Group 84" hidden="1"/>
            <p:cNvGrpSpPr/>
            <p:nvPr/>
          </p:nvGrpSpPr>
          <p:grpSpPr bwMode="gray">
            <a:xfrm>
              <a:off x="-1334173" y="-533456"/>
              <a:ext cx="10723183" cy="6493000"/>
              <a:chOff x="-1334173" y="-533456"/>
              <a:chExt cx="10723183" cy="6493000"/>
            </a:xfrm>
          </p:grpSpPr>
          <p:grpSp>
            <p:nvGrpSpPr>
              <p:cNvPr id="90" name="Group 13" hidden="1"/>
              <p:cNvGrpSpPr/>
              <p:nvPr userDrawn="1"/>
            </p:nvGrpSpPr>
            <p:grpSpPr bwMode="gray">
              <a:xfrm>
                <a:off x="-1334173" y="1145470"/>
                <a:ext cx="1327930" cy="4814074"/>
                <a:chOff x="-1334173" y="1145470"/>
                <a:chExt cx="1327930" cy="4814074"/>
              </a:xfrm>
            </p:grpSpPr>
            <p:grpSp>
              <p:nvGrpSpPr>
                <p:cNvPr id="99" name="Group 7" hidden="1"/>
                <p:cNvGrpSpPr/>
                <p:nvPr userDrawn="1"/>
              </p:nvGrpSpPr>
              <p:grpSpPr bwMode="gray">
                <a:xfrm>
                  <a:off x="-1334173" y="4420483"/>
                  <a:ext cx="1327930" cy="276999"/>
                  <a:chOff x="-1334173" y="4420483"/>
                  <a:chExt cx="1327930" cy="276999"/>
                </a:xfrm>
              </p:grpSpPr>
              <p:cxnSp>
                <p:nvCxnSpPr>
                  <p:cNvPr id="125" name="Straight Connector 124"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6" name="TextBox 125" hidden="1"/>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105" name="Group 104" hidden="1"/>
                <p:cNvGrpSpPr/>
                <p:nvPr userDrawn="1"/>
              </p:nvGrpSpPr>
              <p:grpSpPr bwMode="gray">
                <a:xfrm>
                  <a:off x="-1334173" y="5682545"/>
                  <a:ext cx="1327930" cy="276999"/>
                  <a:chOff x="-1334173" y="5682545"/>
                  <a:chExt cx="1327930" cy="276999"/>
                </a:xfrm>
              </p:grpSpPr>
              <p:cxnSp>
                <p:nvCxnSpPr>
                  <p:cNvPr id="115" name="Straight Connector 114"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4" name="TextBox 123"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106" name="Group 5" hidden="1"/>
                <p:cNvGrpSpPr/>
                <p:nvPr userDrawn="1"/>
              </p:nvGrpSpPr>
              <p:grpSpPr bwMode="gray">
                <a:xfrm>
                  <a:off x="-1334173" y="1145470"/>
                  <a:ext cx="1327930" cy="276999"/>
                  <a:chOff x="-1334173" y="1145470"/>
                  <a:chExt cx="1327930" cy="276999"/>
                </a:xfrm>
              </p:grpSpPr>
              <p:cxnSp>
                <p:nvCxnSpPr>
                  <p:cNvPr id="113" name="Straight Connector 112"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4" name="TextBox 113"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107" name="Group 8" hidden="1"/>
                <p:cNvGrpSpPr/>
                <p:nvPr userDrawn="1"/>
              </p:nvGrpSpPr>
              <p:grpSpPr bwMode="gray">
                <a:xfrm>
                  <a:off x="-1334173" y="1659820"/>
                  <a:ext cx="1327930" cy="276999"/>
                  <a:chOff x="-1334173" y="1659820"/>
                  <a:chExt cx="1327930" cy="276999"/>
                </a:xfrm>
              </p:grpSpPr>
              <p:cxnSp>
                <p:nvCxnSpPr>
                  <p:cNvPr id="108" name="Straight Connector 107"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9" name="TextBox 108"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91" name="Group 6" hidden="1"/>
              <p:cNvGrpSpPr/>
              <p:nvPr userDrawn="1"/>
            </p:nvGrpSpPr>
            <p:grpSpPr bwMode="gray">
              <a:xfrm>
                <a:off x="-253905" y="-533456"/>
                <a:ext cx="9642915" cy="533456"/>
                <a:chOff x="-253905" y="-533456"/>
                <a:chExt cx="9642915" cy="533456"/>
              </a:xfrm>
            </p:grpSpPr>
            <p:grpSp>
              <p:nvGrpSpPr>
                <p:cNvPr id="93" name="Group 92" hidden="1"/>
                <p:cNvGrpSpPr/>
                <p:nvPr userDrawn="1"/>
              </p:nvGrpSpPr>
              <p:grpSpPr bwMode="gray">
                <a:xfrm>
                  <a:off x="-253905" y="-533456"/>
                  <a:ext cx="1072330" cy="533456"/>
                  <a:chOff x="-250415" y="-533456"/>
                  <a:chExt cx="1072330" cy="533456"/>
                </a:xfrm>
              </p:grpSpPr>
              <p:cxnSp>
                <p:nvCxnSpPr>
                  <p:cNvPr id="97" name="Straight Connector 96"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8" name="TextBox 97" hidden="1"/>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94" name="Group 2" hidden="1"/>
                <p:cNvGrpSpPr/>
                <p:nvPr userDrawn="1"/>
              </p:nvGrpSpPr>
              <p:grpSpPr bwMode="gray">
                <a:xfrm>
                  <a:off x="8316680" y="-533456"/>
                  <a:ext cx="1072330" cy="528999"/>
                  <a:chOff x="7804969" y="-533456"/>
                  <a:chExt cx="1072330" cy="528999"/>
                </a:xfrm>
              </p:grpSpPr>
              <p:cxnSp>
                <p:nvCxnSpPr>
                  <p:cNvPr id="95" name="Straight Connector 94" hidden="1"/>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TextBox 95" hidden="1"/>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92" name="TextBox 91" hidden="1"/>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sp>
        <p:nvSpPr>
          <p:cNvPr id="77" name="TekstSylinder 76"/>
          <p:cNvSpPr txBox="1"/>
          <p:nvPr>
            <p:custDataLst>
              <p:tags r:id="rId3"/>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1250" b="0" i="0" u="none" strike="noStrike" spc="0" baseline="0" smtClean="0">
                <a:solidFill>
                  <a:srgbClr val="333333"/>
                </a:solidFill>
                <a:latin typeface="Verdana"/>
              </a:rPr>
              <a:t>Natur- og miljøbarometeret </a:t>
            </a:r>
            <a:endParaRPr lang="nb-NO" sz="1250" b="0" i="0" u="none" strike="noStrike" spc="0" baseline="0" dirty="0" err="1" smtClean="0">
              <a:solidFill>
                <a:srgbClr val="333333"/>
              </a:solidFill>
              <a:latin typeface="Verdana"/>
            </a:endParaRPr>
          </a:p>
        </p:txBody>
      </p:sp>
      <p:sp>
        <p:nvSpPr>
          <p:cNvPr id="78" name="TekstSylinder 77"/>
          <p:cNvSpPr txBox="1"/>
          <p:nvPr>
            <p:custDataLst>
              <p:tags r:id="rId4"/>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nb-NO" sz="750" b="0" i="0" u="none" strike="noStrike" spc="0" baseline="0" smtClean="0">
                <a:solidFill>
                  <a:srgbClr val="333333"/>
                </a:solidFill>
                <a:latin typeface="Verdana"/>
              </a:rPr>
              <a:t>© TNS Juni 2014</a:t>
            </a:r>
            <a:endParaRPr lang="nb-NO" sz="750" b="0" i="0" u="none" strike="noStrike" spc="0" baseline="0" dirty="0" err="1" smtClean="0">
              <a:solidFill>
                <a:srgbClr val="333333"/>
              </a:solidFill>
              <a:latin typeface="Verdana"/>
            </a:endParaRPr>
          </a:p>
        </p:txBody>
      </p:sp>
      <p:sp>
        <p:nvSpPr>
          <p:cNvPr id="79" name="TekstSylinder 78"/>
          <p:cNvSpPr txBox="1"/>
          <p:nvPr>
            <p:custDataLst>
              <p:tags r:id="rId5"/>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nb-NO"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2248527655"/>
      </p:ext>
    </p:extLst>
  </p:cSld>
  <p:clrMap bg1="lt1" tx1="dk1" bg2="lt2" tx2="dk2" accent1="accent1" accent2="accent2" accent3="accent3" accent4="accent4" accent5="accent5" accent6="accent6" hlink="hlink" folHlink="folHlink"/>
  <p:sldLayoutIdLst>
    <p:sldLayoutId id="2147483809" r:id="rId1"/>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0"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p:nvSpPr>
        <p:spPr>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Verdana"/>
              </a:rPr>
              <a:t>DO NOT ALTER SLIDE MASTERS – THIS IS A TNS APPROVED TEMPLATE</a:t>
            </a:r>
          </a:p>
        </p:txBody>
      </p:sp>
      <p:sp>
        <p:nvSpPr>
          <p:cNvPr id="15" name="TekstSylinder 14"/>
          <p:cNvSpPr txBox="1"/>
          <p:nvPr>
            <p:custDataLst>
              <p:tags r:id="rId3"/>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1250" b="0" i="0" u="none" strike="noStrike" spc="0" baseline="0" smtClean="0">
                <a:solidFill>
                  <a:srgbClr val="333333"/>
                </a:solidFill>
                <a:latin typeface="Verdana"/>
                <a:ea typeface="Verdana" pitchFamily="34" charset="0"/>
                <a:cs typeface="Verdana" pitchFamily="34" charset="0"/>
              </a:rPr>
              <a:t>Natur- og miljøbarometeret </a:t>
            </a:r>
            <a:endParaRPr lang="nb-NO" sz="1250" b="0" i="0" u="none" strike="noStrike" spc="0" baseline="0" dirty="0" err="1" smtClean="0">
              <a:solidFill>
                <a:srgbClr val="333333"/>
              </a:solidFill>
              <a:latin typeface="Verdana"/>
              <a:ea typeface="Verdana" pitchFamily="34" charset="0"/>
              <a:cs typeface="Verdana" pitchFamily="34" charset="0"/>
            </a:endParaRPr>
          </a:p>
        </p:txBody>
      </p:sp>
      <p:sp>
        <p:nvSpPr>
          <p:cNvPr id="16" name="TekstSylinder 15"/>
          <p:cNvSpPr txBox="1"/>
          <p:nvPr>
            <p:custDataLst>
              <p:tags r:id="rId4"/>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nb-NO" sz="750" b="0" i="0" u="none" strike="noStrike" spc="0" baseline="0" smtClean="0">
                <a:solidFill>
                  <a:srgbClr val="333333"/>
                </a:solidFill>
                <a:latin typeface="Verdana"/>
                <a:ea typeface="Verdana" pitchFamily="34" charset="0"/>
                <a:cs typeface="Verdana" pitchFamily="34" charset="0"/>
              </a:rPr>
              <a:t>© TNS Juni 2014</a:t>
            </a:r>
            <a:endParaRPr lang="nb-NO" sz="750" b="0" i="0" u="none" strike="noStrike" spc="0" baseline="0" dirty="0" err="1" smtClean="0">
              <a:solidFill>
                <a:srgbClr val="333333"/>
              </a:solidFill>
              <a:latin typeface="Verdana"/>
              <a:ea typeface="Verdana" pitchFamily="34" charset="0"/>
              <a:cs typeface="Verdana" pitchFamily="34" charset="0"/>
            </a:endParaRPr>
          </a:p>
        </p:txBody>
      </p:sp>
      <p:sp>
        <p:nvSpPr>
          <p:cNvPr id="17" name="TekstSylinder 16"/>
          <p:cNvSpPr txBox="1"/>
          <p:nvPr>
            <p:custDataLst>
              <p:tags r:id="rId5"/>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nb-NO" sz="750" b="0" i="0" u="none" strike="noStrike" spc="0" baseline="0" dirty="0" err="1" smtClean="0">
              <a:solidFill>
                <a:srgbClr val="333333"/>
              </a:solidFill>
              <a:latin typeface="Verdana"/>
              <a:ea typeface="Verdana" pitchFamily="34" charset="0"/>
              <a:cs typeface="Verdana" pitchFamily="34" charset="0"/>
            </a:endParaRPr>
          </a:p>
        </p:txBody>
      </p:sp>
    </p:spTree>
    <p:extLst>
      <p:ext uri="{BB962C8B-B14F-4D97-AF65-F5344CB8AC3E}">
        <p14:creationId xmlns:p14="http://schemas.microsoft.com/office/powerpoint/2010/main" val="519163559"/>
      </p:ext>
    </p:extLst>
  </p:cSld>
  <p:clrMap bg1="lt1" tx1="dk1" bg2="lt2" tx2="dk2" accent1="accent1" accent2="accent2" accent3="accent3" accent4="accent4" accent5="accent5" accent6="accent6" hlink="hlink" folHlink="folHlink"/>
  <p:sldLayoutIdLst>
    <p:sldLayoutId id="214748381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2.xml"/><Relationship Id="rId1" Type="http://schemas.openxmlformats.org/officeDocument/2006/relationships/tags" Target="../tags/tag4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2.xml"/><Relationship Id="rId1" Type="http://schemas.openxmlformats.org/officeDocument/2006/relationships/tags" Target="../tags/tag4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2.xml"/><Relationship Id="rId1" Type="http://schemas.openxmlformats.org/officeDocument/2006/relationships/tags" Target="../tags/tag4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chart" Target="../charts/chart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22.xml"/><Relationship Id="rId1" Type="http://schemas.openxmlformats.org/officeDocument/2006/relationships/tags" Target="../tags/tag49.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22.xml"/><Relationship Id="rId1" Type="http://schemas.openxmlformats.org/officeDocument/2006/relationships/tags" Target="../tags/tag5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22.xml"/><Relationship Id="rId1" Type="http://schemas.openxmlformats.org/officeDocument/2006/relationships/tags" Target="../tags/tag53.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hyperlink" Target="http://www.godtur.no/" TargetMode="External"/><Relationship Id="rId2" Type="http://schemas.openxmlformats.org/officeDocument/2006/relationships/slideLayout" Target="../slideLayouts/slideLayout22.xml"/><Relationship Id="rId1" Type="http://schemas.openxmlformats.org/officeDocument/2006/relationships/tags" Target="../tags/tag54.xml"/><Relationship Id="rId6" Type="http://schemas.openxmlformats.org/officeDocument/2006/relationships/hyperlink" Target="http://www.inature.no/" TargetMode="External"/><Relationship Id="rId5" Type="http://schemas.openxmlformats.org/officeDocument/2006/relationships/chart" Target="../charts/chart14.xml"/><Relationship Id="rId4" Type="http://schemas.openxmlformats.org/officeDocument/2006/relationships/hyperlink" Target="http://www.inatur.no/" TargetMode="External"/></Relationships>
</file>

<file path=ppt/slides/_rels/slide2.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6.xml"/><Relationship Id="rId1" Type="http://schemas.openxmlformats.org/officeDocument/2006/relationships/tags" Target="../tags/tag57.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slideLayout" Target="../slideLayouts/slideLayout22.xml"/><Relationship Id="rId1" Type="http://schemas.openxmlformats.org/officeDocument/2006/relationships/tags" Target="../tags/tag5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6.xml"/><Relationship Id="rId1" Type="http://schemas.openxmlformats.org/officeDocument/2006/relationships/tags" Target="../tags/tag6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chart" Target="../charts/chart1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chart" Target="../charts/chart19.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slideLayout" Target="../slideLayouts/slideLayout22.xml"/><Relationship Id="rId1" Type="http://schemas.openxmlformats.org/officeDocument/2006/relationships/tags" Target="../tags/tag6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chart" Target="../charts/chart2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6.xml"/><Relationship Id="rId1" Type="http://schemas.openxmlformats.org/officeDocument/2006/relationships/tags" Target="../tags/tag6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3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chart" Target="../charts/chart22.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slideLayout" Target="../slideLayouts/slideLayout22.xml"/><Relationship Id="rId1" Type="http://schemas.openxmlformats.org/officeDocument/2006/relationships/tags" Target="../tags/tag72.xml"/><Relationship Id="rId4" Type="http://schemas.openxmlformats.org/officeDocument/2006/relationships/chart" Target="../charts/chart24.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slideLayout" Target="../slideLayouts/slideLayout22.xml"/><Relationship Id="rId1" Type="http://schemas.openxmlformats.org/officeDocument/2006/relationships/tags" Target="../tags/tag73.xml"/><Relationship Id="rId5" Type="http://schemas.openxmlformats.org/officeDocument/2006/relationships/chart" Target="../charts/chart27.xml"/><Relationship Id="rId4" Type="http://schemas.openxmlformats.org/officeDocument/2006/relationships/chart" Target="../charts/chart2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chart" Target="../charts/chart2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chart" Target="../charts/chart29.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6.xml"/><Relationship Id="rId1" Type="http://schemas.openxmlformats.org/officeDocument/2006/relationships/tags" Target="../tags/tag78.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chart" Target="../charts/chart3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chart" Target="../charts/chart3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chart" Target="../charts/chart3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chart" Target="../charts/chart3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3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chart" Target="../charts/chart34.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chart" Target="../charts/chart3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chart" Target="../charts/chart36.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chart" Target="../charts/chart3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chart" Target="../charts/chart38.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chart" Target="../charts/chart39.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6.xml"/><Relationship Id="rId1" Type="http://schemas.openxmlformats.org/officeDocument/2006/relationships/tags" Target="../tags/tag99.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chart" Target="../charts/chart40.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chart" Target="../charts/chart41.xml"/></Relationships>
</file>

<file path=ppt/slides/_rels/slide4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slideLayout" Target="../slideLayouts/slideLayout22.xml"/><Relationship Id="rId1" Type="http://schemas.openxmlformats.org/officeDocument/2006/relationships/tags" Target="../tags/tag104.xml"/><Relationship Id="rId5" Type="http://schemas.openxmlformats.org/officeDocument/2006/relationships/chart" Target="../charts/chart44.xml"/><Relationship Id="rId4" Type="http://schemas.openxmlformats.org/officeDocument/2006/relationships/chart" Target="../charts/chart4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35.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16.xml"/><Relationship Id="rId1" Type="http://schemas.openxmlformats.org/officeDocument/2006/relationships/tags" Target="../tags/tag105.xml"/></Relationships>
</file>

<file path=ppt/slides/_rels/slide5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slideLayout" Target="../slideLayouts/slideLayout22.xml"/><Relationship Id="rId1" Type="http://schemas.openxmlformats.org/officeDocument/2006/relationships/tags" Target="../tags/tag106.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3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6.xml"/><Relationship Id="rId1" Type="http://schemas.openxmlformats.org/officeDocument/2006/relationships/tags" Target="../tags/tag3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b-NO" dirty="0" smtClean="0"/>
              <a:t>Natur- og miljøbarometeret 2017 </a:t>
            </a:r>
            <a:br>
              <a:rPr lang="nb-NO" dirty="0" smtClean="0"/>
            </a:br>
            <a:r>
              <a:rPr lang="nb-NO" dirty="0" smtClean="0"/>
              <a:t/>
            </a:r>
            <a:br>
              <a:rPr lang="nb-NO" dirty="0" smtClean="0"/>
            </a:br>
            <a:r>
              <a:rPr lang="nb-NO" dirty="0" smtClean="0"/>
              <a:t>Nordmenns holdninger og atferd i natur- og miljøvernspørsmål</a:t>
            </a:r>
          </a:p>
        </p:txBody>
      </p:sp>
    </p:spTree>
    <p:custDataLst>
      <p:tags r:id="rId1"/>
    </p:custDataLst>
    <p:extLst>
      <p:ext uri="{BB962C8B-B14F-4D97-AF65-F5344CB8AC3E}">
        <p14:creationId xmlns:p14="http://schemas.microsoft.com/office/powerpoint/2010/main" val="3298341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5751" y="-157163"/>
            <a:ext cx="8569324" cy="943226"/>
          </a:xfrm>
        </p:spPr>
        <p:txBody>
          <a:bodyPr/>
          <a:lstStyle/>
          <a:p>
            <a:r>
              <a:rPr lang="nb-NO" dirty="0" smtClean="0"/>
              <a:t>Turgåing, roen og stillheten, naturen generelt og frisk luft er det som særlig trekker folk ut i naturen </a:t>
            </a:r>
            <a:br>
              <a:rPr lang="nb-NO" dirty="0" smtClean="0"/>
            </a:br>
            <a:r>
              <a:rPr lang="nb-NO" sz="900" i="1" dirty="0" smtClean="0"/>
              <a:t>«Hva er det særlig ved friluftsliv som tiltrekker deg?» </a:t>
            </a:r>
            <a:r>
              <a:rPr lang="nb-NO" sz="900" dirty="0" smtClean="0"/>
              <a:t>I prosent av base N= 518. MULTI. </a:t>
            </a:r>
            <a:endParaRPr lang="nb-NO" sz="2000" dirty="0"/>
          </a:p>
        </p:txBody>
      </p:sp>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1498046516"/>
              </p:ext>
            </p:extLst>
          </p:nvPr>
        </p:nvGraphicFramePr>
        <p:xfrm>
          <a:off x="349919" y="1293541"/>
          <a:ext cx="4030663" cy="4673705"/>
        </p:xfrm>
        <a:graphic>
          <a:graphicData uri="http://schemas.openxmlformats.org/drawingml/2006/chart">
            <c:chart xmlns:c="http://schemas.openxmlformats.org/drawingml/2006/chart" xmlns:r="http://schemas.openxmlformats.org/officeDocument/2006/relationships" r:id="rId3"/>
          </a:graphicData>
        </a:graphic>
      </p:graphicFrame>
      <p:sp>
        <p:nvSpPr>
          <p:cNvPr id="5" name="Plassholder for innhold 4"/>
          <p:cNvSpPr>
            <a:spLocks noGrp="1"/>
          </p:cNvSpPr>
          <p:nvPr>
            <p:ph sz="quarter" idx="12"/>
          </p:nvPr>
        </p:nvSpPr>
        <p:spPr>
          <a:xfrm>
            <a:off x="4129088" y="1078706"/>
            <a:ext cx="4850606" cy="4151856"/>
          </a:xfrm>
        </p:spPr>
        <p:txBody>
          <a:bodyPr/>
          <a:lstStyle/>
          <a:p>
            <a:pPr marL="285750" indent="-285750">
              <a:spcAft>
                <a:spcPts val="600"/>
              </a:spcAft>
              <a:buFont typeface="Wingdings" panose="05000000000000000000" pitchFamily="2" charset="2"/>
              <a:buChar char="§"/>
            </a:pPr>
            <a:r>
              <a:rPr lang="nb-NO" sz="1200" dirty="0"/>
              <a:t>Det er mange ulike elementer som tiltrekker befolkningen når det gjelder friluftsliv og aktiviteter ute i naturen.</a:t>
            </a:r>
          </a:p>
          <a:p>
            <a:pPr marL="285750" indent="-285750">
              <a:spcAft>
                <a:spcPts val="600"/>
              </a:spcAft>
              <a:buFont typeface="Wingdings" panose="05000000000000000000" pitchFamily="2" charset="2"/>
              <a:buChar char="§"/>
            </a:pPr>
            <a:r>
              <a:rPr lang="nb-NO" sz="1200" dirty="0" smtClean="0"/>
              <a:t>Som tidligere nevnes turgåing hyppigst, og </a:t>
            </a:r>
            <a:r>
              <a:rPr lang="nb-NO" sz="1200" dirty="0"/>
              <a:t>frisk </a:t>
            </a:r>
            <a:r>
              <a:rPr lang="nb-NO" sz="1200" dirty="0" smtClean="0"/>
              <a:t>skårer også blant de fire viktigste grunner.</a:t>
            </a:r>
          </a:p>
          <a:p>
            <a:pPr marL="285750" indent="-285750">
              <a:spcAft>
                <a:spcPts val="600"/>
              </a:spcAft>
              <a:buFont typeface="Wingdings" panose="05000000000000000000" pitchFamily="2" charset="2"/>
              <a:buChar char="§"/>
            </a:pPr>
            <a:r>
              <a:rPr lang="nb-NO" sz="1200" dirty="0" smtClean="0"/>
              <a:t>Roen og stillheten og naturen generelt nevnes klart oftere enn i 2014 (opp 7-8 prosentpoeng), mens det er noen færre som nevner turgåing (minus 3 poeng) selv om dette fortsatt ligger på topp. </a:t>
            </a:r>
          </a:p>
          <a:p>
            <a:pPr marL="285750" indent="-285750">
              <a:spcAft>
                <a:spcPts val="600"/>
              </a:spcAft>
              <a:buFont typeface="Wingdings" panose="05000000000000000000" pitchFamily="2" charset="2"/>
              <a:buChar char="§"/>
            </a:pPr>
            <a:r>
              <a:rPr lang="nb-NO" sz="1200" dirty="0" smtClean="0"/>
              <a:t>Øvrige elementer som svares av flere i 2017 enn 2014 er: </a:t>
            </a:r>
          </a:p>
          <a:p>
            <a:pPr marL="538163" lvl="2" indent="-285750">
              <a:buClr>
                <a:schemeClr val="accent3"/>
              </a:buClr>
              <a:buFont typeface="Wingdings" panose="05000000000000000000" pitchFamily="2" charset="2"/>
              <a:buChar char="§"/>
            </a:pPr>
            <a:r>
              <a:rPr lang="nb-NO" sz="1200" dirty="0" smtClean="0"/>
              <a:t>Å være fri</a:t>
            </a:r>
          </a:p>
          <a:p>
            <a:pPr marL="538163" lvl="2" indent="-285750">
              <a:buClr>
                <a:schemeClr val="accent3"/>
              </a:buClr>
              <a:buFont typeface="Wingdings" panose="05000000000000000000" pitchFamily="2" charset="2"/>
              <a:buChar char="§"/>
            </a:pPr>
            <a:r>
              <a:rPr lang="nb-NO" sz="1200" dirty="0" smtClean="0"/>
              <a:t>Avkobling/rekreasjon</a:t>
            </a:r>
          </a:p>
          <a:p>
            <a:pPr marL="538163" lvl="2" indent="-285750">
              <a:buClr>
                <a:schemeClr val="accent3"/>
              </a:buClr>
              <a:buFont typeface="Wingdings" panose="05000000000000000000" pitchFamily="2" charset="2"/>
              <a:buChar char="§"/>
            </a:pPr>
            <a:r>
              <a:rPr lang="nb-NO" sz="1200" dirty="0" smtClean="0"/>
              <a:t>Annet</a:t>
            </a:r>
          </a:p>
          <a:p>
            <a:pPr marL="538163" lvl="2" indent="-285750">
              <a:buClr>
                <a:schemeClr val="accent3"/>
              </a:buClr>
              <a:buFont typeface="Wingdings" panose="05000000000000000000" pitchFamily="2" charset="2"/>
              <a:buChar char="§"/>
            </a:pPr>
            <a:endParaRPr lang="nb-NO" sz="1200" dirty="0" smtClean="0"/>
          </a:p>
          <a:p>
            <a:pPr marL="285750" lvl="1" indent="-285750">
              <a:buFont typeface="Wingdings" panose="05000000000000000000" pitchFamily="2" charset="2"/>
              <a:buChar char="§"/>
            </a:pPr>
            <a:r>
              <a:rPr lang="nb-NO" sz="1200" b="0" dirty="0" smtClean="0">
                <a:solidFill>
                  <a:schemeClr val="tx1"/>
                </a:solidFill>
              </a:rPr>
              <a:t>Elementer som nevnes sjeldnere (ned 4 til 6 poeng) er:</a:t>
            </a:r>
          </a:p>
          <a:p>
            <a:pPr marL="538163" lvl="2" indent="-285750">
              <a:buClr>
                <a:schemeClr val="accent3"/>
              </a:buClr>
              <a:buFont typeface="Wingdings" panose="05000000000000000000" pitchFamily="2" charset="2"/>
              <a:buChar char="§"/>
            </a:pPr>
            <a:r>
              <a:rPr lang="nb-NO" sz="1200" b="0" dirty="0" smtClean="0">
                <a:solidFill>
                  <a:schemeClr val="tx1"/>
                </a:solidFill>
              </a:rPr>
              <a:t>Fiske</a:t>
            </a:r>
          </a:p>
          <a:p>
            <a:pPr marL="538163" lvl="2" indent="-285750">
              <a:buClr>
                <a:schemeClr val="accent3"/>
              </a:buClr>
              <a:buFont typeface="Wingdings" panose="05000000000000000000" pitchFamily="2" charset="2"/>
              <a:buChar char="§"/>
            </a:pPr>
            <a:r>
              <a:rPr lang="nb-NO" sz="1200" b="0" dirty="0" smtClean="0">
                <a:solidFill>
                  <a:schemeClr val="tx1"/>
                </a:solidFill>
              </a:rPr>
              <a:t>Fjellet</a:t>
            </a:r>
          </a:p>
          <a:p>
            <a:pPr marL="538163" lvl="2" indent="-285750">
              <a:buClr>
                <a:schemeClr val="accent3"/>
              </a:buClr>
              <a:buFont typeface="Wingdings" panose="05000000000000000000" pitchFamily="2" charset="2"/>
              <a:buChar char="§"/>
            </a:pPr>
            <a:r>
              <a:rPr lang="nb-NO" sz="1200" b="0" dirty="0" smtClean="0">
                <a:solidFill>
                  <a:schemeClr val="tx1"/>
                </a:solidFill>
              </a:rPr>
              <a:t>Sjøen</a:t>
            </a:r>
          </a:p>
          <a:p>
            <a:pPr marL="538163" lvl="2" indent="-285750">
              <a:buClr>
                <a:schemeClr val="accent3"/>
              </a:buClr>
              <a:buFont typeface="Wingdings" panose="05000000000000000000" pitchFamily="2" charset="2"/>
              <a:buChar char="§"/>
            </a:pPr>
            <a:r>
              <a:rPr lang="nb-NO" sz="1200" b="0" dirty="0" smtClean="0">
                <a:solidFill>
                  <a:schemeClr val="tx1"/>
                </a:solidFill>
              </a:rPr>
              <a:t>Sykle</a:t>
            </a:r>
          </a:p>
          <a:p>
            <a:pPr marL="538163" lvl="2" indent="-285750">
              <a:buClr>
                <a:schemeClr val="accent3"/>
              </a:buClr>
              <a:buFont typeface="Wingdings" panose="05000000000000000000" pitchFamily="2" charset="2"/>
              <a:buChar char="§"/>
            </a:pPr>
            <a:r>
              <a:rPr lang="nb-NO" sz="1200" b="0" dirty="0" smtClean="0">
                <a:solidFill>
                  <a:schemeClr val="tx1"/>
                </a:solidFill>
              </a:rPr>
              <a:t>Ski</a:t>
            </a:r>
          </a:p>
          <a:p>
            <a:pPr marL="285750" lvl="1" indent="-285750">
              <a:buFont typeface="Wingdings" panose="05000000000000000000" pitchFamily="2" charset="2"/>
              <a:buChar char="§"/>
            </a:pPr>
            <a:endParaRPr lang="nb-NO" sz="1200" b="0" dirty="0" smtClean="0">
              <a:solidFill>
                <a:schemeClr val="tx1"/>
              </a:solidFill>
            </a:endParaRPr>
          </a:p>
          <a:p>
            <a:pPr marL="285750" indent="-285750">
              <a:lnSpc>
                <a:spcPct val="150000"/>
              </a:lnSpc>
              <a:spcAft>
                <a:spcPts val="600"/>
              </a:spcAft>
              <a:buFont typeface="Wingdings" panose="05000000000000000000" pitchFamily="2" charset="2"/>
              <a:buChar char="§"/>
            </a:pPr>
            <a:endParaRPr lang="nb-NO" sz="1200" dirty="0"/>
          </a:p>
          <a:p>
            <a:endParaRPr lang="nb-NO" dirty="0"/>
          </a:p>
        </p:txBody>
      </p:sp>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10</a:t>
            </a:r>
            <a:endParaRPr lang="nb-NO" sz="750" b="0" dirty="0" err="1" smtClean="0">
              <a:solidFill>
                <a:srgbClr val="333333"/>
              </a:solidFill>
              <a:latin typeface="+mn-lt"/>
            </a:endParaRPr>
          </a:p>
        </p:txBody>
      </p:sp>
    </p:spTree>
    <p:extLst>
      <p:ext uri="{BB962C8B-B14F-4D97-AF65-F5344CB8AC3E}">
        <p14:creationId xmlns:p14="http://schemas.microsoft.com/office/powerpoint/2010/main" val="2448155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3289879664"/>
              </p:ext>
            </p:extLst>
          </p:nvPr>
        </p:nvGraphicFramePr>
        <p:xfrm>
          <a:off x="205540" y="1196898"/>
          <a:ext cx="3844967" cy="4682117"/>
        </p:xfrm>
        <a:graphic>
          <a:graphicData uri="http://schemas.openxmlformats.org/drawingml/2006/chart">
            <c:chart xmlns:c="http://schemas.openxmlformats.org/drawingml/2006/chart" xmlns:r="http://schemas.openxmlformats.org/officeDocument/2006/relationships" r:id="rId3"/>
          </a:graphicData>
        </a:graphic>
      </p:graphicFrame>
      <p:sp>
        <p:nvSpPr>
          <p:cNvPr id="5" name="Plassholder for innhold 4"/>
          <p:cNvSpPr>
            <a:spLocks noGrp="1"/>
          </p:cNvSpPr>
          <p:nvPr>
            <p:ph sz="quarter" idx="12"/>
          </p:nvPr>
        </p:nvSpPr>
        <p:spPr/>
        <p:txBody>
          <a:bodyPr/>
          <a:lstStyle/>
          <a:p>
            <a:pPr marL="285750" indent="-285750">
              <a:buFont typeface="Wingdings" panose="05000000000000000000" pitchFamily="2" charset="2"/>
              <a:buChar char="§"/>
            </a:pPr>
            <a:r>
              <a:rPr lang="nb-NO" sz="1200" dirty="0" smtClean="0"/>
              <a:t>Som tidligere, er det særlig </a:t>
            </a:r>
            <a:r>
              <a:rPr lang="nb-NO" sz="1200" i="1" dirty="0" smtClean="0"/>
              <a:t>jakt og fiske </a:t>
            </a:r>
            <a:r>
              <a:rPr lang="nb-NO" sz="1200" dirty="0" smtClean="0"/>
              <a:t>som menn i større grad trekker fram som aktiviteter som trekker en ut i naturen. Mens 19 prosent av menn viser til </a:t>
            </a:r>
            <a:r>
              <a:rPr lang="nb-NO" sz="1200" i="1" dirty="0" smtClean="0"/>
              <a:t>fiske</a:t>
            </a:r>
            <a:r>
              <a:rPr lang="nb-NO" sz="1200" dirty="0" smtClean="0"/>
              <a:t>, er det kun 7 prosent av kvinner som gjør dette. </a:t>
            </a:r>
          </a:p>
          <a:p>
            <a:pPr marL="285750" indent="-285750">
              <a:buFont typeface="Wingdings" panose="05000000000000000000" pitchFamily="2" charset="2"/>
              <a:buChar char="§"/>
            </a:pPr>
            <a:r>
              <a:rPr lang="nb-NO" sz="1200" dirty="0" smtClean="0"/>
              <a:t>Når det gjelder jakt, er forholdet 12 prosent menn mot kun 2 prosent blant kvinner.</a:t>
            </a:r>
          </a:p>
          <a:p>
            <a:pPr marL="285750" indent="-285750">
              <a:buFont typeface="Wingdings" panose="05000000000000000000" pitchFamily="2" charset="2"/>
              <a:buChar char="§"/>
            </a:pPr>
            <a:r>
              <a:rPr lang="nb-NO" sz="1200" dirty="0" smtClean="0"/>
              <a:t>Kvinner begrunner sitt friluftsliv med et større spekter av områder enn det menn gjør; kvinner svarer i større grad enn menn (9 – 4 prosentpoeng): </a:t>
            </a:r>
          </a:p>
          <a:p>
            <a:pPr marL="538163" lvl="2" indent="-285750">
              <a:buClr>
                <a:schemeClr val="accent1"/>
              </a:buClr>
              <a:buFont typeface="Wingdings" panose="05000000000000000000" pitchFamily="2" charset="2"/>
              <a:buChar char="§"/>
            </a:pPr>
            <a:r>
              <a:rPr lang="nb-NO" sz="1100" dirty="0"/>
              <a:t>Frisk </a:t>
            </a:r>
            <a:r>
              <a:rPr lang="nb-NO" sz="1100" dirty="0" smtClean="0"/>
              <a:t>luft (28 mot 19 prosent)</a:t>
            </a:r>
            <a:endParaRPr lang="nb-NO" sz="1100" dirty="0"/>
          </a:p>
          <a:p>
            <a:pPr marL="538163" lvl="2" indent="-285750">
              <a:buClr>
                <a:schemeClr val="accent1"/>
              </a:buClr>
              <a:buFont typeface="Wingdings" panose="05000000000000000000" pitchFamily="2" charset="2"/>
              <a:buChar char="§"/>
            </a:pPr>
            <a:r>
              <a:rPr lang="nb-NO" sz="1100" dirty="0" smtClean="0"/>
              <a:t>Turgåing (30 mot 24 prosent)</a:t>
            </a:r>
          </a:p>
          <a:p>
            <a:pPr marL="538163" lvl="2" indent="-285750">
              <a:buClr>
                <a:schemeClr val="accent1"/>
              </a:buClr>
              <a:buFont typeface="Wingdings" panose="05000000000000000000" pitchFamily="2" charset="2"/>
              <a:buChar char="§"/>
            </a:pPr>
            <a:r>
              <a:rPr lang="nb-NO" sz="1100" dirty="0" smtClean="0"/>
              <a:t>Fjellet (16 mot 11 prosent)</a:t>
            </a:r>
          </a:p>
          <a:p>
            <a:pPr marL="538163" lvl="2" indent="-285750">
              <a:buClr>
                <a:schemeClr val="accent1"/>
              </a:buClr>
              <a:buFont typeface="Wingdings" panose="05000000000000000000" pitchFamily="2" charset="2"/>
              <a:buChar char="§"/>
            </a:pPr>
            <a:r>
              <a:rPr lang="nb-NO" sz="1100" dirty="0" smtClean="0"/>
              <a:t>Trening (16 mot 12 prosent)</a:t>
            </a:r>
          </a:p>
          <a:p>
            <a:pPr marL="538163" lvl="2" indent="-285750">
              <a:buClr>
                <a:schemeClr val="accent1"/>
              </a:buClr>
              <a:buFont typeface="Wingdings" panose="05000000000000000000" pitchFamily="2" charset="2"/>
              <a:buChar char="§"/>
            </a:pPr>
            <a:r>
              <a:rPr lang="nb-NO" sz="1100" dirty="0" smtClean="0"/>
              <a:t>Roen o stillheten (28 mot 24 prosent).</a:t>
            </a:r>
          </a:p>
          <a:p>
            <a:pPr marL="285750" indent="-285750">
              <a:buFont typeface="Wingdings" panose="05000000000000000000" pitchFamily="2" charset="2"/>
              <a:buChar char="§"/>
            </a:pPr>
            <a:endParaRPr lang="nb-NO" sz="1200" dirty="0"/>
          </a:p>
          <a:p>
            <a:endParaRPr lang="nb-NO" dirty="0"/>
          </a:p>
        </p:txBody>
      </p:sp>
      <p:sp>
        <p:nvSpPr>
          <p:cNvPr id="7" name="Tittel 1"/>
          <p:cNvSpPr>
            <a:spLocks noGrp="1"/>
          </p:cNvSpPr>
          <p:nvPr>
            <p:ph type="title"/>
          </p:nvPr>
        </p:nvSpPr>
        <p:spPr>
          <a:xfrm>
            <a:off x="285751" y="1"/>
            <a:ext cx="8569324" cy="786062"/>
          </a:xfrm>
        </p:spPr>
        <p:txBody>
          <a:bodyPr/>
          <a:lstStyle/>
          <a:p>
            <a:r>
              <a:rPr lang="nb-NO" dirty="0" smtClean="0"/>
              <a:t>Hvorfor </a:t>
            </a:r>
            <a:r>
              <a:rPr lang="nb-NO" dirty="0"/>
              <a:t>interesse for friluftsliv</a:t>
            </a:r>
            <a:r>
              <a:rPr lang="nb-NO" dirty="0" smtClean="0"/>
              <a:t>? Split pr kjønn 2017</a:t>
            </a:r>
            <a:br>
              <a:rPr lang="nb-NO" dirty="0" smtClean="0"/>
            </a:br>
            <a:r>
              <a:rPr lang="nb-NO" sz="900" i="1" dirty="0" smtClean="0"/>
              <a:t>«Hva er det særlig ved friluftsliv og aktiviteter ute i naturen som tiltrekker deg?» </a:t>
            </a:r>
            <a:r>
              <a:rPr lang="nb-NO" sz="900" dirty="0" smtClean="0"/>
              <a:t>I prosent av base n=315 menn og n=203 kvinner. MULTI. </a:t>
            </a:r>
            <a:endParaRPr lang="nb-NO" sz="2000" dirty="0"/>
          </a:p>
        </p:txBody>
      </p:sp>
      <p:sp>
        <p:nvSpPr>
          <p:cNvPr id="2" name="TekstSylinder 1"/>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11</a:t>
            </a:r>
            <a:endParaRPr lang="nb-NO" sz="750" b="0" dirty="0" err="1" smtClean="0">
              <a:solidFill>
                <a:srgbClr val="333333"/>
              </a:solidFill>
              <a:latin typeface="+mn-lt"/>
            </a:endParaRPr>
          </a:p>
        </p:txBody>
      </p:sp>
      <p:sp>
        <p:nvSpPr>
          <p:cNvPr id="8" name="TextBox 7"/>
          <p:cNvSpPr txBox="1"/>
          <p:nvPr/>
        </p:nvSpPr>
        <p:spPr>
          <a:xfrm>
            <a:off x="2972556" y="4172821"/>
            <a:ext cx="914400" cy="307181"/>
          </a:xfrm>
          <a:prstGeom prst="rect">
            <a:avLst/>
          </a:prstGeom>
          <a:noFill/>
        </p:spPr>
        <p:txBody>
          <a:bodyPr wrap="none" lIns="0" tIns="0" rIns="0" bIns="0" rtlCol="0">
            <a:noAutofit/>
          </a:bodyPr>
          <a:lstStyle/>
          <a:p>
            <a:r>
              <a:rPr lang="nb-NO" sz="1200" b="0" dirty="0" smtClean="0">
                <a:solidFill>
                  <a:srgbClr val="333333"/>
                </a:solidFill>
                <a:latin typeface="+mn-lt"/>
              </a:rPr>
              <a:t>2017</a:t>
            </a:r>
          </a:p>
        </p:txBody>
      </p:sp>
    </p:spTree>
    <p:extLst>
      <p:ext uri="{BB962C8B-B14F-4D97-AF65-F5344CB8AC3E}">
        <p14:creationId xmlns:p14="http://schemas.microsoft.com/office/powerpoint/2010/main" val="1512467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Hvorfor </a:t>
            </a:r>
            <a:r>
              <a:rPr lang="nb-NO" dirty="0"/>
              <a:t>interesse for friluftsliv? </a:t>
            </a:r>
            <a:r>
              <a:rPr lang="nb-NO" dirty="0" smtClean="0"/>
              <a:t>Pr aldersgruppe i 2017.</a:t>
            </a:r>
            <a:r>
              <a:rPr lang="nb-NO" sz="900" dirty="0" smtClean="0"/>
              <a:t/>
            </a:r>
            <a:br>
              <a:rPr lang="nb-NO" sz="900" dirty="0" smtClean="0"/>
            </a:br>
            <a:r>
              <a:rPr lang="nb-NO" sz="900" i="1" dirty="0" smtClean="0"/>
              <a:t>«Hva </a:t>
            </a:r>
            <a:r>
              <a:rPr lang="nb-NO" sz="900" i="1" dirty="0"/>
              <a:t>er det særlig ved friluftsliv og aktiviteter ute i naturen som tiltrekker deg</a:t>
            </a:r>
            <a:r>
              <a:rPr lang="nb-NO" sz="900" i="1" dirty="0" smtClean="0"/>
              <a:t>?» </a:t>
            </a:r>
            <a:r>
              <a:rPr lang="nb-NO" sz="900" dirty="0"/>
              <a:t>I </a:t>
            </a:r>
            <a:r>
              <a:rPr lang="nb-NO" sz="900" dirty="0" smtClean="0"/>
              <a:t>prosent </a:t>
            </a:r>
            <a:r>
              <a:rPr lang="nb-NO" sz="900" dirty="0"/>
              <a:t>av base </a:t>
            </a:r>
            <a:r>
              <a:rPr lang="nb-NO" sz="900" dirty="0" smtClean="0"/>
              <a:t>hhv n=107/147/128/136 pr aldersgruppe. </a:t>
            </a:r>
            <a:r>
              <a:rPr lang="nb-NO" sz="900" dirty="0"/>
              <a:t>MULTI</a:t>
            </a:r>
            <a:r>
              <a:rPr lang="nb-NO" sz="900" dirty="0" smtClean="0"/>
              <a:t>.</a:t>
            </a:r>
            <a:br>
              <a:rPr lang="nb-NO" sz="900" dirty="0" smtClean="0"/>
            </a:br>
            <a:r>
              <a:rPr lang="nb-NO" sz="900" dirty="0" smtClean="0"/>
              <a:t>Rangert </a:t>
            </a:r>
            <a:r>
              <a:rPr lang="nb-NO" sz="900" dirty="0" err="1" smtClean="0"/>
              <a:t>ift</a:t>
            </a:r>
            <a:r>
              <a:rPr lang="nb-NO" sz="900" dirty="0" smtClean="0"/>
              <a:t> total.  </a:t>
            </a:r>
            <a:endParaRPr lang="nb-NO" sz="900" dirty="0"/>
          </a:p>
        </p:txBody>
      </p:sp>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1839296362"/>
              </p:ext>
            </p:extLst>
          </p:nvPr>
        </p:nvGraphicFramePr>
        <p:xfrm>
          <a:off x="285750" y="1031839"/>
          <a:ext cx="4302292" cy="4799048"/>
        </p:xfrm>
        <a:graphic>
          <a:graphicData uri="http://schemas.openxmlformats.org/drawingml/2006/chart">
            <c:chart xmlns:c="http://schemas.openxmlformats.org/drawingml/2006/chart" xmlns:r="http://schemas.openxmlformats.org/officeDocument/2006/relationships" r:id="rId3"/>
          </a:graphicData>
        </a:graphic>
      </p:graphicFrame>
      <p:sp>
        <p:nvSpPr>
          <p:cNvPr id="5" name="Plassholder for innhold 4"/>
          <p:cNvSpPr>
            <a:spLocks noGrp="1"/>
          </p:cNvSpPr>
          <p:nvPr>
            <p:ph sz="quarter" idx="12"/>
          </p:nvPr>
        </p:nvSpPr>
        <p:spPr>
          <a:xfrm>
            <a:off x="4826000" y="914401"/>
            <a:ext cx="4137378" cy="4916488"/>
          </a:xfrm>
        </p:spPr>
        <p:txBody>
          <a:bodyPr/>
          <a:lstStyle/>
          <a:p>
            <a:pPr marL="285750" indent="-285750">
              <a:spcAft>
                <a:spcPts val="600"/>
              </a:spcAft>
              <a:buFont typeface="Wingdings" panose="05000000000000000000" pitchFamily="2" charset="2"/>
              <a:buChar char="§"/>
            </a:pPr>
            <a:r>
              <a:rPr lang="nb-NO" sz="1200" dirty="0" smtClean="0"/>
              <a:t>De unge (15-29 år) nevner først og fremst roen og </a:t>
            </a:r>
            <a:r>
              <a:rPr lang="nb-NO" sz="1200" i="1" dirty="0" smtClean="0"/>
              <a:t>stillheten, naturen generelt, frisk luft og turgåing</a:t>
            </a:r>
            <a:r>
              <a:rPr lang="nb-NO" sz="1200" dirty="0" smtClean="0"/>
              <a:t> (25 – 18 prosent).</a:t>
            </a:r>
            <a:r>
              <a:rPr lang="nb-NO" sz="1200" i="1" dirty="0" smtClean="0"/>
              <a:t> </a:t>
            </a:r>
          </a:p>
          <a:p>
            <a:pPr marL="285750" indent="-285750">
              <a:spcAft>
                <a:spcPts val="600"/>
              </a:spcAft>
              <a:buFont typeface="Wingdings" panose="05000000000000000000" pitchFamily="2" charset="2"/>
              <a:buChar char="§"/>
            </a:pPr>
            <a:r>
              <a:rPr lang="nb-NO" sz="1200" dirty="0" smtClean="0"/>
              <a:t>De eldre er de som i klart størst grad nevner </a:t>
            </a:r>
            <a:r>
              <a:rPr lang="nb-NO" sz="1200" i="1" dirty="0" smtClean="0"/>
              <a:t>turgåing (</a:t>
            </a:r>
            <a:r>
              <a:rPr lang="nb-NO" sz="1200" dirty="0" smtClean="0"/>
              <a:t>39 prosent) – som ved tidligere år, dernest nevnes </a:t>
            </a:r>
            <a:r>
              <a:rPr lang="nb-NO" sz="1200" i="1" dirty="0" smtClean="0"/>
              <a:t>naturen generelt, roen/stillheten, fjellet, trening, bruke kroppen og frisk luft (25-18 prosent).</a:t>
            </a:r>
            <a:endParaRPr lang="nb-NO" sz="1200" dirty="0" smtClean="0"/>
          </a:p>
          <a:p>
            <a:pPr marL="285750" indent="-285750">
              <a:spcAft>
                <a:spcPts val="600"/>
              </a:spcAft>
              <a:buFont typeface="Wingdings" panose="05000000000000000000" pitchFamily="2" charset="2"/>
              <a:buChar char="§"/>
            </a:pPr>
            <a:r>
              <a:rPr lang="nb-NO" sz="1200" dirty="0" smtClean="0"/>
              <a:t>Aldersgruppa 30-44 år nevner oftest </a:t>
            </a:r>
            <a:r>
              <a:rPr lang="nb-NO" sz="1200" i="1" dirty="0" smtClean="0"/>
              <a:t>naturen generelt </a:t>
            </a:r>
            <a:r>
              <a:rPr lang="nb-NO" sz="1200" dirty="0" smtClean="0"/>
              <a:t>og </a:t>
            </a:r>
            <a:r>
              <a:rPr lang="nb-NO" sz="1200" i="1" dirty="0" smtClean="0"/>
              <a:t>roen/stillheten </a:t>
            </a:r>
            <a:r>
              <a:rPr lang="nb-NO" sz="1200" dirty="0" smtClean="0"/>
              <a:t>(begge av 26 prosent). Dernest nevnes </a:t>
            </a:r>
            <a:r>
              <a:rPr lang="nb-NO" sz="1200" i="1" dirty="0" smtClean="0"/>
              <a:t>turgåing</a:t>
            </a:r>
            <a:r>
              <a:rPr lang="nb-NO" sz="1200" dirty="0" smtClean="0"/>
              <a:t> og </a:t>
            </a:r>
            <a:r>
              <a:rPr lang="nb-NO" sz="1200" i="1" dirty="0" smtClean="0"/>
              <a:t>frisk luft </a:t>
            </a:r>
            <a:r>
              <a:rPr lang="nb-NO" sz="1200" dirty="0" smtClean="0"/>
              <a:t>(begge av 20 prosent). Aldersgruppen nevner jakt i større grad enn de øvrige.  </a:t>
            </a:r>
          </a:p>
          <a:p>
            <a:pPr marL="285750" lvl="0" indent="-285750">
              <a:spcAft>
                <a:spcPts val="600"/>
              </a:spcAft>
              <a:buFont typeface="Wingdings" panose="05000000000000000000" pitchFamily="2" charset="2"/>
              <a:buChar char="§"/>
            </a:pPr>
            <a:r>
              <a:rPr lang="nb-NO" sz="1200" dirty="0"/>
              <a:t>Aldersgruppa </a:t>
            </a:r>
            <a:r>
              <a:rPr lang="nb-NO" sz="1200" dirty="0" smtClean="0"/>
              <a:t>45-59 </a:t>
            </a:r>
            <a:r>
              <a:rPr lang="nb-NO" sz="1200" dirty="0"/>
              <a:t>år </a:t>
            </a:r>
            <a:r>
              <a:rPr lang="nb-NO" sz="1200" dirty="0" smtClean="0"/>
              <a:t>nevner i størst grad roen og stillheten og frisk luft (av 32 prosent). Dernest nevner disse turgåing av 29 prosent og naturen generelt av 23 prosent. </a:t>
            </a:r>
            <a:endParaRPr lang="nb-NO" sz="1200" dirty="0"/>
          </a:p>
          <a:p>
            <a:pPr marL="285750" indent="-285750">
              <a:spcAft>
                <a:spcPts val="600"/>
              </a:spcAft>
              <a:buFont typeface="Wingdings" panose="05000000000000000000" pitchFamily="2" charset="2"/>
              <a:buChar char="§"/>
            </a:pPr>
            <a:endParaRPr lang="nb-NO" dirty="0"/>
          </a:p>
        </p:txBody>
      </p:sp>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12</a:t>
            </a:r>
            <a:endParaRPr lang="nb-NO" sz="750" b="0" dirty="0" err="1" smtClean="0">
              <a:solidFill>
                <a:srgbClr val="333333"/>
              </a:solidFill>
              <a:latin typeface="+mn-lt"/>
            </a:endParaRPr>
          </a:p>
        </p:txBody>
      </p:sp>
      <p:sp>
        <p:nvSpPr>
          <p:cNvPr id="3" name="TextBox 2"/>
          <p:cNvSpPr txBox="1"/>
          <p:nvPr/>
        </p:nvSpPr>
        <p:spPr>
          <a:xfrm>
            <a:off x="3764757" y="4750594"/>
            <a:ext cx="914400" cy="307181"/>
          </a:xfrm>
          <a:prstGeom prst="rect">
            <a:avLst/>
          </a:prstGeom>
          <a:noFill/>
        </p:spPr>
        <p:txBody>
          <a:bodyPr wrap="none" lIns="0" tIns="0" rIns="0" bIns="0" rtlCol="0">
            <a:noAutofit/>
          </a:bodyPr>
          <a:lstStyle/>
          <a:p>
            <a:r>
              <a:rPr lang="nb-NO" sz="1200" b="0" dirty="0" smtClean="0">
                <a:solidFill>
                  <a:srgbClr val="333333"/>
                </a:solidFill>
                <a:latin typeface="+mn-lt"/>
              </a:rPr>
              <a:t>2017</a:t>
            </a:r>
          </a:p>
        </p:txBody>
      </p:sp>
    </p:spTree>
    <p:extLst>
      <p:ext uri="{BB962C8B-B14F-4D97-AF65-F5344CB8AC3E}">
        <p14:creationId xmlns:p14="http://schemas.microsoft.com/office/powerpoint/2010/main" val="955217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5751" y="-85725"/>
            <a:ext cx="8569324" cy="1117564"/>
          </a:xfrm>
        </p:spPr>
        <p:txBody>
          <a:bodyPr/>
          <a:lstStyle/>
          <a:p>
            <a:r>
              <a:rPr lang="nb-NO" dirty="0" smtClean="0"/>
              <a:t>Andelen som er ute i naturen tilnærmet daglig har økt klart, fra 25 prosent i 2014 til 34 prosent i 2017 </a:t>
            </a:r>
            <a:br>
              <a:rPr lang="nb-NO" dirty="0" smtClean="0"/>
            </a:br>
            <a:r>
              <a:rPr lang="nb-NO" sz="1000" i="1" dirty="0" smtClean="0"/>
              <a:t>«Hvor </a:t>
            </a:r>
            <a:r>
              <a:rPr lang="nb-NO" sz="1000" i="1" dirty="0"/>
              <a:t>ofte er du ute i naturen på denne tiden av året</a:t>
            </a:r>
            <a:r>
              <a:rPr lang="nb-NO" sz="1000" i="1" dirty="0" smtClean="0"/>
              <a:t>?» </a:t>
            </a:r>
            <a:r>
              <a:rPr lang="nb-NO" sz="1000" dirty="0" smtClean="0"/>
              <a:t>I prosent av base n= 615. </a:t>
            </a:r>
            <a:endParaRPr lang="nb-NO" dirty="0"/>
          </a:p>
        </p:txBody>
      </p:sp>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1101224774"/>
              </p:ext>
            </p:extLst>
          </p:nvPr>
        </p:nvGraphicFramePr>
        <p:xfrm>
          <a:off x="285750" y="1129990"/>
          <a:ext cx="4030663" cy="4700897"/>
        </p:xfrm>
        <a:graphic>
          <a:graphicData uri="http://schemas.openxmlformats.org/drawingml/2006/chart">
            <c:chart xmlns:c="http://schemas.openxmlformats.org/drawingml/2006/chart" xmlns:r="http://schemas.openxmlformats.org/officeDocument/2006/relationships" r:id="rId4"/>
          </a:graphicData>
        </a:graphic>
      </p:graphicFrame>
      <p:sp>
        <p:nvSpPr>
          <p:cNvPr id="5" name="Plassholder for innhold 4"/>
          <p:cNvSpPr>
            <a:spLocks noGrp="1"/>
          </p:cNvSpPr>
          <p:nvPr>
            <p:ph sz="quarter" idx="12"/>
          </p:nvPr>
        </p:nvSpPr>
        <p:spPr>
          <a:xfrm>
            <a:off x="4436268" y="1071564"/>
            <a:ext cx="4622005" cy="2464592"/>
          </a:xfrm>
        </p:spPr>
        <p:txBody>
          <a:bodyPr/>
          <a:lstStyle/>
          <a:p>
            <a:pPr marL="285750" indent="-285750">
              <a:spcAft>
                <a:spcPts val="600"/>
              </a:spcAft>
              <a:buFont typeface="Wingdings" panose="05000000000000000000" pitchFamily="2" charset="2"/>
              <a:buChar char="§"/>
            </a:pPr>
            <a:r>
              <a:rPr lang="nb-NO" sz="1200" dirty="0" smtClean="0"/>
              <a:t>Sammenlignet med 2014, er det kvinner som i klart størst grad oppgir å være ofte (tilnærmet daglig) ute i naturen. Mens kun 26 prosent menn oppgir dette i 2017, er det 41 prosent av kvinnene som er daglig ute i naturen. </a:t>
            </a:r>
            <a:endParaRPr lang="nb-NO" sz="1200" dirty="0"/>
          </a:p>
          <a:p>
            <a:pPr marL="285750" indent="-285750">
              <a:spcAft>
                <a:spcPts val="600"/>
              </a:spcAft>
              <a:buFont typeface="Wingdings" panose="05000000000000000000" pitchFamily="2" charset="2"/>
              <a:buChar char="§"/>
            </a:pPr>
            <a:r>
              <a:rPr lang="nb-NO" sz="1200" dirty="0" smtClean="0"/>
              <a:t>Splittet på aldersgrupper er det først og fremst de unge under 30 år som er sjeldnest ute i naturen. Mens kun 25 prosent oppgir å være ute i naturen tilnærmet daglig, er det hhv 34, 37 og 38 prosent som oppgir dette i de eldre aldersgruppene. </a:t>
            </a:r>
            <a:endParaRPr lang="nb-NO" sz="1200" dirty="0"/>
          </a:p>
        </p:txBody>
      </p:sp>
      <p:graphicFrame>
        <p:nvGraphicFramePr>
          <p:cNvPr id="7" name="Plassholder for innhold 5"/>
          <p:cNvGraphicFramePr>
            <a:graphicFrameLocks/>
          </p:cNvGraphicFramePr>
          <p:nvPr>
            <p:custDataLst>
              <p:tags r:id="rId1"/>
            </p:custDataLst>
            <p:extLst>
              <p:ext uri="{D42A27DB-BD31-4B8C-83A1-F6EECF244321}">
                <p14:modId xmlns:p14="http://schemas.microsoft.com/office/powerpoint/2010/main" val="2141676426"/>
              </p:ext>
            </p:extLst>
          </p:nvPr>
        </p:nvGraphicFramePr>
        <p:xfrm>
          <a:off x="4672091" y="3349496"/>
          <a:ext cx="4179156" cy="2225045"/>
        </p:xfrm>
        <a:graphic>
          <a:graphicData uri="http://schemas.openxmlformats.org/drawingml/2006/table">
            <a:tbl>
              <a:tblPr firstRow="1">
                <a:solidFill>
                  <a:srgbClr val="FFFFFF">
                    <a:alpha val="0"/>
                  </a:srgbClr>
                </a:solidFill>
                <a:tableStyleId>{5C22544A-7EE6-4342-B048-85BDC9FD1C3A}</a:tableStyleId>
              </a:tblPr>
              <a:tblGrid>
                <a:gridCol w="899064"/>
                <a:gridCol w="435292"/>
                <a:gridCol w="496711"/>
                <a:gridCol w="598311"/>
                <a:gridCol w="390232"/>
                <a:gridCol w="453182"/>
                <a:gridCol w="453182"/>
                <a:gridCol w="453182"/>
              </a:tblGrid>
              <a:tr h="217423">
                <a:tc>
                  <a:txBody>
                    <a:bodyPr/>
                    <a:lstStyle/>
                    <a:p>
                      <a:pPr marL="0" algn="l" defTabSz="914400" rtl="0" eaLnBrk="1" latinLnBrk="0" hangingPunct="1"/>
                      <a:endParaRPr lang="nb-NO" sz="1050" b="0" u="none" kern="1200" dirty="0">
                        <a:solidFill>
                          <a:schemeClr val="tx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chemeClr val="bg1"/>
                          </a:solidFill>
                          <a:latin typeface="Verdana"/>
                          <a:ea typeface="+mn-ea"/>
                          <a:cs typeface="+mn-cs"/>
                        </a:rPr>
                        <a:t>Alle</a:t>
                      </a:r>
                      <a:endParaRPr lang="nb-NO" sz="800" b="1"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chemeClr val="bg1"/>
                          </a:solidFill>
                          <a:latin typeface="Verdana"/>
                          <a:ea typeface="+mn-ea"/>
                          <a:cs typeface="+mn-cs"/>
                        </a:rPr>
                        <a:t>Menn</a:t>
                      </a:r>
                      <a:endParaRPr lang="nb-NO" sz="800" b="1"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chemeClr val="bg1"/>
                          </a:solidFill>
                          <a:latin typeface="Verdana"/>
                          <a:ea typeface="+mn-ea"/>
                          <a:cs typeface="+mn-cs"/>
                        </a:rPr>
                        <a:t>Kvinne</a:t>
                      </a:r>
                      <a:endParaRPr lang="nb-NO" sz="800" b="1"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chemeClr val="bg1"/>
                          </a:solidFill>
                          <a:latin typeface="Verdana"/>
                          <a:ea typeface="+mn-ea"/>
                          <a:cs typeface="+mn-cs"/>
                        </a:rPr>
                        <a:t>15-29</a:t>
                      </a:r>
                      <a:endParaRPr lang="nb-NO" sz="800" b="1"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chemeClr val="bg1"/>
                          </a:solidFill>
                          <a:latin typeface="Verdana"/>
                          <a:ea typeface="+mn-ea"/>
                          <a:cs typeface="+mn-cs"/>
                        </a:rPr>
                        <a:t>30- 44</a:t>
                      </a:r>
                      <a:endParaRPr lang="nb-NO" sz="800" b="1"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chemeClr val="bg1"/>
                          </a:solidFill>
                          <a:latin typeface="Verdana"/>
                          <a:ea typeface="+mn-ea"/>
                          <a:cs typeface="+mn-cs"/>
                        </a:rPr>
                        <a:t>45-59</a:t>
                      </a:r>
                      <a:endParaRPr lang="nb-NO" sz="800" b="1"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chemeClr val="bg1"/>
                          </a:solidFill>
                          <a:latin typeface="Verdana"/>
                          <a:ea typeface="+mn-ea"/>
                          <a:cs typeface="+mn-cs"/>
                        </a:rPr>
                        <a:t>60+</a:t>
                      </a:r>
                      <a:endParaRPr lang="nb-NO" sz="800" b="1"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900" b="0" u="none" kern="1200" dirty="0" smtClean="0">
                          <a:solidFill>
                            <a:schemeClr val="tx1"/>
                          </a:solidFill>
                          <a:latin typeface="Verdana"/>
                          <a:ea typeface="+mn-ea"/>
                          <a:cs typeface="+mn-cs"/>
                        </a:rPr>
                        <a:t>Tilnærmet daglig</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dirty="0">
                          <a:effectLst/>
                          <a:latin typeface="Calibri" panose="020F0502020204030204" pitchFamily="34" charset="0"/>
                        </a:rPr>
                        <a:t>34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26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41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25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dirty="0">
                          <a:effectLst/>
                          <a:latin typeface="Calibri" panose="020F0502020204030204" pitchFamily="34" charset="0"/>
                        </a:rPr>
                        <a:t>34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37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38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900" b="0" u="none" kern="1200" dirty="0" smtClean="0">
                          <a:solidFill>
                            <a:schemeClr val="tx1"/>
                          </a:solidFill>
                          <a:latin typeface="+mn-lt"/>
                          <a:ea typeface="+mn-ea"/>
                          <a:cs typeface="+mn-cs"/>
                        </a:rPr>
                        <a:t>3-4 </a:t>
                      </a:r>
                      <a:r>
                        <a:rPr lang="nb-NO" sz="900" b="0" u="none" kern="1200" dirty="0" err="1" smtClean="0">
                          <a:solidFill>
                            <a:schemeClr val="tx1"/>
                          </a:solidFill>
                          <a:latin typeface="+mn-lt"/>
                          <a:ea typeface="+mn-ea"/>
                          <a:cs typeface="+mn-cs"/>
                        </a:rPr>
                        <a:t>dgr</a:t>
                      </a:r>
                      <a:r>
                        <a:rPr lang="nb-NO" sz="900" b="0" u="none" kern="1200" dirty="0" smtClean="0">
                          <a:solidFill>
                            <a:schemeClr val="tx1"/>
                          </a:solidFill>
                          <a:latin typeface="+mn-lt"/>
                          <a:ea typeface="+mn-ea"/>
                          <a:cs typeface="+mn-cs"/>
                        </a:rPr>
                        <a:t>/uke</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25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26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25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27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25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21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29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900" b="0" u="none" kern="1200" dirty="0" smtClean="0">
                          <a:solidFill>
                            <a:schemeClr val="tx1"/>
                          </a:solidFill>
                          <a:latin typeface="+mn-lt"/>
                          <a:ea typeface="+mn-ea"/>
                          <a:cs typeface="+mn-cs"/>
                        </a:rPr>
                        <a:t>1-2 </a:t>
                      </a:r>
                      <a:r>
                        <a:rPr lang="nb-NO" sz="900" b="0" u="none" kern="1200" dirty="0" err="1" smtClean="0">
                          <a:solidFill>
                            <a:schemeClr val="tx1"/>
                          </a:solidFill>
                          <a:latin typeface="+mn-lt"/>
                          <a:ea typeface="+mn-ea"/>
                          <a:cs typeface="+mn-cs"/>
                        </a:rPr>
                        <a:t>dgr</a:t>
                      </a:r>
                      <a:r>
                        <a:rPr lang="nb-NO" sz="900" b="0" u="none" kern="1200" dirty="0" smtClean="0">
                          <a:solidFill>
                            <a:schemeClr val="tx1"/>
                          </a:solidFill>
                          <a:latin typeface="+mn-lt"/>
                          <a:ea typeface="+mn-ea"/>
                          <a:cs typeface="+mn-cs"/>
                        </a:rPr>
                        <a:t>/uke</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28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34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22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32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29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25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26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900" b="0" u="none" kern="1200" dirty="0" smtClean="0">
                          <a:solidFill>
                            <a:schemeClr val="tx1"/>
                          </a:solidFill>
                          <a:latin typeface="+mn-lt"/>
                          <a:ea typeface="+mn-ea"/>
                          <a:cs typeface="+mn-cs"/>
                        </a:rPr>
                        <a:t>Annenhver uke</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dirty="0">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900" b="0" u="none" kern="1200" dirty="0" smtClean="0">
                          <a:solidFill>
                            <a:schemeClr val="tx1"/>
                          </a:solidFill>
                          <a:latin typeface="+mn-lt"/>
                          <a:ea typeface="+mn-ea"/>
                          <a:cs typeface="+mn-cs"/>
                        </a:rPr>
                        <a:t>Månedlig</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900" b="0" u="none" kern="1200" dirty="0" smtClean="0">
                          <a:solidFill>
                            <a:schemeClr val="tx1"/>
                          </a:solidFill>
                          <a:latin typeface="+mn-lt"/>
                          <a:ea typeface="+mn-ea"/>
                          <a:cs typeface="+mn-cs"/>
                        </a:rPr>
                        <a:t>Sjeldnere</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900" b="0" u="none" kern="1200" dirty="0" smtClean="0">
                          <a:solidFill>
                            <a:schemeClr val="tx1"/>
                          </a:solidFill>
                          <a:latin typeface="+mn-lt"/>
                          <a:ea typeface="+mn-ea"/>
                          <a:cs typeface="+mn-cs"/>
                        </a:rPr>
                        <a:t>Aldri</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a:effectLst/>
                          <a:latin typeface="Calibri" panose="020F0502020204030204" pitchFamily="34" charset="0"/>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dirty="0">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000" b="0" i="0" u="none" strike="noStrike" dirty="0">
                          <a:effectLst/>
                          <a:latin typeface="Calibri" panose="020F0502020204030204" pitchFamily="34" charset="0"/>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13</a:t>
            </a:r>
            <a:endParaRPr lang="nb-NO" sz="750" b="0" dirty="0" err="1" smtClean="0">
              <a:solidFill>
                <a:srgbClr val="333333"/>
              </a:solidFill>
              <a:latin typeface="+mn-lt"/>
            </a:endParaRPr>
          </a:p>
        </p:txBody>
      </p:sp>
    </p:spTree>
    <p:extLst>
      <p:ext uri="{BB962C8B-B14F-4D97-AF65-F5344CB8AC3E}">
        <p14:creationId xmlns:p14="http://schemas.microsoft.com/office/powerpoint/2010/main" val="3693501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3959638703"/>
              </p:ext>
            </p:extLst>
          </p:nvPr>
        </p:nvGraphicFramePr>
        <p:xfrm>
          <a:off x="271463" y="1045792"/>
          <a:ext cx="4030663" cy="345477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a:xfrm>
            <a:off x="285751" y="-100013"/>
            <a:ext cx="8569324" cy="1131852"/>
          </a:xfrm>
        </p:spPr>
        <p:txBody>
          <a:bodyPr/>
          <a:lstStyle/>
          <a:p>
            <a:r>
              <a:rPr lang="nb-NO" dirty="0" smtClean="0"/>
              <a:t>Andelen som har et ønske </a:t>
            </a:r>
            <a:r>
              <a:rPr lang="nb-NO" dirty="0"/>
              <a:t>om å være mer </a:t>
            </a:r>
            <a:r>
              <a:rPr lang="nb-NO" dirty="0" smtClean="0"/>
              <a:t>ute har gått gradvis ned fra 2008 </a:t>
            </a:r>
            <a:br>
              <a:rPr lang="nb-NO" dirty="0" smtClean="0"/>
            </a:br>
            <a:r>
              <a:rPr lang="nb-NO" sz="1000" dirty="0" smtClean="0"/>
              <a:t>«Har du et ønske om å være mer ute i naturen enn du er i dag?» I prosent av base n= 615. </a:t>
            </a:r>
            <a:endParaRPr lang="nb-NO" sz="1050" dirty="0">
              <a:solidFill>
                <a:schemeClr val="bg1">
                  <a:lumMod val="50000"/>
                </a:schemeClr>
              </a:solidFill>
            </a:endParaRPr>
          </a:p>
        </p:txBody>
      </p:sp>
      <p:sp>
        <p:nvSpPr>
          <p:cNvPr id="5" name="Plassholder for innhold 4"/>
          <p:cNvSpPr>
            <a:spLocks noGrp="1"/>
          </p:cNvSpPr>
          <p:nvPr>
            <p:ph sz="quarter" idx="12"/>
          </p:nvPr>
        </p:nvSpPr>
        <p:spPr>
          <a:xfrm>
            <a:off x="4672013" y="1023130"/>
            <a:ext cx="4268787" cy="2513025"/>
          </a:xfrm>
        </p:spPr>
        <p:txBody>
          <a:bodyPr/>
          <a:lstStyle/>
          <a:p>
            <a:pPr marL="171450" indent="-171450">
              <a:lnSpc>
                <a:spcPct val="150000"/>
              </a:lnSpc>
              <a:spcAft>
                <a:spcPts val="600"/>
              </a:spcAft>
              <a:buFont typeface="Wingdings" panose="05000000000000000000" pitchFamily="2" charset="2"/>
              <a:buChar char="§"/>
            </a:pPr>
            <a:endParaRPr lang="nb-NO" sz="1200" dirty="0" smtClean="0"/>
          </a:p>
          <a:p>
            <a:pPr marL="171450" indent="-171450">
              <a:lnSpc>
                <a:spcPct val="150000"/>
              </a:lnSpc>
              <a:spcAft>
                <a:spcPts val="600"/>
              </a:spcAft>
              <a:buFont typeface="Wingdings" panose="05000000000000000000" pitchFamily="2" charset="2"/>
              <a:buChar char="§"/>
            </a:pPr>
            <a:endParaRPr lang="nb-NO" sz="1200" dirty="0"/>
          </a:p>
          <a:p>
            <a:pPr marL="171450" indent="-171450">
              <a:lnSpc>
                <a:spcPct val="150000"/>
              </a:lnSpc>
              <a:spcAft>
                <a:spcPts val="600"/>
              </a:spcAft>
              <a:buFont typeface="Wingdings" panose="05000000000000000000" pitchFamily="2" charset="2"/>
              <a:buChar char="§"/>
            </a:pPr>
            <a:endParaRPr lang="nb-NO" sz="1200" dirty="0" smtClean="0"/>
          </a:p>
          <a:p>
            <a:pPr marL="171450" indent="-171450">
              <a:lnSpc>
                <a:spcPct val="150000"/>
              </a:lnSpc>
              <a:spcAft>
                <a:spcPts val="600"/>
              </a:spcAft>
              <a:buFont typeface="Wingdings" panose="05000000000000000000" pitchFamily="2" charset="2"/>
              <a:buChar char="§"/>
            </a:pPr>
            <a:endParaRPr lang="nb-NO" sz="1200" dirty="0"/>
          </a:p>
          <a:p>
            <a:pPr marL="171450" indent="-171450">
              <a:lnSpc>
                <a:spcPct val="150000"/>
              </a:lnSpc>
              <a:spcAft>
                <a:spcPts val="600"/>
              </a:spcAft>
              <a:buFont typeface="Wingdings" panose="05000000000000000000" pitchFamily="2" charset="2"/>
              <a:buChar char="§"/>
            </a:pPr>
            <a:endParaRPr lang="nb-NO" sz="1200" dirty="0" smtClean="0"/>
          </a:p>
          <a:p>
            <a:pPr marL="171450" indent="-171450">
              <a:spcAft>
                <a:spcPts val="600"/>
              </a:spcAft>
              <a:buFont typeface="Wingdings" panose="05000000000000000000" pitchFamily="2" charset="2"/>
              <a:buChar char="§"/>
            </a:pPr>
            <a:endParaRPr lang="nb-NO" sz="900" dirty="0" smtClean="0"/>
          </a:p>
          <a:p>
            <a:pPr marL="171450" indent="-171450">
              <a:spcAft>
                <a:spcPts val="600"/>
              </a:spcAft>
              <a:buFont typeface="Wingdings" panose="05000000000000000000" pitchFamily="2" charset="2"/>
              <a:buChar char="§"/>
            </a:pPr>
            <a:endParaRPr lang="nb-NO" sz="1050" dirty="0" smtClean="0"/>
          </a:p>
          <a:p>
            <a:pPr marL="171450" indent="-171450">
              <a:spcAft>
                <a:spcPts val="600"/>
              </a:spcAft>
              <a:buFont typeface="Wingdings" panose="05000000000000000000" pitchFamily="2" charset="2"/>
              <a:buChar char="§"/>
            </a:pPr>
            <a:endParaRPr lang="nb-NO" sz="1050" dirty="0"/>
          </a:p>
          <a:p>
            <a:pPr marL="171450" indent="-171450">
              <a:spcAft>
                <a:spcPts val="600"/>
              </a:spcAft>
              <a:buFont typeface="Wingdings" panose="05000000000000000000" pitchFamily="2" charset="2"/>
              <a:buChar char="§"/>
            </a:pPr>
            <a:r>
              <a:rPr lang="nb-NO" sz="1050" dirty="0" smtClean="0"/>
              <a:t>At færre ønsker å være mer ute i naturen, kan skyldes at færre enn tidligere sier at de aldri/sjeldnere/månedlig er ute i naturen, jf. foregående spørsmål, men det kan også være et tegn på at andre konkurrerende interessert har økt fokus. </a:t>
            </a:r>
          </a:p>
          <a:p>
            <a:pPr marL="171450" indent="-171450">
              <a:spcAft>
                <a:spcPts val="600"/>
              </a:spcAft>
              <a:buFont typeface="Wingdings" panose="05000000000000000000" pitchFamily="2" charset="2"/>
              <a:buChar char="§"/>
            </a:pPr>
            <a:r>
              <a:rPr lang="nb-NO" sz="1050" dirty="0" smtClean="0"/>
              <a:t>Vi finner en svakere sammenheng i 2017 enn tidligere mellom hvor ofte man er ute i naturen og om man ønsker å være mer uke i naturen. Kun hhv 53 og 43 prosent ønsker å være mer ute i naturen i 2017 blant de som er sjeldnere eller aldri ute i naturen, som er en mindre andel enn de som er ute i naturen 3-4 gager per uke (63 prosent). </a:t>
            </a:r>
            <a:endParaRPr lang="nb-NO" sz="1050" dirty="0"/>
          </a:p>
          <a:p>
            <a:endParaRPr lang="nb-NO"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1134163472"/>
              </p:ext>
            </p:extLst>
          </p:nvPr>
        </p:nvGraphicFramePr>
        <p:xfrm>
          <a:off x="378619" y="4476296"/>
          <a:ext cx="4030672" cy="1363388"/>
        </p:xfrm>
        <a:graphic>
          <a:graphicData uri="http://schemas.openxmlformats.org/drawingml/2006/table">
            <a:tbl>
              <a:tblPr firstRow="1">
                <a:solidFill>
                  <a:srgbClr val="FFFFFF">
                    <a:alpha val="0"/>
                  </a:srgbClr>
                </a:solidFill>
                <a:tableStyleId>{5C22544A-7EE6-4342-B048-85BDC9FD1C3A}</a:tableStyleId>
              </a:tblPr>
              <a:tblGrid>
                <a:gridCol w="503834"/>
                <a:gridCol w="503834"/>
                <a:gridCol w="503834"/>
                <a:gridCol w="503834"/>
                <a:gridCol w="503834"/>
                <a:gridCol w="503834"/>
                <a:gridCol w="503834"/>
                <a:gridCol w="503834"/>
              </a:tblGrid>
              <a:tr h="217423">
                <a:tc>
                  <a:txBody>
                    <a:bodyPr/>
                    <a:lstStyle/>
                    <a:p>
                      <a:pPr marL="0" algn="l" defTabSz="914400" rtl="0" eaLnBrk="1" latinLnBrk="0" hangingPunct="1"/>
                      <a:endParaRPr lang="nb-NO" sz="900" b="0" u="none" kern="1200" dirty="0">
                        <a:solidFill>
                          <a:srgbClr val="FF0000"/>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chemeClr val="bg1"/>
                          </a:solidFill>
                          <a:latin typeface="Verdana"/>
                          <a:ea typeface="+mn-ea"/>
                          <a:cs typeface="+mn-cs"/>
                        </a:rPr>
                        <a:t>Alle</a:t>
                      </a:r>
                      <a:endParaRPr lang="nb-NO" sz="700" b="0"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chemeClr val="bg1"/>
                          </a:solidFill>
                          <a:latin typeface="Verdana"/>
                          <a:ea typeface="+mn-ea"/>
                          <a:cs typeface="+mn-cs"/>
                        </a:rPr>
                        <a:t>Mann</a:t>
                      </a:r>
                      <a:endParaRPr lang="nb-NO" sz="700" b="0"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chemeClr val="bg1"/>
                          </a:solidFill>
                          <a:latin typeface="Verdana"/>
                          <a:ea typeface="+mn-ea"/>
                          <a:cs typeface="+mn-cs"/>
                        </a:rPr>
                        <a:t>Kvinne</a:t>
                      </a:r>
                      <a:endParaRPr lang="nb-NO" sz="700" b="0"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chemeClr val="bg1"/>
                          </a:solidFill>
                          <a:latin typeface="Verdana"/>
                          <a:ea typeface="+mn-ea"/>
                          <a:cs typeface="+mn-cs"/>
                        </a:rPr>
                        <a:t>15-29</a:t>
                      </a:r>
                      <a:endParaRPr lang="nb-NO" sz="700" b="0"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chemeClr val="bg1"/>
                          </a:solidFill>
                          <a:latin typeface="Verdana"/>
                          <a:ea typeface="+mn-ea"/>
                          <a:cs typeface="+mn-cs"/>
                        </a:rPr>
                        <a:t>30- 44</a:t>
                      </a:r>
                      <a:endParaRPr lang="nb-NO" sz="700" b="0"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chemeClr val="bg1"/>
                          </a:solidFill>
                          <a:latin typeface="Verdana"/>
                          <a:ea typeface="+mn-ea"/>
                          <a:cs typeface="+mn-cs"/>
                        </a:rPr>
                        <a:t>45-59</a:t>
                      </a:r>
                      <a:endParaRPr lang="nb-NO" sz="700" b="0"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chemeClr val="bg1"/>
                          </a:solidFill>
                          <a:latin typeface="Verdana"/>
                          <a:ea typeface="+mn-ea"/>
                          <a:cs typeface="+mn-cs"/>
                        </a:rPr>
                        <a:t>60+</a:t>
                      </a:r>
                      <a:endParaRPr lang="nb-NO" sz="700" b="0"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Ja </a:t>
                      </a:r>
                      <a:r>
                        <a:rPr lang="nb-NO" sz="700" b="0" u="none" kern="1200" dirty="0" smtClean="0">
                          <a:solidFill>
                            <a:schemeClr val="tx1"/>
                          </a:solidFill>
                          <a:latin typeface="+mn-lt"/>
                          <a:ea typeface="+mn-ea"/>
                          <a:cs typeface="+mn-cs"/>
                        </a:rPr>
                        <a:t>’17</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mn-lt"/>
                        </a:rPr>
                        <a:t>61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mn-lt"/>
                        </a:rPr>
                        <a:t>58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mn-lt"/>
                        </a:rPr>
                        <a:t>65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mn-lt"/>
                        </a:rPr>
                        <a:t>70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mn-lt"/>
                        </a:rPr>
                        <a:t>71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mn-lt"/>
                        </a:rPr>
                        <a:t>60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mn-lt"/>
                        </a:rPr>
                        <a:t>45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Ja </a:t>
                      </a:r>
                      <a:r>
                        <a:rPr lang="nb-NO" sz="700" b="0" u="none" kern="1200" dirty="0" smtClean="0">
                          <a:solidFill>
                            <a:schemeClr val="tx1"/>
                          </a:solidFill>
                          <a:latin typeface="+mn-lt"/>
                          <a:ea typeface="+mn-ea"/>
                          <a:cs typeface="+mn-cs"/>
                        </a:rPr>
                        <a:t>’14</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64</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61</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67</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70</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74</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62</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50</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Ja ’12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smtClean="0">
                          <a:solidFill>
                            <a:schemeClr val="tx1"/>
                          </a:solidFill>
                          <a:effectLst/>
                          <a:latin typeface="Calibri"/>
                        </a:rPr>
                        <a:t>64</a:t>
                      </a:r>
                      <a:endParaRPr lang="nb-NO" sz="11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58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a:solidFill>
                            <a:schemeClr val="tx1"/>
                          </a:solidFill>
                          <a:effectLst/>
                          <a:latin typeface="Calibri"/>
                        </a:rPr>
                        <a:t>67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a:solidFill>
                            <a:schemeClr val="tx1"/>
                          </a:solidFill>
                          <a:effectLst/>
                          <a:latin typeface="Calibri"/>
                        </a:rPr>
                        <a:t>65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a:solidFill>
                            <a:schemeClr val="tx1"/>
                          </a:solidFill>
                          <a:effectLst/>
                          <a:latin typeface="Calibri"/>
                        </a:rPr>
                        <a:t>67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a:solidFill>
                            <a:schemeClr val="tx1"/>
                          </a:solidFill>
                          <a:effectLst/>
                          <a:latin typeface="Calibri"/>
                        </a:rPr>
                        <a:t>65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51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Ja ’10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smtClean="0">
                          <a:solidFill>
                            <a:schemeClr val="tx1"/>
                          </a:solidFill>
                          <a:effectLst/>
                          <a:latin typeface="Calibri"/>
                        </a:rPr>
                        <a:t>69</a:t>
                      </a:r>
                      <a:endParaRPr lang="nb-NO" sz="11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72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80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66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57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Verdana"/>
                          <a:ea typeface="+mn-ea"/>
                          <a:cs typeface="+mn-cs"/>
                        </a:rPr>
                        <a:t>Ja ’08</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smtClean="0">
                          <a:solidFill>
                            <a:schemeClr val="tx1"/>
                          </a:solidFill>
                          <a:effectLst/>
                          <a:latin typeface="Calibri"/>
                        </a:rPr>
                        <a:t>76</a:t>
                      </a:r>
                      <a:endParaRPr lang="nb-NO" sz="11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a:solidFill>
                            <a:schemeClr val="tx1"/>
                          </a:solidFill>
                          <a:effectLst/>
                          <a:latin typeface="Calibri"/>
                        </a:rPr>
                        <a:t>75</a:t>
                      </a:r>
                    </a:p>
                  </a:txBody>
                  <a:tcPr marL="9525" marR="9525" marT="9525" marB="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77</a:t>
                      </a:r>
                    </a:p>
                  </a:txBody>
                  <a:tcPr marL="9525" marR="9525" marT="9525" marB="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85</a:t>
                      </a:r>
                    </a:p>
                  </a:txBody>
                  <a:tcPr marL="9525" marR="9525" marT="9525" marB="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80</a:t>
                      </a:r>
                    </a:p>
                  </a:txBody>
                  <a:tcPr marL="9525" marR="9525" marT="9525" marB="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75</a:t>
                      </a:r>
                    </a:p>
                  </a:txBody>
                  <a:tcPr marL="9525" marR="9525" marT="9525" marB="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63</a:t>
                      </a:r>
                    </a:p>
                  </a:txBody>
                  <a:tcPr marL="9525" marR="9525" marT="9525" marB="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graphicFrame>
        <p:nvGraphicFramePr>
          <p:cNvPr id="7" name="Plassholder for innhold 5"/>
          <p:cNvGraphicFramePr>
            <a:graphicFrameLocks noGrp="1"/>
          </p:cNvGraphicFramePr>
          <p:nvPr>
            <p:ph sz="quarter" idx="11"/>
            <p:extLst>
              <p:ext uri="{D42A27DB-BD31-4B8C-83A1-F6EECF244321}">
                <p14:modId xmlns:p14="http://schemas.microsoft.com/office/powerpoint/2010/main" val="3867436496"/>
              </p:ext>
            </p:extLst>
          </p:nvPr>
        </p:nvGraphicFramePr>
        <p:xfrm>
          <a:off x="4850063" y="1045792"/>
          <a:ext cx="4030663" cy="2904701"/>
        </p:xfrm>
        <a:graphic>
          <a:graphicData uri="http://schemas.openxmlformats.org/drawingml/2006/chart">
            <c:chart xmlns:c="http://schemas.openxmlformats.org/drawingml/2006/chart" xmlns:r="http://schemas.openxmlformats.org/officeDocument/2006/relationships" r:id="rId5"/>
          </a:graphicData>
        </a:graphic>
      </p:graphicFrame>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14</a:t>
            </a:r>
            <a:endParaRPr lang="nb-NO" sz="750" b="0" dirty="0" err="1" smtClean="0">
              <a:solidFill>
                <a:srgbClr val="333333"/>
              </a:solidFill>
              <a:latin typeface="+mn-lt"/>
            </a:endParaRPr>
          </a:p>
        </p:txBody>
      </p:sp>
    </p:spTree>
    <p:extLst>
      <p:ext uri="{BB962C8B-B14F-4D97-AF65-F5344CB8AC3E}">
        <p14:creationId xmlns:p14="http://schemas.microsoft.com/office/powerpoint/2010/main" val="1366853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Bedre tid er viktigst for at man skal være mer ute.</a:t>
            </a:r>
            <a:br>
              <a:rPr lang="nb-NO" dirty="0" smtClean="0"/>
            </a:br>
            <a:r>
              <a:rPr lang="nb-NO" sz="1000" i="1" dirty="0" smtClean="0"/>
              <a:t>«Hvor viktig er følgende for at du skal være mer ute enn i dag?» </a:t>
            </a:r>
            <a:r>
              <a:rPr lang="nb-NO" sz="1000" dirty="0" smtClean="0"/>
              <a:t>I prosent av base n= 615. </a:t>
            </a:r>
            <a:endParaRPr lang="nb-NO" sz="1050" dirty="0">
              <a:solidFill>
                <a:schemeClr val="bg1">
                  <a:lumMod val="50000"/>
                </a:schemeClr>
              </a:solidFill>
            </a:endParaRPr>
          </a:p>
        </p:txBody>
      </p:sp>
      <p:sp>
        <p:nvSpPr>
          <p:cNvPr id="5" name="Plassholder for innhold 4"/>
          <p:cNvSpPr>
            <a:spLocks noGrp="1"/>
          </p:cNvSpPr>
          <p:nvPr>
            <p:ph sz="quarter" idx="12"/>
          </p:nvPr>
        </p:nvSpPr>
        <p:spPr>
          <a:xfrm>
            <a:off x="4826000" y="1316025"/>
            <a:ext cx="4029075" cy="1892396"/>
          </a:xfrm>
        </p:spPr>
        <p:txBody>
          <a:bodyPr/>
          <a:lstStyle/>
          <a:p>
            <a:pPr marL="171450" indent="-171450">
              <a:spcAft>
                <a:spcPts val="600"/>
              </a:spcAft>
              <a:buFont typeface="Wingdings" panose="05000000000000000000" pitchFamily="2" charset="2"/>
              <a:buChar char="§"/>
            </a:pPr>
            <a:r>
              <a:rPr lang="nb-NO" sz="900" dirty="0" smtClean="0"/>
              <a:t>xx</a:t>
            </a:r>
            <a:endParaRPr lang="nb-NO" sz="900" dirty="0"/>
          </a:p>
          <a:p>
            <a:endParaRPr lang="nb-NO" dirty="0"/>
          </a:p>
        </p:txBody>
      </p:sp>
      <p:graphicFrame>
        <p:nvGraphicFramePr>
          <p:cNvPr id="6" name="Plassholder for innhold 5"/>
          <p:cNvGraphicFramePr>
            <a:graphicFrameLocks/>
          </p:cNvGraphicFramePr>
          <p:nvPr>
            <p:extLst>
              <p:ext uri="{D42A27DB-BD31-4B8C-83A1-F6EECF244321}">
                <p14:modId xmlns:p14="http://schemas.microsoft.com/office/powerpoint/2010/main" val="3329691556"/>
              </p:ext>
            </p:extLst>
          </p:nvPr>
        </p:nvGraphicFramePr>
        <p:xfrm>
          <a:off x="285750" y="1004711"/>
          <a:ext cx="8473239" cy="4866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15</a:t>
            </a:r>
            <a:endParaRPr lang="nb-NO" sz="750" b="0" dirty="0" err="1" smtClean="0">
              <a:solidFill>
                <a:srgbClr val="333333"/>
              </a:solidFill>
              <a:latin typeface="+mn-lt"/>
            </a:endParaRPr>
          </a:p>
        </p:txBody>
      </p:sp>
    </p:spTree>
    <p:extLst>
      <p:ext uri="{BB962C8B-B14F-4D97-AF65-F5344CB8AC3E}">
        <p14:creationId xmlns:p14="http://schemas.microsoft.com/office/powerpoint/2010/main" val="2042318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3 av 10 bruker friluftslivs-</a:t>
            </a:r>
            <a:r>
              <a:rPr lang="nb-NO" dirty="0" err="1" smtClean="0"/>
              <a:t>apper</a:t>
            </a:r>
            <a:r>
              <a:rPr lang="nb-NO" dirty="0" smtClean="0"/>
              <a:t> eller nettsider på mobilen mens de driver med friluftsliv</a:t>
            </a:r>
            <a:endParaRPr lang="nb-NO"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16</a:t>
            </a:fld>
            <a:endParaRPr lang="en-AU" dirty="0"/>
          </a:p>
        </p:txBody>
      </p:sp>
      <p:sp>
        <p:nvSpPr>
          <p:cNvPr id="5" name="Content Placeholder 4"/>
          <p:cNvSpPr>
            <a:spLocks noGrp="1"/>
          </p:cNvSpPr>
          <p:nvPr>
            <p:ph sz="quarter" idx="12"/>
          </p:nvPr>
        </p:nvSpPr>
        <p:spPr>
          <a:xfrm>
            <a:off x="4050506" y="1328738"/>
            <a:ext cx="4879182" cy="3416300"/>
          </a:xfrm>
        </p:spPr>
        <p:txBody>
          <a:bodyPr/>
          <a:lstStyle/>
          <a:p>
            <a:pPr marL="171450" indent="-171450">
              <a:buFont typeface="Wingdings" panose="05000000000000000000" pitchFamily="2" charset="2"/>
              <a:buChar char="§"/>
            </a:pPr>
            <a:r>
              <a:rPr lang="nb-NO" sz="1050" dirty="0" smtClean="0"/>
              <a:t>Kun 7 prosent bruker friluftslivs-</a:t>
            </a:r>
            <a:r>
              <a:rPr lang="nb-NO" sz="1050" dirty="0" err="1" smtClean="0"/>
              <a:t>apper</a:t>
            </a:r>
            <a:r>
              <a:rPr lang="nb-NO" sz="1050" dirty="0" smtClean="0"/>
              <a:t> ofte eller alltid.</a:t>
            </a:r>
          </a:p>
          <a:p>
            <a:pPr marL="171450" indent="-171450">
              <a:buFont typeface="Wingdings" panose="05000000000000000000" pitchFamily="2" charset="2"/>
              <a:buChar char="§"/>
            </a:pPr>
            <a:endParaRPr lang="nb-NO" sz="1050" dirty="0"/>
          </a:p>
          <a:p>
            <a:pPr marL="171450" indent="-171450">
              <a:buFont typeface="Wingdings" panose="05000000000000000000" pitchFamily="2" charset="2"/>
              <a:buChar char="§"/>
            </a:pPr>
            <a:r>
              <a:rPr lang="nb-NO" sz="1050" dirty="0" smtClean="0"/>
              <a:t>Noen flere kvinner enn menn oppgir at de aldri bruker slike </a:t>
            </a:r>
            <a:r>
              <a:rPr lang="nb-NO" sz="1050" dirty="0" err="1" smtClean="0"/>
              <a:t>apper</a:t>
            </a:r>
            <a:r>
              <a:rPr lang="nb-NO" sz="1050" dirty="0" smtClean="0"/>
              <a:t>, hhv 73 mot 67 prosent.</a:t>
            </a:r>
          </a:p>
          <a:p>
            <a:pPr marL="171450" indent="-171450">
              <a:buFont typeface="Wingdings" panose="05000000000000000000" pitchFamily="2" charset="2"/>
              <a:buChar char="§"/>
            </a:pPr>
            <a:endParaRPr lang="nb-NO" sz="1050" dirty="0"/>
          </a:p>
          <a:p>
            <a:pPr marL="171450" indent="-171450">
              <a:buFont typeface="Wingdings" panose="05000000000000000000" pitchFamily="2" charset="2"/>
              <a:buChar char="§"/>
            </a:pPr>
            <a:r>
              <a:rPr lang="nb-NO" sz="1050" dirty="0" smtClean="0"/>
              <a:t>De som i størst grad bruker friluftslivs-apper finner vi i aldergruppen 30-44 år. Blant disse har 47 prosent brukt slike </a:t>
            </a:r>
            <a:r>
              <a:rPr lang="nb-NO" sz="1050" dirty="0" err="1" smtClean="0"/>
              <a:t>apper</a:t>
            </a:r>
            <a:r>
              <a:rPr lang="nb-NO" sz="1050" dirty="0" smtClean="0"/>
              <a:t> av og til eller oftere.</a:t>
            </a:r>
            <a:endParaRPr lang="nb-NO" sz="1050" dirty="0"/>
          </a:p>
        </p:txBody>
      </p:sp>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1377688686"/>
              </p:ext>
            </p:extLst>
          </p:nvPr>
        </p:nvGraphicFramePr>
        <p:xfrm>
          <a:off x="250032" y="1374777"/>
          <a:ext cx="3264692" cy="38901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Plassholder for innhold 5"/>
          <p:cNvGraphicFramePr>
            <a:graphicFrameLocks/>
          </p:cNvGraphicFramePr>
          <p:nvPr>
            <p:custDataLst>
              <p:tags r:id="rId1"/>
            </p:custDataLst>
            <p:extLst>
              <p:ext uri="{D42A27DB-BD31-4B8C-83A1-F6EECF244321}">
                <p14:modId xmlns:p14="http://schemas.microsoft.com/office/powerpoint/2010/main" val="4233003002"/>
              </p:ext>
            </p:extLst>
          </p:nvPr>
        </p:nvGraphicFramePr>
        <p:xfrm>
          <a:off x="4064793" y="3387169"/>
          <a:ext cx="4907756" cy="1696462"/>
        </p:xfrm>
        <a:graphic>
          <a:graphicData uri="http://schemas.openxmlformats.org/drawingml/2006/table">
            <a:tbl>
              <a:tblPr firstRow="1">
                <a:solidFill>
                  <a:srgbClr val="FFFFFF">
                    <a:alpha val="0"/>
                  </a:srgbClr>
                </a:solidFill>
                <a:tableStyleId>{5C22544A-7EE6-4342-B048-85BDC9FD1C3A}</a:tableStyleId>
              </a:tblPr>
              <a:tblGrid>
                <a:gridCol w="1198029"/>
                <a:gridCol w="511751"/>
                <a:gridCol w="532996"/>
                <a:gridCol w="593294"/>
                <a:gridCol w="472698"/>
                <a:gridCol w="532996"/>
                <a:gridCol w="532996"/>
                <a:gridCol w="532996"/>
              </a:tblGrid>
              <a:tr h="217423">
                <a:tc>
                  <a:txBody>
                    <a:bodyPr/>
                    <a:lstStyle/>
                    <a:p>
                      <a:pPr marL="0" algn="l" defTabSz="914400" rtl="0" eaLnBrk="1" latinLnBrk="0" hangingPunct="1"/>
                      <a:endParaRPr lang="nb-NO" sz="800" b="1" u="none" kern="1200" dirty="0">
                        <a:solidFill>
                          <a:srgbClr val="FFFFFF"/>
                        </a:solidFill>
                        <a:latin typeface="+mn-lt"/>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rgbClr val="FFFFFF"/>
                          </a:solidFill>
                          <a:latin typeface="+mn-lt"/>
                          <a:ea typeface="+mn-ea"/>
                          <a:cs typeface="+mn-cs"/>
                        </a:rPr>
                        <a:t>Alle</a:t>
                      </a:r>
                      <a:endParaRPr lang="nb-NO" sz="800" b="1" u="none" kern="1200" dirty="0">
                        <a:solidFill>
                          <a:srgbClr val="FFFFFF"/>
                        </a:solidFill>
                        <a:latin typeface="+mn-lt"/>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rgbClr val="FFFFFF"/>
                          </a:solidFill>
                          <a:latin typeface="+mn-lt"/>
                          <a:ea typeface="+mn-ea"/>
                          <a:cs typeface="+mn-cs"/>
                        </a:rPr>
                        <a:t>Mann</a:t>
                      </a:r>
                      <a:endParaRPr lang="nb-NO" sz="800" b="1" u="none" kern="1200" dirty="0">
                        <a:solidFill>
                          <a:srgbClr val="FFFFFF"/>
                        </a:solidFill>
                        <a:latin typeface="+mn-lt"/>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rgbClr val="FFFFFF"/>
                          </a:solidFill>
                          <a:latin typeface="+mn-lt"/>
                          <a:ea typeface="+mn-ea"/>
                          <a:cs typeface="+mn-cs"/>
                        </a:rPr>
                        <a:t>Kvinne</a:t>
                      </a:r>
                      <a:endParaRPr lang="nb-NO" sz="800" b="1" u="none" kern="1200" dirty="0">
                        <a:solidFill>
                          <a:srgbClr val="FFFFFF"/>
                        </a:solidFill>
                        <a:latin typeface="+mn-lt"/>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rgbClr val="FFFFFF"/>
                          </a:solidFill>
                          <a:latin typeface="+mn-lt"/>
                          <a:ea typeface="+mn-ea"/>
                          <a:cs typeface="+mn-cs"/>
                        </a:rPr>
                        <a:t>15-29</a:t>
                      </a:r>
                      <a:endParaRPr lang="nb-NO" sz="800" b="1" u="none" kern="1200" dirty="0">
                        <a:solidFill>
                          <a:srgbClr val="FFFFFF"/>
                        </a:solidFill>
                        <a:latin typeface="+mn-lt"/>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rgbClr val="FFFFFF"/>
                          </a:solidFill>
                          <a:latin typeface="+mn-lt"/>
                          <a:ea typeface="+mn-ea"/>
                          <a:cs typeface="+mn-cs"/>
                        </a:rPr>
                        <a:t>30- 44</a:t>
                      </a:r>
                      <a:endParaRPr lang="nb-NO" sz="800" b="1" u="none" kern="1200" dirty="0">
                        <a:solidFill>
                          <a:srgbClr val="FFFFFF"/>
                        </a:solidFill>
                        <a:latin typeface="+mn-lt"/>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rgbClr val="FFFFFF"/>
                          </a:solidFill>
                          <a:latin typeface="+mn-lt"/>
                          <a:ea typeface="+mn-ea"/>
                          <a:cs typeface="+mn-cs"/>
                        </a:rPr>
                        <a:t>45-59</a:t>
                      </a:r>
                      <a:endParaRPr lang="nb-NO" sz="800" b="1" u="none" kern="1200" dirty="0">
                        <a:solidFill>
                          <a:srgbClr val="FFFFFF"/>
                        </a:solidFill>
                        <a:latin typeface="+mn-lt"/>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rgbClr val="FFFFFF"/>
                          </a:solidFill>
                          <a:latin typeface="+mn-lt"/>
                          <a:ea typeface="+mn-ea"/>
                          <a:cs typeface="+mn-cs"/>
                        </a:rPr>
                        <a:t>60+</a:t>
                      </a:r>
                      <a:endParaRPr lang="nb-NO" sz="800" b="1" u="none" kern="1200" dirty="0">
                        <a:solidFill>
                          <a:srgbClr val="FFFFFF"/>
                        </a:solidFill>
                        <a:latin typeface="+mn-lt"/>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algn="l" fontAlgn="ctr"/>
                      <a:r>
                        <a:rPr lang="nb-NO" sz="800" b="0" i="0" u="none" strike="noStrike" dirty="0">
                          <a:effectLst/>
                          <a:latin typeface="+mn-lt"/>
                        </a:rPr>
                        <a:t>Alltid</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a:effectLst/>
                          <a:latin typeface="+mn-lt"/>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a:effectLst/>
                          <a:latin typeface="+mn-lt"/>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a:effectLst/>
                          <a:latin typeface="+mn-lt"/>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a:effectLst/>
                          <a:latin typeface="+mn-lt"/>
                        </a:rPr>
                        <a:t>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a:effectLst/>
                          <a:latin typeface="+mn-lt"/>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algn="l" fontAlgn="ctr"/>
                      <a:r>
                        <a:rPr lang="nb-NO" sz="800" b="0" i="0" u="none" strike="noStrike">
                          <a:effectLst/>
                          <a:latin typeface="+mn-lt"/>
                        </a:rPr>
                        <a:t>Ofte</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10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a:effectLst/>
                          <a:latin typeface="+mn-lt"/>
                        </a:rPr>
                        <a:t>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a:effectLst/>
                          <a:latin typeface="+mn-lt"/>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a:effectLst/>
                          <a:latin typeface="+mn-lt"/>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algn="l" fontAlgn="ctr"/>
                      <a:r>
                        <a:rPr lang="nb-NO" sz="800" b="0" i="0" u="none" strike="noStrike">
                          <a:effectLst/>
                          <a:latin typeface="+mn-lt"/>
                        </a:rPr>
                        <a:t>Av og til</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a:effectLst/>
                          <a:latin typeface="+mn-lt"/>
                        </a:rPr>
                        <a:t>21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22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21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20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36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18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a:effectLst/>
                          <a:latin typeface="+mn-lt"/>
                        </a:rPr>
                        <a:t>12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algn="l" fontAlgn="ctr"/>
                      <a:r>
                        <a:rPr lang="nb-NO" sz="800" b="0" i="0" u="none" strike="noStrike">
                          <a:effectLst/>
                          <a:latin typeface="+mn-lt"/>
                        </a:rPr>
                        <a:t>Aldri</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a:effectLst/>
                          <a:latin typeface="+mn-lt"/>
                        </a:rPr>
                        <a:t>70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67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73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a:effectLst/>
                          <a:latin typeface="+mn-lt"/>
                        </a:rPr>
                        <a:t>68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a:effectLst/>
                          <a:latin typeface="+mn-lt"/>
                        </a:rPr>
                        <a:t>53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76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83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algn="l" fontAlgn="ctr"/>
                      <a:r>
                        <a:rPr lang="nb-NO" sz="800" b="0" i="0" u="none" strike="noStrike" dirty="0">
                          <a:effectLst/>
                          <a:latin typeface="+mn-lt"/>
                        </a:rPr>
                        <a:t>Har ikke mobil</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a:effectLst/>
                          <a:latin typeface="+mn-lt"/>
                        </a:rPr>
                        <a:t>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a:effectLst/>
                          <a:latin typeface="+mn-lt"/>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algn="l" fontAlgn="ctr"/>
                      <a:r>
                        <a:rPr lang="nb-NO" sz="800" b="0" i="0" u="none" strike="noStrike" dirty="0">
                          <a:effectLst/>
                          <a:latin typeface="+mn-lt"/>
                        </a:rPr>
                        <a:t>Vet ikke</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a:effectLst/>
                          <a:latin typeface="+mn-lt"/>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a:effectLst/>
                          <a:latin typeface="+mn-lt"/>
                        </a:rPr>
                        <a:t>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a:effectLst/>
                          <a:latin typeface="+mn-lt"/>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800" b="0" i="0" u="none" strike="noStrike" dirty="0">
                          <a:effectLst/>
                          <a:latin typeface="+mn-lt"/>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888489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3442730029"/>
              </p:ext>
            </p:extLst>
          </p:nvPr>
        </p:nvGraphicFramePr>
        <p:xfrm>
          <a:off x="285750" y="1178719"/>
          <a:ext cx="4030663" cy="324326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a:xfrm>
            <a:off x="0" y="1"/>
            <a:ext cx="9144000" cy="1031838"/>
          </a:xfrm>
        </p:spPr>
        <p:txBody>
          <a:bodyPr/>
          <a:lstStyle/>
          <a:p>
            <a:r>
              <a:rPr lang="nb-NO" dirty="0" smtClean="0"/>
              <a:t>Klar økning i antall som har mer enn 10 overnattingsdøgn</a:t>
            </a:r>
            <a:r>
              <a:rPr lang="nb-NO" dirty="0"/>
              <a:t/>
            </a:r>
            <a:br>
              <a:rPr lang="nb-NO" dirty="0"/>
            </a:br>
            <a:r>
              <a:rPr lang="nb-NO" sz="1000" i="1" dirty="0" smtClean="0"/>
              <a:t>«Hvor </a:t>
            </a:r>
            <a:r>
              <a:rPr lang="nb-NO" sz="1000" i="1" dirty="0"/>
              <a:t>mange OVERNATTINGSDØGN for å drive friluftsliv har du vært på til sammen de siste 12 månedene</a:t>
            </a:r>
            <a:r>
              <a:rPr lang="nb-NO" sz="1000" i="1" dirty="0" smtClean="0"/>
              <a:t>?» Her tenker vi på hytte, telt, båt, campingvogn eller annet. </a:t>
            </a:r>
            <a:r>
              <a:rPr lang="nb-NO" sz="1000" dirty="0" smtClean="0"/>
              <a:t>I prosent av base n=615. </a:t>
            </a:r>
            <a:endParaRPr lang="nb-NO" sz="1050" i="1" dirty="0">
              <a:solidFill>
                <a:schemeClr val="bg1">
                  <a:lumMod val="50000"/>
                </a:schemeClr>
              </a:solidFill>
            </a:endParaRPr>
          </a:p>
        </p:txBody>
      </p:sp>
      <p:graphicFrame>
        <p:nvGraphicFramePr>
          <p:cNvPr id="10" name="Plassholder for innhold 5"/>
          <p:cNvGraphicFramePr>
            <a:graphicFrameLocks/>
          </p:cNvGraphicFramePr>
          <p:nvPr>
            <p:custDataLst>
              <p:tags r:id="rId1"/>
            </p:custDataLst>
            <p:extLst>
              <p:ext uri="{D42A27DB-BD31-4B8C-83A1-F6EECF244321}">
                <p14:modId xmlns:p14="http://schemas.microsoft.com/office/powerpoint/2010/main" val="3937101025"/>
              </p:ext>
            </p:extLst>
          </p:nvPr>
        </p:nvGraphicFramePr>
        <p:xfrm>
          <a:off x="292893" y="4487307"/>
          <a:ext cx="4031999" cy="1351108"/>
        </p:xfrm>
        <a:graphic>
          <a:graphicData uri="http://schemas.openxmlformats.org/drawingml/2006/table">
            <a:tbl>
              <a:tblPr firstRow="1">
                <a:solidFill>
                  <a:srgbClr val="FFFFFF">
                    <a:alpha val="0"/>
                  </a:srgbClr>
                </a:solidFill>
                <a:tableStyleId>{5C22544A-7EE6-4342-B048-85BDC9FD1C3A}</a:tableStyleId>
              </a:tblPr>
              <a:tblGrid>
                <a:gridCol w="984250"/>
                <a:gridCol w="420433"/>
                <a:gridCol w="437886"/>
                <a:gridCol w="437886"/>
                <a:gridCol w="437886"/>
                <a:gridCol w="437886"/>
                <a:gridCol w="437886"/>
                <a:gridCol w="437886"/>
              </a:tblGrid>
              <a:tr h="217423">
                <a:tc>
                  <a:txBody>
                    <a:bodyPr/>
                    <a:lstStyle/>
                    <a:p>
                      <a:pPr marL="0" algn="l" defTabSz="914400" rtl="0" eaLnBrk="1" latinLnBrk="0" hangingPunct="1"/>
                      <a:r>
                        <a:rPr lang="nb-NO" sz="600" b="1" u="none" kern="1200" dirty="0" smtClean="0">
                          <a:solidFill>
                            <a:srgbClr val="FFFFFF"/>
                          </a:solidFill>
                          <a:latin typeface="Verdana"/>
                          <a:ea typeface="+mn-ea"/>
                          <a:cs typeface="+mn-cs"/>
                        </a:rPr>
                        <a:t>Overnattingsdøgn:</a:t>
                      </a:r>
                      <a:endParaRPr lang="nb-NO" sz="9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Alle</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Mann</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Kvinne</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15-29</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30- 44</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45-59</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60+</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mn-lt"/>
                          <a:ea typeface="+mn-ea"/>
                          <a:cs typeface="+mn-cs"/>
                        </a:rPr>
                        <a:t>Ingen</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mn-lt"/>
                          <a:ea typeface="+mn-ea"/>
                          <a:cs typeface="+mn-cs"/>
                        </a:rPr>
                        <a:t>1-3</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mn-lt"/>
                          <a:ea typeface="+mn-ea"/>
                          <a:cs typeface="+mn-cs"/>
                        </a:rPr>
                        <a:t>4-5</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mn-lt"/>
                          <a:ea typeface="+mn-ea"/>
                          <a:cs typeface="+mn-cs"/>
                        </a:rPr>
                        <a:t>6-10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mn-lt"/>
                          <a:ea typeface="+mn-ea"/>
                          <a:cs typeface="+mn-cs"/>
                        </a:rPr>
                        <a:t>Mer enn 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42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a:xfrm>
            <a:off x="4729164" y="1031839"/>
            <a:ext cx="4125912" cy="4799049"/>
          </a:xfrm>
        </p:spPr>
        <p:txBody>
          <a:bodyPr/>
          <a:lstStyle/>
          <a:p>
            <a:pPr marL="171450" indent="-171450">
              <a:spcAft>
                <a:spcPts val="600"/>
              </a:spcAft>
              <a:buFont typeface="Wingdings" panose="05000000000000000000" pitchFamily="2" charset="2"/>
              <a:buChar char="§"/>
            </a:pPr>
            <a:r>
              <a:rPr lang="nb-NO" sz="1100" dirty="0" smtClean="0"/>
              <a:t>Andelen som oppgir at de har vært på mer enn 10 overnattingsdøgn er økt fra 1 av 4 i 2014 til 4 av 10 i 2017.</a:t>
            </a:r>
          </a:p>
          <a:p>
            <a:pPr marL="171450" indent="-171450">
              <a:spcAft>
                <a:spcPts val="600"/>
              </a:spcAft>
              <a:buFont typeface="Wingdings" panose="05000000000000000000" pitchFamily="2" charset="2"/>
              <a:buChar char="§"/>
            </a:pPr>
            <a:r>
              <a:rPr lang="nb-NO" sz="1100" dirty="0" smtClean="0"/>
              <a:t>Samtidig har andelen som oppgir at de </a:t>
            </a:r>
            <a:r>
              <a:rPr lang="nb-NO" sz="1100" i="1" dirty="0" smtClean="0"/>
              <a:t>ikke</a:t>
            </a:r>
            <a:r>
              <a:rPr lang="nb-NO" sz="1100" dirty="0" smtClean="0"/>
              <a:t> har vært på noen overnattingsdøgn for å drive friluftsliv kraftig redusert, fra 37 prosent i 2014 til 23 prosent i 2017. </a:t>
            </a:r>
          </a:p>
          <a:p>
            <a:pPr marL="171450" indent="-171450">
              <a:spcAft>
                <a:spcPts val="600"/>
              </a:spcAft>
              <a:buFont typeface="Wingdings" panose="05000000000000000000" pitchFamily="2" charset="2"/>
              <a:buChar char="§"/>
            </a:pPr>
            <a:r>
              <a:rPr lang="nb-NO" sz="1100" dirty="0" smtClean="0"/>
              <a:t>Vi bemerker at spørsmålsstillingen i år ble presisert noe ved at intervjuer leste opp informasjon som tidligere kun var gitt til intervjuerne: </a:t>
            </a:r>
            <a:r>
              <a:rPr lang="nb-NO" sz="1100" i="1" dirty="0"/>
              <a:t>Her tenker vi på hytte, telt, båt, campingvogn eller annet</a:t>
            </a:r>
            <a:r>
              <a:rPr lang="nb-NO" sz="1100" dirty="0" smtClean="0"/>
              <a:t>. I tillegg var det lagt til «</a:t>
            </a:r>
            <a:r>
              <a:rPr lang="nb-NO" sz="1100" i="1" dirty="0" smtClean="0"/>
              <a:t>båt</a:t>
            </a:r>
            <a:r>
              <a:rPr lang="nb-NO" sz="1100" dirty="0" smtClean="0"/>
              <a:t>». Dette kan forklare den klare framgangen.</a:t>
            </a:r>
          </a:p>
          <a:p>
            <a:pPr marL="171450" indent="-171450">
              <a:spcAft>
                <a:spcPts val="600"/>
              </a:spcAft>
              <a:buFont typeface="Wingdings" panose="05000000000000000000" pitchFamily="2" charset="2"/>
              <a:buChar char="§"/>
            </a:pPr>
            <a:r>
              <a:rPr lang="nb-NO" sz="1100" dirty="0" smtClean="0"/>
              <a:t>Menn overnatter fortsatt oftere </a:t>
            </a:r>
            <a:r>
              <a:rPr lang="nb-NO" sz="1100" dirty="0" err="1" smtClean="0"/>
              <a:t>ifm</a:t>
            </a:r>
            <a:r>
              <a:rPr lang="nb-NO" sz="1100" dirty="0" smtClean="0"/>
              <a:t> friluftsliv enn kvinner. </a:t>
            </a:r>
          </a:p>
          <a:p>
            <a:pPr marL="171450" indent="-171450">
              <a:spcAft>
                <a:spcPts val="600"/>
              </a:spcAft>
              <a:buFont typeface="Wingdings" panose="05000000000000000000" pitchFamily="2" charset="2"/>
              <a:buChar char="§"/>
            </a:pPr>
            <a:r>
              <a:rPr lang="nb-NO" sz="1100" dirty="0" smtClean="0"/>
              <a:t>De eldre, 60 år +, er de som i minst grad overnatter </a:t>
            </a:r>
            <a:r>
              <a:rPr lang="nb-NO" sz="1100" dirty="0" err="1" smtClean="0"/>
              <a:t>ifm</a:t>
            </a:r>
            <a:r>
              <a:rPr lang="nb-NO" sz="1100" dirty="0" smtClean="0"/>
              <a:t> friluftsliv. Andelen i denne aldersgruppen som har overnattet mer enn 10 ganger er imidlertid på linje med øvrige aldersgrupper (vel 4 av 10).  </a:t>
            </a:r>
            <a:endParaRPr lang="nb-NO" sz="1800" dirty="0"/>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17</a:t>
            </a:r>
          </a:p>
        </p:txBody>
      </p:sp>
    </p:spTree>
    <p:extLst>
      <p:ext uri="{BB962C8B-B14F-4D97-AF65-F5344CB8AC3E}">
        <p14:creationId xmlns:p14="http://schemas.microsoft.com/office/powerpoint/2010/main" val="2032215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4226185848"/>
              </p:ext>
            </p:extLst>
          </p:nvPr>
        </p:nvGraphicFramePr>
        <p:xfrm>
          <a:off x="285750" y="1049867"/>
          <a:ext cx="4534606" cy="467227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tel 1"/>
          <p:cNvSpPr>
            <a:spLocks noGrp="1"/>
          </p:cNvSpPr>
          <p:nvPr>
            <p:ph type="title"/>
          </p:nvPr>
        </p:nvSpPr>
        <p:spPr/>
        <p:txBody>
          <a:bodyPr/>
          <a:lstStyle/>
          <a:p>
            <a:r>
              <a:rPr lang="nb-NO" dirty="0"/>
              <a:t>Kjennskap til tilbydere av overnatting eller </a:t>
            </a:r>
            <a:r>
              <a:rPr lang="nb-NO" dirty="0" smtClean="0"/>
              <a:t>hytteutleie</a:t>
            </a:r>
            <a:br>
              <a:rPr lang="nb-NO" dirty="0" smtClean="0"/>
            </a:br>
            <a:r>
              <a:rPr lang="nb-NO" sz="1000" i="1" dirty="0" smtClean="0"/>
              <a:t>«Hvilke tilbydere kjenner du til som tilbyr overnatting eller hytteutleie i Norges utmarksområder?»</a:t>
            </a:r>
            <a:r>
              <a:rPr lang="nb-NO" sz="1000" dirty="0" smtClean="0"/>
              <a:t> I prosent av </a:t>
            </a:r>
            <a:r>
              <a:rPr lang="nb-NO" sz="1000" dirty="0"/>
              <a:t>b</a:t>
            </a:r>
            <a:r>
              <a:rPr lang="nb-NO" sz="1000" dirty="0" smtClean="0"/>
              <a:t>ase n=615. Åpent, MULTI. </a:t>
            </a:r>
            <a:endParaRPr lang="nb-NO" sz="3200" dirty="0">
              <a:solidFill>
                <a:schemeClr val="bg1">
                  <a:lumMod val="50000"/>
                </a:schemeClr>
              </a:solidFill>
            </a:endParaRPr>
          </a:p>
        </p:txBody>
      </p:sp>
      <p:sp>
        <p:nvSpPr>
          <p:cNvPr id="6" name="Plassholder for innhold 5"/>
          <p:cNvSpPr>
            <a:spLocks noGrp="1"/>
          </p:cNvSpPr>
          <p:nvPr>
            <p:ph sz="quarter" idx="12"/>
          </p:nvPr>
        </p:nvSpPr>
        <p:spPr>
          <a:xfrm>
            <a:off x="4826000" y="1031839"/>
            <a:ext cx="4029075" cy="3077317"/>
          </a:xfrm>
        </p:spPr>
        <p:txBody>
          <a:bodyPr/>
          <a:lstStyle/>
          <a:p>
            <a:pPr marL="171450" indent="-171450">
              <a:spcAft>
                <a:spcPts val="600"/>
              </a:spcAft>
              <a:buFont typeface="Wingdings" panose="05000000000000000000" pitchFamily="2" charset="2"/>
              <a:buChar char="§"/>
            </a:pPr>
            <a:r>
              <a:rPr lang="nb-NO" sz="1100" dirty="0" smtClean="0"/>
              <a:t>DNT er klart best kjent, 68 prosent nevner DNT – om lag som i 2014.</a:t>
            </a:r>
            <a:endParaRPr lang="nb-NO" sz="1100" dirty="0"/>
          </a:p>
          <a:p>
            <a:pPr marL="171450" indent="-171450">
              <a:spcAft>
                <a:spcPts val="600"/>
              </a:spcAft>
              <a:buFont typeface="Wingdings" panose="05000000000000000000" pitchFamily="2" charset="2"/>
              <a:buChar char="§"/>
            </a:pPr>
            <a:r>
              <a:rPr lang="nb-NO" sz="1100" dirty="0" smtClean="0"/>
              <a:t>Andelen som kjenner til Statskog som tilbyder av overnatting er også om lag som i 2014, 12 mot 14 prosent. Framgangen fra tidligere år har dermed stoppet opp. </a:t>
            </a:r>
          </a:p>
          <a:p>
            <a:pPr marL="171450" indent="-171450">
              <a:spcAft>
                <a:spcPts val="600"/>
              </a:spcAft>
              <a:buFont typeface="Wingdings" panose="05000000000000000000" pitchFamily="2" charset="2"/>
              <a:buChar char="§"/>
            </a:pPr>
            <a:r>
              <a:rPr lang="nb-NO" sz="1100" dirty="0" smtClean="0"/>
              <a:t>Flere enn tidligere kjenne til Jeger- og fiskerforbundet sine overnattingstilbud. </a:t>
            </a:r>
            <a:endParaRPr lang="nb-NO" sz="1100" dirty="0"/>
          </a:p>
          <a:p>
            <a:endParaRPr lang="nb-NO" sz="2000" dirty="0"/>
          </a:p>
        </p:txBody>
      </p:sp>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18</a:t>
            </a:r>
          </a:p>
        </p:txBody>
      </p:sp>
    </p:spTree>
    <p:extLst>
      <p:ext uri="{BB962C8B-B14F-4D97-AF65-F5344CB8AC3E}">
        <p14:creationId xmlns:p14="http://schemas.microsoft.com/office/powerpoint/2010/main" val="2907627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2217151901"/>
              </p:ext>
            </p:extLst>
          </p:nvPr>
        </p:nvGraphicFramePr>
        <p:xfrm>
          <a:off x="285750" y="1049867"/>
          <a:ext cx="4534606" cy="197555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tel 1"/>
          <p:cNvSpPr>
            <a:spLocks noGrp="1"/>
          </p:cNvSpPr>
          <p:nvPr>
            <p:ph type="title"/>
          </p:nvPr>
        </p:nvSpPr>
        <p:spPr/>
        <p:txBody>
          <a:bodyPr/>
          <a:lstStyle/>
          <a:p>
            <a:r>
              <a:rPr lang="nb-NO" dirty="0"/>
              <a:t>Kjennskap </a:t>
            </a:r>
            <a:r>
              <a:rPr lang="nb-NO" dirty="0" smtClean="0"/>
              <a:t>til friluftsportalene</a:t>
            </a:r>
            <a:br>
              <a:rPr lang="nb-NO" dirty="0" smtClean="0"/>
            </a:br>
            <a:r>
              <a:rPr lang="nb-NO" sz="1000" i="1" dirty="0" smtClean="0"/>
              <a:t>«Kjenner </a:t>
            </a:r>
            <a:r>
              <a:rPr lang="nb-NO" sz="1000" i="1" dirty="0"/>
              <a:t>du til friluftslivs-, jakt og fiskeportalen </a:t>
            </a:r>
            <a:r>
              <a:rPr lang="nb-NO" sz="1000" i="1" dirty="0">
                <a:hlinkClick r:id="rId4"/>
              </a:rPr>
              <a:t>www.inatur.no</a:t>
            </a:r>
            <a:r>
              <a:rPr lang="nb-NO" sz="1000" i="1" dirty="0" smtClean="0"/>
              <a:t>? Kjenner du til friluftsportalen GodTur.no?» </a:t>
            </a:r>
            <a:r>
              <a:rPr lang="nb-NO" sz="1000" dirty="0" smtClean="0"/>
              <a:t>I prosent av </a:t>
            </a:r>
            <a:r>
              <a:rPr lang="nb-NO" sz="1000" dirty="0"/>
              <a:t>b</a:t>
            </a:r>
            <a:r>
              <a:rPr lang="nb-NO" sz="1000" dirty="0" smtClean="0"/>
              <a:t>ase n=615. Åpent, MULTI. </a:t>
            </a:r>
            <a:endParaRPr lang="nb-NO" sz="3200" dirty="0">
              <a:solidFill>
                <a:schemeClr val="bg1">
                  <a:lumMod val="50000"/>
                </a:schemeClr>
              </a:solidFill>
            </a:endParaRPr>
          </a:p>
        </p:txBody>
      </p:sp>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19</a:t>
            </a:r>
          </a:p>
        </p:txBody>
      </p:sp>
      <p:graphicFrame>
        <p:nvGraphicFramePr>
          <p:cNvPr id="7" name="Plassholder for innhold 5"/>
          <p:cNvGraphicFramePr>
            <a:graphicFrameLocks/>
          </p:cNvGraphicFramePr>
          <p:nvPr>
            <p:extLst>
              <p:ext uri="{D42A27DB-BD31-4B8C-83A1-F6EECF244321}">
                <p14:modId xmlns:p14="http://schemas.microsoft.com/office/powerpoint/2010/main" val="1469465428"/>
              </p:ext>
            </p:extLst>
          </p:nvPr>
        </p:nvGraphicFramePr>
        <p:xfrm>
          <a:off x="370417" y="3392311"/>
          <a:ext cx="4534606" cy="1975556"/>
        </p:xfrm>
        <a:graphic>
          <a:graphicData uri="http://schemas.openxmlformats.org/drawingml/2006/chart">
            <c:chart xmlns:c="http://schemas.openxmlformats.org/drawingml/2006/chart" xmlns:r="http://schemas.openxmlformats.org/officeDocument/2006/relationships" r:id="rId5"/>
          </a:graphicData>
        </a:graphic>
      </p:graphicFrame>
      <p:sp>
        <p:nvSpPr>
          <p:cNvPr id="6" name="Plassholder for innhold 5"/>
          <p:cNvSpPr>
            <a:spLocks noGrp="1"/>
          </p:cNvSpPr>
          <p:nvPr>
            <p:ph sz="quarter" idx="12"/>
          </p:nvPr>
        </p:nvSpPr>
        <p:spPr>
          <a:xfrm>
            <a:off x="4826000" y="1031839"/>
            <a:ext cx="4029075" cy="3077317"/>
          </a:xfrm>
        </p:spPr>
        <p:txBody>
          <a:bodyPr/>
          <a:lstStyle/>
          <a:p>
            <a:pPr marL="171450" indent="-171450">
              <a:spcAft>
                <a:spcPts val="600"/>
              </a:spcAft>
              <a:buFont typeface="Wingdings" panose="05000000000000000000" pitchFamily="2" charset="2"/>
              <a:buChar char="§"/>
            </a:pPr>
            <a:r>
              <a:rPr lang="nb-NO" sz="1100" dirty="0" smtClean="0"/>
              <a:t>Andel som kjenner </a:t>
            </a:r>
            <a:r>
              <a:rPr lang="nb-NO" sz="1100" dirty="0" smtClean="0">
                <a:hlinkClick r:id="rId6"/>
              </a:rPr>
              <a:t>www.inature.no</a:t>
            </a:r>
            <a:r>
              <a:rPr lang="nb-NO" sz="1100" dirty="0" smtClean="0"/>
              <a:t> er den samme i 2017 som i 2014 (2 av 10).</a:t>
            </a:r>
          </a:p>
          <a:p>
            <a:pPr marL="171450" indent="-171450">
              <a:spcAft>
                <a:spcPts val="600"/>
              </a:spcAft>
              <a:buFont typeface="Wingdings" panose="05000000000000000000" pitchFamily="2" charset="2"/>
              <a:buChar char="§"/>
            </a:pPr>
            <a:r>
              <a:rPr lang="nb-NO" sz="1100" dirty="0" smtClean="0"/>
              <a:t>Andelen som kjenner </a:t>
            </a:r>
            <a:r>
              <a:rPr lang="nb-NO" sz="1100" dirty="0" smtClean="0">
                <a:hlinkClick r:id="rId7"/>
              </a:rPr>
              <a:t>www.godtur.no</a:t>
            </a:r>
            <a:r>
              <a:rPr lang="nb-NO" sz="1100" dirty="0" smtClean="0"/>
              <a:t>, har imidlertid gått noe opp fra 30 til 34 prosent. </a:t>
            </a:r>
          </a:p>
        </p:txBody>
      </p:sp>
    </p:spTree>
    <p:extLst>
      <p:ext uri="{BB962C8B-B14F-4D97-AF65-F5344CB8AC3E}">
        <p14:creationId xmlns:p14="http://schemas.microsoft.com/office/powerpoint/2010/main" val="3450245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Innhold</a:t>
            </a: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2</a:t>
            </a:fld>
            <a:endParaRPr lang="en-AU" dirty="0"/>
          </a:p>
        </p:txBody>
      </p:sp>
      <p:graphicFrame>
        <p:nvGraphicFramePr>
          <p:cNvPr id="6" name="Plassholder for innhold 5"/>
          <p:cNvGraphicFramePr>
            <a:graphicFrameLocks noGrp="1"/>
          </p:cNvGraphicFramePr>
          <p:nvPr>
            <p:ph sz="quarter" idx="11"/>
            <p:custDataLst>
              <p:tags r:id="rId2"/>
            </p:custDataLst>
            <p:extLst>
              <p:ext uri="{D42A27DB-BD31-4B8C-83A1-F6EECF244321}">
                <p14:modId xmlns:p14="http://schemas.microsoft.com/office/powerpoint/2010/main" val="3143698495"/>
              </p:ext>
            </p:extLst>
          </p:nvPr>
        </p:nvGraphicFramePr>
        <p:xfrm>
          <a:off x="285750" y="1288567"/>
          <a:ext cx="4038301" cy="3413760"/>
        </p:xfrm>
        <a:graphic>
          <a:graphicData uri="http://schemas.openxmlformats.org/drawingml/2006/table">
            <a:tbl>
              <a:tblPr firstRow="1">
                <a:solidFill>
                  <a:srgbClr val="FFFFFF">
                    <a:alpha val="0"/>
                  </a:srgbClr>
                </a:solidFill>
                <a:tableStyleId>{5C22544A-7EE6-4342-B048-85BDC9FD1C3A}</a:tableStyleId>
              </a:tblPr>
              <a:tblGrid>
                <a:gridCol w="3281120"/>
                <a:gridCol w="757181"/>
              </a:tblGrid>
              <a:tr h="503631">
                <a:tc>
                  <a:txBody>
                    <a:bodyPr/>
                    <a:lstStyle/>
                    <a:p>
                      <a:pPr algn="l"/>
                      <a:r>
                        <a:rPr lang="nb-NO" sz="3200" b="0" u="none" dirty="0" smtClean="0">
                          <a:solidFill>
                            <a:srgbClr val="333333"/>
                          </a:solidFill>
                          <a:latin typeface="Verdana"/>
                        </a:rPr>
                        <a:t>1</a:t>
                      </a:r>
                      <a:endParaRPr lang="nb-NO" sz="3200" b="0" u="none" dirty="0">
                        <a:solidFill>
                          <a:srgbClr val="333333"/>
                        </a:solidFill>
                        <a:latin typeface="Verdana"/>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r h="251816">
                <a:tc>
                  <a:txBody>
                    <a:bodyPr/>
                    <a:lstStyle/>
                    <a:p>
                      <a:pPr algn="l"/>
                      <a:r>
                        <a:rPr lang="nb-NO" sz="1200" b="0" u="none" smtClean="0">
                          <a:solidFill>
                            <a:srgbClr val="333333"/>
                          </a:solidFill>
                          <a:latin typeface="Verdana"/>
                        </a:rPr>
                        <a:t>Miljøvern og friluftsliv</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smtClean="0">
                          <a:solidFill>
                            <a:srgbClr val="333333"/>
                          </a:solidFill>
                          <a:latin typeface="Verdana"/>
                        </a:rPr>
                        <a:t>7</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503631">
                <a:tc>
                  <a:txBody>
                    <a:bodyPr/>
                    <a:lstStyle/>
                    <a:p>
                      <a:pPr algn="l"/>
                      <a:r>
                        <a:rPr lang="nb-NO" sz="3200" b="0" u="none" smtClean="0">
                          <a:solidFill>
                            <a:srgbClr val="333333"/>
                          </a:solidFill>
                          <a:latin typeface="Verdana"/>
                        </a:rPr>
                        <a:t>2</a:t>
                      </a:r>
                      <a:endParaRPr lang="nb-NO" sz="3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r h="251816">
                <a:tc>
                  <a:txBody>
                    <a:bodyPr/>
                    <a:lstStyle/>
                    <a:p>
                      <a:pPr algn="l"/>
                      <a:r>
                        <a:rPr lang="nb-NO" sz="1200" b="0" u="none" smtClean="0">
                          <a:solidFill>
                            <a:srgbClr val="333333"/>
                          </a:solidFill>
                          <a:latin typeface="Verdana"/>
                        </a:rPr>
                        <a:t>Om allemannsretten </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dirty="0" smtClean="0">
                          <a:solidFill>
                            <a:srgbClr val="333333"/>
                          </a:solidFill>
                          <a:latin typeface="Verdana"/>
                        </a:rPr>
                        <a:t>21</a:t>
                      </a:r>
                      <a:endParaRPr lang="nb-NO" sz="1200" b="0" u="none" dirty="0">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503631">
                <a:tc>
                  <a:txBody>
                    <a:bodyPr/>
                    <a:lstStyle/>
                    <a:p>
                      <a:pPr algn="l"/>
                      <a:r>
                        <a:rPr lang="nb-NO" sz="3200" b="0" u="none" smtClean="0">
                          <a:solidFill>
                            <a:srgbClr val="333333"/>
                          </a:solidFill>
                          <a:latin typeface="Verdana"/>
                        </a:rPr>
                        <a:t>3</a:t>
                      </a:r>
                      <a:endParaRPr lang="nb-NO" sz="3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r h="251816">
                <a:tc>
                  <a:txBody>
                    <a:bodyPr/>
                    <a:lstStyle/>
                    <a:p>
                      <a:pPr algn="l"/>
                      <a:r>
                        <a:rPr lang="nb-NO" sz="1200" b="0" u="none" smtClean="0">
                          <a:solidFill>
                            <a:srgbClr val="333333"/>
                          </a:solidFill>
                          <a:latin typeface="Verdana"/>
                        </a:rPr>
                        <a:t>Jakt og fiske</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dirty="0" smtClean="0">
                          <a:solidFill>
                            <a:srgbClr val="333333"/>
                          </a:solidFill>
                          <a:latin typeface="Verdana"/>
                        </a:rPr>
                        <a:t>24</a:t>
                      </a:r>
                      <a:endParaRPr lang="nb-NO" sz="1200" b="0" u="none" dirty="0">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503631">
                <a:tc>
                  <a:txBody>
                    <a:bodyPr/>
                    <a:lstStyle/>
                    <a:p>
                      <a:pPr algn="l"/>
                      <a:r>
                        <a:rPr lang="nb-NO" sz="3200" b="0" u="none" smtClean="0">
                          <a:solidFill>
                            <a:srgbClr val="333333"/>
                          </a:solidFill>
                          <a:latin typeface="Verdana"/>
                        </a:rPr>
                        <a:t>4</a:t>
                      </a:r>
                      <a:endParaRPr lang="nb-NO" sz="3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r h="251816">
                <a:tc>
                  <a:txBody>
                    <a:bodyPr/>
                    <a:lstStyle/>
                    <a:p>
                      <a:pPr algn="l"/>
                      <a:r>
                        <a:rPr lang="nb-NO" sz="1200" b="0" u="none" smtClean="0">
                          <a:solidFill>
                            <a:srgbClr val="333333"/>
                          </a:solidFill>
                          <a:latin typeface="Verdana"/>
                        </a:rPr>
                        <a:t>Rovdyr og samfunn</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dirty="0" smtClean="0">
                          <a:solidFill>
                            <a:srgbClr val="333333"/>
                          </a:solidFill>
                          <a:latin typeface="Verdana"/>
                        </a:rPr>
                        <a:t>29</a:t>
                      </a:r>
                      <a:endParaRPr lang="nb-NO" sz="1200" b="0" u="none" dirty="0">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graphicFrame>
        <p:nvGraphicFramePr>
          <p:cNvPr id="7" name="Plassholder for innhold 6"/>
          <p:cNvGraphicFramePr>
            <a:graphicFrameLocks noGrp="1"/>
          </p:cNvGraphicFramePr>
          <p:nvPr>
            <p:ph sz="quarter" idx="12"/>
            <p:custDataLst>
              <p:tags r:id="rId3"/>
            </p:custDataLst>
            <p:extLst>
              <p:ext uri="{D42A27DB-BD31-4B8C-83A1-F6EECF244321}">
                <p14:modId xmlns:p14="http://schemas.microsoft.com/office/powerpoint/2010/main" val="2039443127"/>
              </p:ext>
            </p:extLst>
          </p:nvPr>
        </p:nvGraphicFramePr>
        <p:xfrm>
          <a:off x="4826000" y="1288567"/>
          <a:ext cx="4038301" cy="2560320"/>
        </p:xfrm>
        <a:graphic>
          <a:graphicData uri="http://schemas.openxmlformats.org/drawingml/2006/table">
            <a:tbl>
              <a:tblPr firstRow="1">
                <a:solidFill>
                  <a:srgbClr val="FFFFFF">
                    <a:alpha val="0"/>
                  </a:srgbClr>
                </a:solidFill>
                <a:tableStyleId>{5C22544A-7EE6-4342-B048-85BDC9FD1C3A}</a:tableStyleId>
              </a:tblPr>
              <a:tblGrid>
                <a:gridCol w="3281120"/>
                <a:gridCol w="757181"/>
              </a:tblGrid>
              <a:tr h="503631">
                <a:tc>
                  <a:txBody>
                    <a:bodyPr/>
                    <a:lstStyle/>
                    <a:p>
                      <a:pPr algn="l"/>
                      <a:r>
                        <a:rPr lang="nb-NO" sz="3200" b="0" u="none" dirty="0" smtClean="0">
                          <a:solidFill>
                            <a:srgbClr val="333333"/>
                          </a:solidFill>
                          <a:latin typeface="Verdana"/>
                        </a:rPr>
                        <a:t>5</a:t>
                      </a:r>
                      <a:endParaRPr lang="nb-NO" sz="3200" b="0" u="none" dirty="0">
                        <a:solidFill>
                          <a:srgbClr val="333333"/>
                        </a:solidFill>
                        <a:latin typeface="Verdana"/>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r h="251816">
                <a:tc>
                  <a:txBody>
                    <a:bodyPr/>
                    <a:lstStyle/>
                    <a:p>
                      <a:pPr algn="l"/>
                      <a:r>
                        <a:rPr lang="nb-NO" sz="1200" b="0" u="none" smtClean="0">
                          <a:solidFill>
                            <a:srgbClr val="333333"/>
                          </a:solidFill>
                          <a:latin typeface="Verdana"/>
                        </a:rPr>
                        <a:t>Om skogbruk, vern og forvaltning </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dirty="0" smtClean="0">
                          <a:solidFill>
                            <a:srgbClr val="333333"/>
                          </a:solidFill>
                          <a:latin typeface="Verdana"/>
                        </a:rPr>
                        <a:t>35</a:t>
                      </a:r>
                      <a:endParaRPr lang="nb-NO" sz="1200" b="0" u="none" dirty="0">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503631">
                <a:tc>
                  <a:txBody>
                    <a:bodyPr/>
                    <a:lstStyle/>
                    <a:p>
                      <a:pPr algn="l"/>
                      <a:r>
                        <a:rPr lang="nb-NO" sz="3200" b="0" u="none" smtClean="0">
                          <a:solidFill>
                            <a:srgbClr val="333333"/>
                          </a:solidFill>
                          <a:latin typeface="Verdana"/>
                        </a:rPr>
                        <a:t>6</a:t>
                      </a:r>
                      <a:endParaRPr lang="nb-NO" sz="3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r h="251816">
                <a:tc>
                  <a:txBody>
                    <a:bodyPr/>
                    <a:lstStyle/>
                    <a:p>
                      <a:pPr algn="l"/>
                      <a:r>
                        <a:rPr lang="nb-NO" sz="1200" b="0" u="none" smtClean="0">
                          <a:solidFill>
                            <a:srgbClr val="333333"/>
                          </a:solidFill>
                          <a:latin typeface="Verdana"/>
                        </a:rPr>
                        <a:t>Nærmiljø</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dirty="0" smtClean="0">
                          <a:solidFill>
                            <a:srgbClr val="333333"/>
                          </a:solidFill>
                          <a:latin typeface="Verdana"/>
                        </a:rPr>
                        <a:t>46</a:t>
                      </a:r>
                      <a:endParaRPr lang="nb-NO" sz="1200" b="0" u="none" dirty="0">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503631">
                <a:tc>
                  <a:txBody>
                    <a:bodyPr/>
                    <a:lstStyle/>
                    <a:p>
                      <a:pPr algn="l"/>
                      <a:r>
                        <a:rPr lang="nb-NO" sz="3200" b="0" u="none" smtClean="0">
                          <a:solidFill>
                            <a:srgbClr val="333333"/>
                          </a:solidFill>
                          <a:latin typeface="Verdana"/>
                        </a:rPr>
                        <a:t>7</a:t>
                      </a:r>
                      <a:endParaRPr lang="nb-NO" sz="3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r h="251816">
                <a:tc>
                  <a:txBody>
                    <a:bodyPr/>
                    <a:lstStyle/>
                    <a:p>
                      <a:pPr algn="l"/>
                      <a:r>
                        <a:rPr lang="nb-NO" sz="1200" b="0" u="none" smtClean="0">
                          <a:solidFill>
                            <a:srgbClr val="333333"/>
                          </a:solidFill>
                          <a:latin typeface="Verdana"/>
                        </a:rPr>
                        <a:t>Kjennskap og tillit Statskog</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dirty="0" smtClean="0">
                          <a:solidFill>
                            <a:srgbClr val="333333"/>
                          </a:solidFill>
                          <a:latin typeface="Verdana"/>
                        </a:rPr>
                        <a:t>50</a:t>
                      </a:r>
                      <a:endParaRPr lang="nb-NO" sz="1200" b="0" u="none" dirty="0">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Tree>
    <p:custDataLst>
      <p:tags r:id="rId1"/>
    </p:custDataLst>
    <p:extLst>
      <p:ext uri="{BB962C8B-B14F-4D97-AF65-F5344CB8AC3E}">
        <p14:creationId xmlns:p14="http://schemas.microsoft.com/office/powerpoint/2010/main" val="504583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1753281060"/>
              </p:ext>
            </p:extLst>
          </p:nvPr>
        </p:nvGraphicFramePr>
        <p:xfrm>
          <a:off x="297039" y="1250156"/>
          <a:ext cx="4030663" cy="2964657"/>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a:xfrm>
            <a:off x="285750" y="-78580"/>
            <a:ext cx="8742135" cy="1031838"/>
          </a:xfrm>
        </p:spPr>
        <p:txBody>
          <a:bodyPr/>
          <a:lstStyle/>
          <a:p>
            <a:r>
              <a:rPr lang="nb-NO" dirty="0" smtClean="0"/>
              <a:t>Nær 7 av 10 er ganske/helt enig i at Statskog forvalter jakt </a:t>
            </a:r>
            <a:r>
              <a:rPr lang="nb-NO" dirty="0"/>
              <a:t>og </a:t>
            </a:r>
            <a:r>
              <a:rPr lang="nb-NO" dirty="0" smtClean="0"/>
              <a:t>fiske på en god måte</a:t>
            </a:r>
            <a:br>
              <a:rPr lang="nb-NO" dirty="0" smtClean="0"/>
            </a:br>
            <a:r>
              <a:rPr lang="nb-NO" sz="1000" i="1" dirty="0" smtClean="0"/>
              <a:t>Grad av enighet i påstand: </a:t>
            </a:r>
            <a:r>
              <a:rPr lang="nb-NO" sz="1000" i="1" dirty="0"/>
              <a:t>«Statskog forvalter jakt- og fiske på en god måte (utenom </a:t>
            </a:r>
            <a:r>
              <a:rPr lang="nb-NO" sz="1000" i="1" dirty="0" smtClean="0"/>
              <a:t>statsallmenningene</a:t>
            </a:r>
            <a:r>
              <a:rPr lang="nb-NO" sz="1000" i="1" dirty="0"/>
              <a:t>)» </a:t>
            </a:r>
            <a:r>
              <a:rPr lang="nb-NO" sz="1000" dirty="0" smtClean="0"/>
              <a:t>I prosent av base n= 615. </a:t>
            </a:r>
            <a:endParaRPr lang="nb-NO" sz="1050" dirty="0">
              <a:solidFill>
                <a:schemeClr val="bg1">
                  <a:lumMod val="50000"/>
                </a:schemeClr>
              </a:solidFill>
            </a:endParaRPr>
          </a:p>
        </p:txBody>
      </p:sp>
      <p:sp>
        <p:nvSpPr>
          <p:cNvPr id="5" name="Plassholder for innhold 4"/>
          <p:cNvSpPr>
            <a:spLocks noGrp="1"/>
          </p:cNvSpPr>
          <p:nvPr>
            <p:ph sz="quarter" idx="12"/>
          </p:nvPr>
        </p:nvSpPr>
        <p:spPr/>
        <p:txBody>
          <a:bodyPr/>
          <a:lstStyle/>
          <a:p>
            <a:pPr marL="171450" indent="-171450">
              <a:lnSpc>
                <a:spcPct val="150000"/>
              </a:lnSpc>
              <a:spcAft>
                <a:spcPts val="600"/>
              </a:spcAft>
              <a:buFont typeface="Wingdings" panose="05000000000000000000" pitchFamily="2" charset="2"/>
              <a:buChar char="§"/>
            </a:pPr>
            <a:r>
              <a:rPr lang="nb-NO" sz="1200" dirty="0" smtClean="0"/>
              <a:t>Som i 2014 finner vi at 68 prosent er enige i </a:t>
            </a:r>
            <a:r>
              <a:rPr lang="nb-NO" sz="1200" dirty="0"/>
              <a:t>at Statskog forvalter jakt og fiske på en god måte. </a:t>
            </a:r>
            <a:r>
              <a:rPr lang="nb-NO" sz="1200" dirty="0" smtClean="0"/>
              <a:t>Kun 7 prosent </a:t>
            </a:r>
            <a:r>
              <a:rPr lang="nb-NO" sz="1200" dirty="0"/>
              <a:t>er uenige i dette, mens </a:t>
            </a:r>
            <a:r>
              <a:rPr lang="nb-NO" sz="1200" dirty="0" smtClean="0"/>
              <a:t>24 prosent </a:t>
            </a:r>
            <a:r>
              <a:rPr lang="nb-NO" sz="1200" dirty="0"/>
              <a:t>ikke har noen formening om det.</a:t>
            </a:r>
          </a:p>
          <a:p>
            <a:pPr marL="171450" indent="-171450">
              <a:lnSpc>
                <a:spcPct val="150000"/>
              </a:lnSpc>
              <a:spcAft>
                <a:spcPts val="600"/>
              </a:spcAft>
              <a:buFont typeface="Wingdings" panose="05000000000000000000" pitchFamily="2" charset="2"/>
              <a:buChar char="§"/>
            </a:pPr>
            <a:r>
              <a:rPr lang="nb-NO" sz="1200" dirty="0" smtClean="0"/>
              <a:t>Flere menn enn kvinner er </a:t>
            </a:r>
            <a:r>
              <a:rPr lang="nb-NO" sz="1200" i="1" dirty="0" smtClean="0"/>
              <a:t>helt</a:t>
            </a:r>
            <a:r>
              <a:rPr lang="nb-NO" sz="1200" dirty="0" smtClean="0"/>
              <a:t> enig i at Statskog gjør en god jobb.</a:t>
            </a:r>
          </a:p>
          <a:p>
            <a:pPr marL="171450" indent="-171450">
              <a:lnSpc>
                <a:spcPct val="150000"/>
              </a:lnSpc>
              <a:spcAft>
                <a:spcPts val="600"/>
              </a:spcAft>
              <a:buFont typeface="Wingdings" panose="05000000000000000000" pitchFamily="2" charset="2"/>
              <a:buChar char="§"/>
            </a:pPr>
            <a:r>
              <a:rPr lang="nb-NO" sz="1200" dirty="0" smtClean="0"/>
              <a:t>Yngre </a:t>
            </a:r>
            <a:r>
              <a:rPr lang="nb-NO" sz="1200" dirty="0"/>
              <a:t>respondenter </a:t>
            </a:r>
            <a:r>
              <a:rPr lang="nb-NO" sz="1200" dirty="0" smtClean="0"/>
              <a:t>(under 45 år) har </a:t>
            </a:r>
            <a:r>
              <a:rPr lang="nb-NO" sz="1200" dirty="0"/>
              <a:t>i mindre grad enn andre noen formening om dette.</a:t>
            </a:r>
          </a:p>
          <a:p>
            <a:endParaRPr lang="nb-NO" dirty="0"/>
          </a:p>
        </p:txBody>
      </p:sp>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20</a:t>
            </a:r>
          </a:p>
        </p:txBody>
      </p:sp>
      <p:graphicFrame>
        <p:nvGraphicFramePr>
          <p:cNvPr id="6" name="Plassholder for innhold 5"/>
          <p:cNvGraphicFramePr>
            <a:graphicFrameLocks/>
          </p:cNvGraphicFramePr>
          <p:nvPr>
            <p:custDataLst>
              <p:tags r:id="rId2"/>
            </p:custDataLst>
            <p:extLst>
              <p:ext uri="{D42A27DB-BD31-4B8C-83A1-F6EECF244321}">
                <p14:modId xmlns:p14="http://schemas.microsoft.com/office/powerpoint/2010/main" val="2011410854"/>
              </p:ext>
            </p:extLst>
          </p:nvPr>
        </p:nvGraphicFramePr>
        <p:xfrm>
          <a:off x="300037" y="4330144"/>
          <a:ext cx="4031999" cy="1362285"/>
        </p:xfrm>
        <a:graphic>
          <a:graphicData uri="http://schemas.openxmlformats.org/drawingml/2006/table">
            <a:tbl>
              <a:tblPr firstRow="1">
                <a:solidFill>
                  <a:srgbClr val="FFFFFF">
                    <a:alpha val="0"/>
                  </a:srgbClr>
                </a:solidFill>
                <a:tableStyleId>{5C22544A-7EE6-4342-B048-85BDC9FD1C3A}</a:tableStyleId>
              </a:tblPr>
              <a:tblGrid>
                <a:gridCol w="984250"/>
                <a:gridCol w="420433"/>
                <a:gridCol w="437886"/>
                <a:gridCol w="437886"/>
                <a:gridCol w="437886"/>
                <a:gridCol w="437886"/>
                <a:gridCol w="437886"/>
                <a:gridCol w="437886"/>
              </a:tblGrid>
              <a:tr h="217423">
                <a:tc>
                  <a:txBody>
                    <a:bodyPr/>
                    <a:lstStyle/>
                    <a:p>
                      <a:pPr marL="0" algn="l" defTabSz="914400" rtl="0" eaLnBrk="1" latinLnBrk="0" hangingPunct="1"/>
                      <a:endParaRPr lang="nb-NO" sz="9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Alle</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Mann</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Kvinne</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15-29</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30- 44</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45-59</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60+</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algn="l" fontAlgn="ctr"/>
                      <a:r>
                        <a:rPr lang="nb-NO" sz="900" b="0" i="0" u="none" strike="noStrike" dirty="0">
                          <a:effectLst/>
                          <a:latin typeface="Calibri" panose="020F0502020204030204" pitchFamily="34" charset="0"/>
                        </a:rPr>
                        <a:t>Helt enig</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algn="l" fontAlgn="ctr"/>
                      <a:r>
                        <a:rPr lang="nb-NO" sz="900" b="0" i="0" u="none" strike="noStrike" dirty="0">
                          <a:effectLst/>
                          <a:latin typeface="Calibri" panose="020F0502020204030204" pitchFamily="34" charset="0"/>
                        </a:rPr>
                        <a:t>Ganske enig</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52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52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53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59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59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algn="l" fontAlgn="ctr"/>
                      <a:r>
                        <a:rPr lang="nb-NO" sz="900" b="0" i="0" u="none" strike="noStrike" dirty="0">
                          <a:effectLst/>
                          <a:latin typeface="Calibri" panose="020F0502020204030204" pitchFamily="34" charset="0"/>
                        </a:rPr>
                        <a:t>Ganske uenig</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algn="l" fontAlgn="ctr"/>
                      <a:r>
                        <a:rPr lang="nb-NO" sz="900" b="0" i="0" u="none" strike="noStrike">
                          <a:effectLst/>
                          <a:latin typeface="Calibri" panose="020F0502020204030204" pitchFamily="34" charset="0"/>
                        </a:rPr>
                        <a:t>Helt uenig</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algn="l" fontAlgn="ctr"/>
                      <a:r>
                        <a:rPr lang="nb-NO" sz="900" b="0" i="0" u="none" strike="noStrike" dirty="0" smtClean="0">
                          <a:effectLst/>
                          <a:latin typeface="Calibri" panose="020F0502020204030204" pitchFamily="34" charset="0"/>
                        </a:rPr>
                        <a:t>Vet </a:t>
                      </a:r>
                      <a:r>
                        <a:rPr lang="nb-NO" sz="900" b="0" i="0" u="none" strike="noStrike" dirty="0">
                          <a:effectLst/>
                          <a:latin typeface="Calibri" panose="020F0502020204030204" pitchFamily="34" charset="0"/>
                        </a:rPr>
                        <a:t>ikke </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15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327156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20"/>
          </p:nvPr>
        </p:nvSpPr>
        <p:spPr>
          <a:xfrm>
            <a:off x="285750" y="1821424"/>
            <a:ext cx="1841500" cy="1274762"/>
          </a:xfrm>
        </p:spPr>
        <p:txBody>
          <a:bodyPr/>
          <a:lstStyle/>
          <a:p>
            <a:r>
              <a:rPr lang="nb-NO" smtClean="0"/>
              <a:t>2</a:t>
            </a:r>
            <a:endParaRPr lang="nb-NO" dirty="0"/>
          </a:p>
        </p:txBody>
      </p:sp>
      <p:sp>
        <p:nvSpPr>
          <p:cNvPr id="4" name="Tittel 3"/>
          <p:cNvSpPr>
            <a:spLocks noGrp="1"/>
          </p:cNvSpPr>
          <p:nvPr>
            <p:ph type="title"/>
          </p:nvPr>
        </p:nvSpPr>
        <p:spPr/>
        <p:txBody>
          <a:bodyPr/>
          <a:lstStyle/>
          <a:p>
            <a:r>
              <a:rPr lang="nb-NO" dirty="0">
                <a:solidFill>
                  <a:schemeClr val="tx1"/>
                </a:solidFill>
              </a:rPr>
              <a:t>Om allemannsretten </a:t>
            </a:r>
            <a:endParaRPr lang="nb-NO" dirty="0"/>
          </a:p>
        </p:txBody>
      </p:sp>
      <p:pic>
        <p:nvPicPr>
          <p:cNvPr id="11" name="Plassholder for bilde 10"/>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22" r="22"/>
          <a:stretch>
            <a:fillRect/>
          </a:stretch>
        </p:blipFill>
        <p:spPr/>
      </p:pic>
    </p:spTree>
    <p:custDataLst>
      <p:tags r:id="rId1"/>
    </p:custDataLst>
    <p:extLst>
      <p:ext uri="{BB962C8B-B14F-4D97-AF65-F5344CB8AC3E}">
        <p14:creationId xmlns:p14="http://schemas.microsoft.com/office/powerpoint/2010/main" val="1907006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6062" y="0"/>
            <a:ext cx="8569324" cy="1031838"/>
          </a:xfrm>
        </p:spPr>
        <p:txBody>
          <a:bodyPr/>
          <a:lstStyle/>
          <a:p>
            <a:pPr defTabSz="762000" eaLnBrk="0" hangingPunct="0"/>
            <a:r>
              <a:rPr lang="nb-NO" dirty="0" smtClean="0">
                <a:solidFill>
                  <a:schemeClr val="tx1"/>
                </a:solidFill>
              </a:rPr>
              <a:t>Kun 6 prosent har blitt hindret </a:t>
            </a:r>
            <a:r>
              <a:rPr lang="nb-NO" dirty="0">
                <a:solidFill>
                  <a:schemeClr val="tx1"/>
                </a:solidFill>
              </a:rPr>
              <a:t>i naturen</a:t>
            </a:r>
            <a:br>
              <a:rPr lang="nb-NO" dirty="0">
                <a:solidFill>
                  <a:schemeClr val="tx1"/>
                </a:solidFill>
              </a:rPr>
            </a:br>
            <a:r>
              <a:rPr lang="nb-NO" sz="1000" i="1" dirty="0" smtClean="0">
                <a:solidFill>
                  <a:schemeClr val="tx1"/>
                </a:solidFill>
              </a:rPr>
              <a:t>«Har </a:t>
            </a:r>
            <a:r>
              <a:rPr lang="nb-NO" sz="1000" i="1" dirty="0">
                <a:solidFill>
                  <a:schemeClr val="tx1"/>
                </a:solidFill>
              </a:rPr>
              <a:t>du i løpet av de siste par årene blitt j</a:t>
            </a:r>
            <a:r>
              <a:rPr lang="nb-NO" sz="1000" i="1" dirty="0" smtClean="0">
                <a:solidFill>
                  <a:schemeClr val="tx1"/>
                </a:solidFill>
              </a:rPr>
              <a:t>aget\stoppet\avvist </a:t>
            </a:r>
            <a:r>
              <a:rPr lang="nb-NO" sz="1000" i="1" dirty="0">
                <a:solidFill>
                  <a:schemeClr val="tx1"/>
                </a:solidFill>
              </a:rPr>
              <a:t>av grunneiere\hytteeiere når du har vært på tur, selv om du har fulgt allemannsretten</a:t>
            </a:r>
            <a:r>
              <a:rPr lang="nb-NO" sz="1000" i="1" dirty="0" smtClean="0">
                <a:solidFill>
                  <a:schemeClr val="tx1"/>
                </a:solidFill>
              </a:rPr>
              <a:t>?» </a:t>
            </a:r>
            <a:r>
              <a:rPr lang="nb-NO" sz="1000" dirty="0" smtClean="0">
                <a:solidFill>
                  <a:schemeClr val="tx1"/>
                </a:solidFill>
              </a:rPr>
              <a:t>I prosent av base n=615</a:t>
            </a:r>
            <a:endParaRPr lang="nb-NO" sz="1000" i="1" dirty="0">
              <a:solidFill>
                <a:schemeClr val="tx1"/>
              </a:solidFill>
            </a:endParaRPr>
          </a:p>
        </p:txBody>
      </p:sp>
      <p:sp>
        <p:nvSpPr>
          <p:cNvPr id="5" name="Plassholder for innhold 4"/>
          <p:cNvSpPr>
            <a:spLocks noGrp="1"/>
          </p:cNvSpPr>
          <p:nvPr>
            <p:ph sz="quarter" idx="12"/>
          </p:nvPr>
        </p:nvSpPr>
        <p:spPr/>
        <p:txBody>
          <a:bodyPr/>
          <a:lstStyle/>
          <a:p>
            <a:pPr marL="171450" indent="-171450">
              <a:lnSpc>
                <a:spcPct val="150000"/>
              </a:lnSpc>
              <a:spcAft>
                <a:spcPts val="600"/>
              </a:spcAft>
              <a:buFont typeface="Wingdings" panose="05000000000000000000" pitchFamily="2" charset="2"/>
              <a:buChar char="§"/>
            </a:pPr>
            <a:r>
              <a:rPr lang="nb-NO" sz="1200" dirty="0"/>
              <a:t>Andelen som svarer at de har blitt hindret i </a:t>
            </a:r>
            <a:r>
              <a:rPr lang="nb-NO" sz="1200" dirty="0" smtClean="0"/>
              <a:t>naturen, </a:t>
            </a:r>
            <a:r>
              <a:rPr lang="nb-NO" sz="1200" dirty="0" err="1" smtClean="0"/>
              <a:t>dvs</a:t>
            </a:r>
            <a:r>
              <a:rPr lang="nb-NO" sz="1200" dirty="0" smtClean="0"/>
              <a:t> blitt </a:t>
            </a:r>
            <a:r>
              <a:rPr lang="nb-NO" sz="1200" dirty="0"/>
              <a:t>jaget/stoppet/avvist av grunneiere/hytteeiere </a:t>
            </a:r>
            <a:r>
              <a:rPr lang="nb-NO" sz="1200" dirty="0" smtClean="0"/>
              <a:t>og lignende er tilnærmet uendret (6-7 prosent).  </a:t>
            </a:r>
          </a:p>
          <a:p>
            <a:pPr marL="171450" indent="-171450">
              <a:lnSpc>
                <a:spcPct val="150000"/>
              </a:lnSpc>
              <a:spcAft>
                <a:spcPts val="600"/>
              </a:spcAft>
              <a:buFont typeface="Wingdings" panose="05000000000000000000" pitchFamily="2" charset="2"/>
              <a:buChar char="§"/>
            </a:pPr>
            <a:r>
              <a:rPr lang="nb-NO" sz="1200" dirty="0" smtClean="0"/>
              <a:t>Endringene </a:t>
            </a:r>
            <a:r>
              <a:rPr lang="nb-NO" sz="1200" dirty="0"/>
              <a:t>fra 2008 til 2010 må ses i lys av at spørsmålsteksten ble noe i 2010, ved at det ble lagt inn </a:t>
            </a:r>
            <a:r>
              <a:rPr lang="nb-NO" sz="1200" dirty="0" smtClean="0"/>
              <a:t>tidsavgrensning (de </a:t>
            </a:r>
            <a:r>
              <a:rPr lang="nb-NO" sz="1200" dirty="0"/>
              <a:t>siste par </a:t>
            </a:r>
            <a:r>
              <a:rPr lang="nb-NO" sz="1200" dirty="0" smtClean="0"/>
              <a:t>årene). </a:t>
            </a:r>
            <a:endParaRPr lang="nb-NO" sz="1200" dirty="0"/>
          </a:p>
          <a:p>
            <a:endParaRPr lang="nb-NO" dirty="0"/>
          </a:p>
        </p:txBody>
      </p:sp>
      <p:graphicFrame>
        <p:nvGraphicFramePr>
          <p:cNvPr id="7" name="Plassholder for innhold 5"/>
          <p:cNvGraphicFramePr>
            <a:graphicFrameLocks noGrp="1"/>
          </p:cNvGraphicFramePr>
          <p:nvPr>
            <p:ph sz="quarter" idx="11"/>
            <p:extLst>
              <p:ext uri="{D42A27DB-BD31-4B8C-83A1-F6EECF244321}">
                <p14:modId xmlns:p14="http://schemas.microsoft.com/office/powerpoint/2010/main" val="357921762"/>
              </p:ext>
            </p:extLst>
          </p:nvPr>
        </p:nvGraphicFramePr>
        <p:xfrm>
          <a:off x="285750" y="1031875"/>
          <a:ext cx="4030663" cy="4100564"/>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22</a:t>
            </a:r>
          </a:p>
        </p:txBody>
      </p:sp>
    </p:spTree>
    <p:extLst>
      <p:ext uri="{BB962C8B-B14F-4D97-AF65-F5344CB8AC3E}">
        <p14:creationId xmlns:p14="http://schemas.microsoft.com/office/powerpoint/2010/main" val="3394886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defTabSz="762000" eaLnBrk="0" hangingPunct="0"/>
            <a:r>
              <a:rPr lang="nb-NO" dirty="0" smtClean="0">
                <a:solidFill>
                  <a:schemeClr val="tx1"/>
                </a:solidFill>
              </a:rPr>
              <a:t>1 av 4 har opplevd stengsler </a:t>
            </a:r>
            <a:r>
              <a:rPr lang="nb-NO" dirty="0">
                <a:solidFill>
                  <a:schemeClr val="tx1"/>
                </a:solidFill>
              </a:rPr>
              <a:t>i strandsonen</a:t>
            </a:r>
            <a:br>
              <a:rPr lang="nb-NO" dirty="0">
                <a:solidFill>
                  <a:schemeClr val="tx1"/>
                </a:solidFill>
              </a:rPr>
            </a:br>
            <a:r>
              <a:rPr lang="nb-NO" sz="1000" i="1" dirty="0" smtClean="0">
                <a:solidFill>
                  <a:schemeClr val="tx1"/>
                </a:solidFill>
              </a:rPr>
              <a:t>«Har </a:t>
            </a:r>
            <a:r>
              <a:rPr lang="nb-NO" sz="1000" i="1" dirty="0">
                <a:solidFill>
                  <a:schemeClr val="tx1"/>
                </a:solidFill>
              </a:rPr>
              <a:t>du i løpet av de siste par årene opplevd stengsler (ulovlige gjerder, plakater, påskrift ’privat’ på svaberg og lignende) i strandsonen</a:t>
            </a:r>
            <a:r>
              <a:rPr lang="nb-NO" sz="1000" i="1" dirty="0" smtClean="0">
                <a:solidFill>
                  <a:schemeClr val="tx1"/>
                </a:solidFill>
              </a:rPr>
              <a:t>?» </a:t>
            </a:r>
            <a:r>
              <a:rPr lang="nb-NO" sz="1000" dirty="0" smtClean="0">
                <a:solidFill>
                  <a:schemeClr val="tx1"/>
                </a:solidFill>
              </a:rPr>
              <a:t>I prosent av base n=615</a:t>
            </a:r>
            <a:endParaRPr lang="nb-NO" sz="1000" dirty="0">
              <a:solidFill>
                <a:schemeClr val="tx1"/>
              </a:solidFill>
            </a:endParaRPr>
          </a:p>
        </p:txBody>
      </p:sp>
      <p:sp>
        <p:nvSpPr>
          <p:cNvPr id="5" name="Plassholder for innhold 4"/>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200" dirty="0" smtClean="0"/>
              <a:t>I alt 24 prosent har opplevd stengsler i strandsonen siste året (mot 28 prosent i 2014). </a:t>
            </a:r>
          </a:p>
          <a:p>
            <a:pPr marL="171450" indent="-171450">
              <a:spcAft>
                <a:spcPts val="600"/>
              </a:spcAft>
              <a:buFont typeface="Wingdings" panose="05000000000000000000" pitchFamily="2" charset="2"/>
              <a:buChar char="§"/>
            </a:pPr>
            <a:r>
              <a:rPr lang="nb-NO" sz="1200" dirty="0" smtClean="0">
                <a:solidFill>
                  <a:schemeClr val="tx1"/>
                </a:solidFill>
              </a:rPr>
              <a:t>Flest, 31 prosent, har opplevd stengsler i Oslo/Akershus og 27 prosent på Østlandet for øvrig, mens kun 20 prosent har opplevd stengsler på Sør-/Vestlandet og i Trøndelag/Nord Norge. </a:t>
            </a:r>
            <a:endParaRPr lang="nb-NO" dirty="0">
              <a:solidFill>
                <a:schemeClr val="tx1"/>
              </a:solidFill>
            </a:endParaRPr>
          </a:p>
        </p:txBody>
      </p:sp>
      <p:graphicFrame>
        <p:nvGraphicFramePr>
          <p:cNvPr id="7" name="Plassholder for innhold 5"/>
          <p:cNvGraphicFramePr>
            <a:graphicFrameLocks noGrp="1"/>
          </p:cNvGraphicFramePr>
          <p:nvPr>
            <p:ph sz="quarter" idx="11"/>
            <p:extLst>
              <p:ext uri="{D42A27DB-BD31-4B8C-83A1-F6EECF244321}">
                <p14:modId xmlns:p14="http://schemas.microsoft.com/office/powerpoint/2010/main" val="2683651866"/>
              </p:ext>
            </p:extLst>
          </p:nvPr>
        </p:nvGraphicFramePr>
        <p:xfrm>
          <a:off x="285750" y="1031875"/>
          <a:ext cx="4030663" cy="31115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23</a:t>
            </a:r>
          </a:p>
        </p:txBody>
      </p:sp>
      <p:graphicFrame>
        <p:nvGraphicFramePr>
          <p:cNvPr id="6" name="Plassholder for innhold 5"/>
          <p:cNvGraphicFramePr>
            <a:graphicFrameLocks/>
          </p:cNvGraphicFramePr>
          <p:nvPr>
            <p:custDataLst>
              <p:tags r:id="rId2"/>
            </p:custDataLst>
            <p:extLst>
              <p:ext uri="{D42A27DB-BD31-4B8C-83A1-F6EECF244321}">
                <p14:modId xmlns:p14="http://schemas.microsoft.com/office/powerpoint/2010/main" val="1278388103"/>
              </p:ext>
            </p:extLst>
          </p:nvPr>
        </p:nvGraphicFramePr>
        <p:xfrm>
          <a:off x="301801" y="4223932"/>
          <a:ext cx="8720758" cy="831086"/>
        </p:xfrm>
        <a:graphic>
          <a:graphicData uri="http://schemas.openxmlformats.org/drawingml/2006/table">
            <a:tbl>
              <a:tblPr firstRow="1">
                <a:solidFill>
                  <a:srgbClr val="FFFFFF">
                    <a:alpha val="0"/>
                  </a:srgbClr>
                </a:solidFill>
                <a:tableStyleId>{5C22544A-7EE6-4342-B048-85BDC9FD1C3A}</a:tableStyleId>
              </a:tblPr>
              <a:tblGrid>
                <a:gridCol w="1205077"/>
                <a:gridCol w="631231"/>
                <a:gridCol w="700092"/>
                <a:gridCol w="734523"/>
                <a:gridCol w="665662"/>
                <a:gridCol w="799925"/>
                <a:gridCol w="657130"/>
                <a:gridCol w="657130"/>
                <a:gridCol w="657130"/>
                <a:gridCol w="598393"/>
                <a:gridCol w="614362"/>
                <a:gridCol w="800103"/>
              </a:tblGrid>
              <a:tr h="291447">
                <a:tc>
                  <a:txBody>
                    <a:bodyPr/>
                    <a:lstStyle/>
                    <a:p>
                      <a:pPr marL="0" algn="l" defTabSz="914400" rtl="0" eaLnBrk="1" latinLnBrk="0" hangingPunct="1"/>
                      <a:endParaRPr lang="nb-NO" sz="10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Alle</a:t>
                      </a:r>
                      <a:endParaRPr lang="nb-NO" sz="10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Mann</a:t>
                      </a:r>
                      <a:endParaRPr lang="nb-NO" sz="10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Kvinne</a:t>
                      </a:r>
                      <a:endParaRPr lang="nb-NO" sz="10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15-29</a:t>
                      </a:r>
                      <a:endParaRPr lang="nb-NO" sz="10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30- 44</a:t>
                      </a:r>
                      <a:endParaRPr lang="nb-NO" sz="10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45-59</a:t>
                      </a:r>
                      <a:endParaRPr lang="nb-NO" sz="10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60+</a:t>
                      </a:r>
                      <a:endParaRPr lang="nb-NO" sz="10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Oslo/-A.</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Rest </a:t>
                      </a:r>
                      <a:r>
                        <a:rPr lang="nb-NO" sz="1000" b="1" u="none" kern="1200" dirty="0" err="1" smtClean="0">
                          <a:solidFill>
                            <a:srgbClr val="FFFFFF"/>
                          </a:solidFill>
                          <a:latin typeface="Verdana"/>
                          <a:ea typeface="+mn-ea"/>
                          <a:cs typeface="+mn-cs"/>
                        </a:rPr>
                        <a:t>Østl</a:t>
                      </a:r>
                      <a:r>
                        <a:rPr lang="nb-NO" sz="1000" b="1" u="none" kern="1200" dirty="0" smtClean="0">
                          <a:solidFill>
                            <a:srgbClr val="FFFFFF"/>
                          </a:solidFill>
                          <a:latin typeface="Verdana"/>
                          <a:ea typeface="+mn-ea"/>
                          <a:cs typeface="+mn-cs"/>
                        </a:rPr>
                        <a:t>.</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Sør/-Vest</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err="1" smtClean="0">
                          <a:solidFill>
                            <a:srgbClr val="FFFFFF"/>
                          </a:solidFill>
                          <a:latin typeface="Verdana"/>
                          <a:ea typeface="+mn-ea"/>
                          <a:cs typeface="+mn-cs"/>
                        </a:rPr>
                        <a:t>Tr.lag</a:t>
                      </a:r>
                      <a:r>
                        <a:rPr lang="nb-NO" sz="1000" b="1" u="none" kern="1200" dirty="0" smtClean="0">
                          <a:solidFill>
                            <a:srgbClr val="FFFFFF"/>
                          </a:solidFill>
                          <a:latin typeface="Verdana"/>
                          <a:ea typeface="+mn-ea"/>
                          <a:cs typeface="+mn-cs"/>
                        </a:rPr>
                        <a:t>/-</a:t>
                      </a:r>
                      <a:r>
                        <a:rPr lang="nb-NO" sz="1000" b="1" u="none" kern="1200" dirty="0" err="1" smtClean="0">
                          <a:solidFill>
                            <a:srgbClr val="FFFFFF"/>
                          </a:solidFill>
                          <a:latin typeface="Verdana"/>
                          <a:ea typeface="+mn-ea"/>
                          <a:cs typeface="+mn-cs"/>
                        </a:rPr>
                        <a:t>N.Norge</a:t>
                      </a:r>
                      <a:endParaRPr lang="nb-NO" sz="1000" b="1" u="none" kern="1200" dirty="0" smtClean="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algn="l" fontAlgn="ctr"/>
                      <a:r>
                        <a:rPr lang="nb-NO" sz="1100" b="0" i="0" u="none" strike="noStrike">
                          <a:effectLst/>
                          <a:latin typeface="Calibri" panose="020F0502020204030204" pitchFamily="34" charset="0"/>
                        </a:rPr>
                        <a:t>Ja</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24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25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24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19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34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22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23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31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algn="l" fontAlgn="ctr"/>
                      <a:r>
                        <a:rPr lang="nb-NO" sz="1100" b="0" i="0" u="none" strike="noStrike">
                          <a:effectLst/>
                          <a:latin typeface="Calibri" panose="020F0502020204030204" pitchFamily="34" charset="0"/>
                        </a:rPr>
                        <a:t>Nei</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76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75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76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81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66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78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77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69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73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80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80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579852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20"/>
          </p:nvPr>
        </p:nvSpPr>
        <p:spPr>
          <a:xfrm>
            <a:off x="285750" y="1821424"/>
            <a:ext cx="1841500" cy="1274762"/>
          </a:xfrm>
        </p:spPr>
        <p:txBody>
          <a:bodyPr/>
          <a:lstStyle/>
          <a:p>
            <a:r>
              <a:rPr lang="nb-NO" smtClean="0"/>
              <a:t>3</a:t>
            </a:r>
            <a:endParaRPr lang="nb-NO" dirty="0"/>
          </a:p>
        </p:txBody>
      </p:sp>
      <p:sp>
        <p:nvSpPr>
          <p:cNvPr id="4" name="Tittel 3"/>
          <p:cNvSpPr>
            <a:spLocks noGrp="1"/>
          </p:cNvSpPr>
          <p:nvPr>
            <p:ph type="title"/>
          </p:nvPr>
        </p:nvSpPr>
        <p:spPr/>
        <p:txBody>
          <a:bodyPr/>
          <a:lstStyle/>
          <a:p>
            <a:r>
              <a:rPr lang="nb-NO" dirty="0"/>
              <a:t>Jakt og fiske</a:t>
            </a:r>
          </a:p>
        </p:txBody>
      </p:sp>
      <p:pic>
        <p:nvPicPr>
          <p:cNvPr id="18" name="Plassholder for bilde 17"/>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22" r="22"/>
          <a:stretch>
            <a:fillRect/>
          </a:stretch>
        </p:blipFill>
        <p:spPr/>
      </p:pic>
    </p:spTree>
    <p:custDataLst>
      <p:tags r:id="rId1"/>
    </p:custDataLst>
    <p:extLst>
      <p:ext uri="{BB962C8B-B14F-4D97-AF65-F5344CB8AC3E}">
        <p14:creationId xmlns:p14="http://schemas.microsoft.com/office/powerpoint/2010/main" val="2714098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130603856"/>
              </p:ext>
            </p:extLst>
          </p:nvPr>
        </p:nvGraphicFramePr>
        <p:xfrm>
          <a:off x="285750" y="1085385"/>
          <a:ext cx="4030663" cy="325801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pPr defTabSz="762000" eaLnBrk="0" hangingPunct="0"/>
            <a:r>
              <a:rPr lang="nb-NO" dirty="0" smtClean="0"/>
              <a:t>74 prosent er positive til jakt, flere enn i 2014 </a:t>
            </a:r>
            <a:r>
              <a:rPr lang="nb-NO" dirty="0"/>
              <a:t/>
            </a:r>
            <a:br>
              <a:rPr lang="nb-NO" dirty="0"/>
            </a:br>
            <a:r>
              <a:rPr lang="nb-NO" sz="1000" i="1" dirty="0" smtClean="0"/>
              <a:t>«På </a:t>
            </a:r>
            <a:r>
              <a:rPr lang="nb-NO" sz="1000" i="1" dirty="0"/>
              <a:t>generelt grunnlag, hvor positiv eller negativ stiller du deg til jakt</a:t>
            </a:r>
            <a:r>
              <a:rPr lang="nb-NO" sz="1000" i="1" dirty="0" smtClean="0"/>
              <a:t>?» </a:t>
            </a:r>
            <a:r>
              <a:rPr lang="nb-NO" sz="1000" dirty="0" smtClean="0"/>
              <a:t>I prosent av base n=615. </a:t>
            </a:r>
            <a:r>
              <a:rPr lang="nb-NO" sz="1000" dirty="0"/>
              <a:t/>
            </a:r>
            <a:br>
              <a:rPr lang="nb-NO" sz="1000" dirty="0"/>
            </a:br>
            <a:endParaRPr lang="nb-NO"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378299473"/>
              </p:ext>
            </p:extLst>
          </p:nvPr>
        </p:nvGraphicFramePr>
        <p:xfrm>
          <a:off x="285750" y="4478300"/>
          <a:ext cx="4579374" cy="1363388"/>
        </p:xfrm>
        <a:graphic>
          <a:graphicData uri="http://schemas.openxmlformats.org/drawingml/2006/table">
            <a:tbl>
              <a:tblPr firstRow="1">
                <a:solidFill>
                  <a:srgbClr val="FFFFFF">
                    <a:alpha val="0"/>
                  </a:srgbClr>
                </a:solidFill>
                <a:tableStyleId>{5C22544A-7EE6-4342-B048-85BDC9FD1C3A}</a:tableStyleId>
              </a:tblPr>
              <a:tblGrid>
                <a:gridCol w="910533"/>
                <a:gridCol w="368071"/>
                <a:gridCol w="498678"/>
                <a:gridCol w="512404"/>
                <a:gridCol w="572422"/>
                <a:gridCol w="572422"/>
                <a:gridCol w="572422"/>
                <a:gridCol w="572422"/>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Positiv</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900" b="0" u="none" kern="1200" dirty="0" smtClean="0">
                          <a:solidFill>
                            <a:srgbClr val="FFFFFF"/>
                          </a:solidFill>
                          <a:latin typeface="Calibri" panose="020F0502020204030204" pitchFamily="34" charset="0"/>
                          <a:ea typeface="+mn-ea"/>
                          <a:cs typeface="+mn-cs"/>
                        </a:rPr>
                        <a:t>Alle</a:t>
                      </a:r>
                      <a:endParaRPr lang="nb-NO" sz="900" b="0" u="none" kern="1200" dirty="0">
                        <a:solidFill>
                          <a:srgbClr val="FFFFFF"/>
                        </a:solidFill>
                        <a:latin typeface="Calibri" panose="020F0502020204030204" pitchFamily="34" charset="0"/>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900" b="0" u="none" kern="1200" dirty="0" smtClean="0">
                          <a:solidFill>
                            <a:srgbClr val="FFFFFF"/>
                          </a:solidFill>
                          <a:latin typeface="Calibri" panose="020F0502020204030204" pitchFamily="34" charset="0"/>
                          <a:ea typeface="+mn-ea"/>
                          <a:cs typeface="+mn-cs"/>
                        </a:rPr>
                        <a:t>Mann</a:t>
                      </a:r>
                      <a:endParaRPr lang="nb-NO" sz="900" b="0" u="none" kern="1200" dirty="0">
                        <a:solidFill>
                          <a:srgbClr val="FFFFFF"/>
                        </a:solidFill>
                        <a:latin typeface="Calibri" panose="020F0502020204030204" pitchFamily="34" charset="0"/>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900" b="0" u="none" kern="1200" dirty="0" smtClean="0">
                          <a:solidFill>
                            <a:srgbClr val="FFFFFF"/>
                          </a:solidFill>
                          <a:latin typeface="Calibri" panose="020F0502020204030204" pitchFamily="34" charset="0"/>
                          <a:ea typeface="+mn-ea"/>
                          <a:cs typeface="+mn-cs"/>
                        </a:rPr>
                        <a:t>Kvinne</a:t>
                      </a:r>
                      <a:endParaRPr lang="nb-NO" sz="900" b="0" u="none" kern="1200" dirty="0">
                        <a:solidFill>
                          <a:srgbClr val="FFFFFF"/>
                        </a:solidFill>
                        <a:latin typeface="Calibri" panose="020F0502020204030204" pitchFamily="34" charset="0"/>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900" b="0" u="none" kern="1200" dirty="0" smtClean="0">
                          <a:solidFill>
                            <a:srgbClr val="FFFFFF"/>
                          </a:solidFill>
                          <a:latin typeface="Calibri" panose="020F0502020204030204" pitchFamily="34" charset="0"/>
                          <a:ea typeface="+mn-ea"/>
                          <a:cs typeface="+mn-cs"/>
                        </a:rPr>
                        <a:t>15-29</a:t>
                      </a:r>
                      <a:endParaRPr lang="nb-NO" sz="900" b="0" u="none" kern="1200" dirty="0">
                        <a:solidFill>
                          <a:srgbClr val="FFFFFF"/>
                        </a:solidFill>
                        <a:latin typeface="Calibri" panose="020F0502020204030204" pitchFamily="34" charset="0"/>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900" b="0" u="none" kern="1200" dirty="0" smtClean="0">
                          <a:solidFill>
                            <a:srgbClr val="FFFFFF"/>
                          </a:solidFill>
                          <a:latin typeface="Calibri" panose="020F0502020204030204" pitchFamily="34" charset="0"/>
                          <a:ea typeface="+mn-ea"/>
                          <a:cs typeface="+mn-cs"/>
                        </a:rPr>
                        <a:t>30- 44</a:t>
                      </a:r>
                      <a:endParaRPr lang="nb-NO" sz="900" b="0" u="none" kern="1200" dirty="0">
                        <a:solidFill>
                          <a:srgbClr val="FFFFFF"/>
                        </a:solidFill>
                        <a:latin typeface="Calibri" panose="020F0502020204030204" pitchFamily="34" charset="0"/>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900" b="0" u="none" kern="1200" dirty="0" smtClean="0">
                          <a:solidFill>
                            <a:srgbClr val="FFFFFF"/>
                          </a:solidFill>
                          <a:latin typeface="Calibri" panose="020F0502020204030204" pitchFamily="34" charset="0"/>
                          <a:ea typeface="+mn-ea"/>
                          <a:cs typeface="+mn-cs"/>
                        </a:rPr>
                        <a:t>45-59</a:t>
                      </a:r>
                      <a:endParaRPr lang="nb-NO" sz="900" b="0" u="none" kern="1200" dirty="0">
                        <a:solidFill>
                          <a:srgbClr val="FFFFFF"/>
                        </a:solidFill>
                        <a:latin typeface="Calibri" panose="020F0502020204030204" pitchFamily="34" charset="0"/>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900" b="0" u="none" kern="1200" dirty="0" smtClean="0">
                          <a:solidFill>
                            <a:srgbClr val="FFFFFF"/>
                          </a:solidFill>
                          <a:latin typeface="Calibri" panose="020F0502020204030204" pitchFamily="34" charset="0"/>
                          <a:ea typeface="+mn-ea"/>
                          <a:cs typeface="+mn-cs"/>
                        </a:rPr>
                        <a:t>60+</a:t>
                      </a:r>
                      <a:endParaRPr lang="nb-NO" sz="900" b="0" u="none" kern="1200" dirty="0">
                        <a:solidFill>
                          <a:srgbClr val="FFFFFF"/>
                        </a:solidFill>
                        <a:latin typeface="Calibri" panose="020F0502020204030204" pitchFamily="34" charset="0"/>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2017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74</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78</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70</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64</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81</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79</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72</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 (top2) </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nb-NO" sz="900" b="0" i="0" u="none" strike="noStrike" kern="1200" dirty="0" smtClean="0">
                          <a:solidFill>
                            <a:srgbClr val="000000"/>
                          </a:solidFill>
                          <a:effectLst/>
                          <a:latin typeface="Calibri"/>
                          <a:ea typeface="+mn-ea"/>
                          <a:cs typeface="+mn-cs"/>
                        </a:rPr>
                        <a:t>68</a:t>
                      </a:r>
                      <a:endParaRPr lang="nb-NO" sz="900" b="0" i="0" u="none" strike="noStrike" kern="1200" dirty="0">
                        <a:solidFill>
                          <a:srgbClr val="000000"/>
                        </a:solidFill>
                        <a:effectLst/>
                        <a:latin typeface="Calibri"/>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700" b="0" u="none" kern="1200" dirty="0" smtClean="0">
                          <a:solidFill>
                            <a:schemeClr val="tx1"/>
                          </a:solidFill>
                          <a:latin typeface="Verdana"/>
                          <a:ea typeface="+mn-ea"/>
                          <a:cs typeface="+mn-cs"/>
                        </a:rPr>
                        <a:t>71</a:t>
                      </a:r>
                      <a:endParaRPr lang="nb-NO" sz="7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700" b="0" u="none" kern="1200" dirty="0" smtClean="0">
                          <a:solidFill>
                            <a:schemeClr val="tx1"/>
                          </a:solidFill>
                          <a:latin typeface="Verdana"/>
                          <a:ea typeface="+mn-ea"/>
                          <a:cs typeface="+mn-cs"/>
                        </a:rPr>
                        <a:t>65</a:t>
                      </a:r>
                      <a:endParaRPr lang="nb-NO" sz="7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700" b="0" u="none" kern="1200" dirty="0" smtClean="0">
                          <a:solidFill>
                            <a:schemeClr val="tx1"/>
                          </a:solidFill>
                          <a:latin typeface="Verdana"/>
                          <a:ea typeface="+mn-ea"/>
                          <a:cs typeface="+mn-cs"/>
                        </a:rPr>
                        <a:t>58</a:t>
                      </a:r>
                      <a:endParaRPr lang="nb-NO" sz="7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700" b="0" u="none" kern="1200" dirty="0" smtClean="0">
                          <a:solidFill>
                            <a:schemeClr val="tx1"/>
                          </a:solidFill>
                          <a:latin typeface="Verdana"/>
                          <a:ea typeface="+mn-ea"/>
                          <a:cs typeface="+mn-cs"/>
                        </a:rPr>
                        <a:t>81</a:t>
                      </a:r>
                      <a:endParaRPr lang="nb-NO" sz="7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700" b="0" u="none" kern="1200" dirty="0" smtClean="0">
                          <a:solidFill>
                            <a:schemeClr val="tx1"/>
                          </a:solidFill>
                          <a:latin typeface="Verdana"/>
                          <a:ea typeface="+mn-ea"/>
                          <a:cs typeface="+mn-cs"/>
                        </a:rPr>
                        <a:t>69</a:t>
                      </a:r>
                      <a:endParaRPr lang="nb-NO" sz="7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700" b="0" u="none" kern="1200" dirty="0" smtClean="0">
                          <a:solidFill>
                            <a:schemeClr val="tx1"/>
                          </a:solidFill>
                          <a:latin typeface="Verdana"/>
                          <a:ea typeface="+mn-ea"/>
                          <a:cs typeface="+mn-cs"/>
                        </a:rPr>
                        <a:t>64</a:t>
                      </a:r>
                      <a:endParaRPr lang="nb-NO" sz="7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73</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73</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Verdana"/>
                          <a:ea typeface="+mn-ea"/>
                          <a:cs typeface="+mn-cs"/>
                        </a:rPr>
                        <a:t>2008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74</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100" dirty="0" smtClean="0"/>
              <a:t>Andel som er ganske eller svært positive til jakt har gått noe opp fra 2014, fra 68 til 74 prosent, men er ellers på linje med årene 2008 – 2012.</a:t>
            </a:r>
          </a:p>
          <a:p>
            <a:pPr marL="171450" indent="-171450">
              <a:spcAft>
                <a:spcPts val="600"/>
              </a:spcAft>
              <a:buFont typeface="Wingdings" panose="05000000000000000000" pitchFamily="2" charset="2"/>
              <a:buChar char="§"/>
            </a:pPr>
            <a:r>
              <a:rPr lang="nb-NO" sz="1100" dirty="0" smtClean="0"/>
              <a:t>Menn er ikke uventet mer positive til jakt enn kvinner.</a:t>
            </a:r>
          </a:p>
          <a:p>
            <a:pPr marL="171450" indent="-171450">
              <a:spcAft>
                <a:spcPts val="600"/>
              </a:spcAft>
              <a:buFont typeface="Wingdings" panose="05000000000000000000" pitchFamily="2" charset="2"/>
              <a:buChar char="§"/>
            </a:pPr>
            <a:r>
              <a:rPr lang="nb-NO" sz="1100" dirty="0" smtClean="0"/>
              <a:t>Det er relativt stor variasjon på alder, hvor de midtre aldersgruppene er mest positive. </a:t>
            </a:r>
          </a:p>
          <a:p>
            <a:pPr marL="171450" indent="-171450">
              <a:spcAft>
                <a:spcPts val="600"/>
              </a:spcAft>
              <a:buFont typeface="Wingdings" panose="05000000000000000000" pitchFamily="2" charset="2"/>
              <a:buChar char="§"/>
            </a:pPr>
            <a:r>
              <a:rPr lang="nb-NO" sz="1100" dirty="0" smtClean="0"/>
              <a:t>Det er særlig de i aldersgruppen 45-59 år som har blitt mer positive enn i 2014.</a:t>
            </a:r>
          </a:p>
          <a:p>
            <a:pPr marL="171450" indent="-171450">
              <a:lnSpc>
                <a:spcPct val="150000"/>
              </a:lnSpc>
              <a:spcAft>
                <a:spcPts val="600"/>
              </a:spcAft>
              <a:buFont typeface="Wingdings" panose="05000000000000000000" pitchFamily="2" charset="2"/>
              <a:buChar char="§"/>
            </a:pPr>
            <a:endParaRPr lang="nb-NO" sz="1100" dirty="0"/>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25</a:t>
            </a:r>
          </a:p>
        </p:txBody>
      </p:sp>
    </p:spTree>
    <p:extLst>
      <p:ext uri="{BB962C8B-B14F-4D97-AF65-F5344CB8AC3E}">
        <p14:creationId xmlns:p14="http://schemas.microsoft.com/office/powerpoint/2010/main" val="1559962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2123461948"/>
              </p:ext>
            </p:extLst>
          </p:nvPr>
        </p:nvGraphicFramePr>
        <p:xfrm>
          <a:off x="285750" y="1085385"/>
          <a:ext cx="4030663" cy="338660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pPr defTabSz="762000" eaLnBrk="0" hangingPunct="0"/>
            <a:r>
              <a:rPr lang="nb-NO" dirty="0" smtClean="0"/>
              <a:t>Klart flere enn tidligere har tiltro </a:t>
            </a:r>
            <a:r>
              <a:rPr lang="nb-NO" dirty="0"/>
              <a:t>til human jakt</a:t>
            </a:r>
            <a:br>
              <a:rPr lang="nb-NO" dirty="0"/>
            </a:br>
            <a:r>
              <a:rPr lang="nb-NO" sz="1000" i="1" dirty="0" smtClean="0"/>
              <a:t>«Hvor </a:t>
            </a:r>
            <a:r>
              <a:rPr lang="nb-NO" sz="1000" i="1" dirty="0"/>
              <a:t>stor tiltro har du til at jakt i Norge utøves på en human og forsvarlig måte</a:t>
            </a:r>
            <a:r>
              <a:rPr lang="nb-NO" sz="1000" i="1" dirty="0" smtClean="0"/>
              <a:t>?» </a:t>
            </a:r>
            <a:r>
              <a:rPr lang="nb-NO" sz="1000" dirty="0" smtClean="0"/>
              <a:t>I prosent av base n=615. </a:t>
            </a:r>
            <a:endParaRPr lang="nb-NO"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2112416090"/>
              </p:ext>
            </p:extLst>
          </p:nvPr>
        </p:nvGraphicFramePr>
        <p:xfrm>
          <a:off x="250032" y="4512016"/>
          <a:ext cx="4749096" cy="1352211"/>
        </p:xfrm>
        <a:graphic>
          <a:graphicData uri="http://schemas.openxmlformats.org/drawingml/2006/table">
            <a:tbl>
              <a:tblPr firstRow="1">
                <a:solidFill>
                  <a:srgbClr val="FFFFFF">
                    <a:alpha val="0"/>
                  </a:srgbClr>
                </a:solidFill>
                <a:tableStyleId>{5C22544A-7EE6-4342-B048-85BDC9FD1C3A}</a:tableStyleId>
              </a:tblPr>
              <a:tblGrid>
                <a:gridCol w="730250"/>
                <a:gridCol w="457024"/>
                <a:gridCol w="593637"/>
                <a:gridCol w="593637"/>
                <a:gridCol w="593637"/>
                <a:gridCol w="593637"/>
                <a:gridCol w="593637"/>
                <a:gridCol w="593637"/>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Tiltro</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700" b="0" u="none" kern="1200" dirty="0" smtClean="0">
                          <a:solidFill>
                            <a:schemeClr val="tx1"/>
                          </a:solidFill>
                          <a:latin typeface="+mn-lt"/>
                          <a:ea typeface="+mn-ea"/>
                          <a:cs typeface="+mn-cs"/>
                        </a:rPr>
                        <a:t>2017 (top2)</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86</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a:effectLst/>
                          <a:latin typeface="Calibri" panose="020F0502020204030204" pitchFamily="34" charset="0"/>
                        </a:rPr>
                        <a:t>87</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a:effectLst/>
                          <a:latin typeface="Calibri" panose="020F0502020204030204" pitchFamily="34" charset="0"/>
                        </a:rPr>
                        <a:t>84</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a:effectLst/>
                          <a:latin typeface="Calibri" panose="020F0502020204030204" pitchFamily="34" charset="0"/>
                        </a:rPr>
                        <a:t>79</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a:effectLst/>
                          <a:latin typeface="Calibri" panose="020F0502020204030204" pitchFamily="34" charset="0"/>
                        </a:rPr>
                        <a:t>85</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a:effectLst/>
                          <a:latin typeface="Calibri" panose="020F0502020204030204" pitchFamily="34" charset="0"/>
                        </a:rPr>
                        <a:t>88</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90</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82</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84</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81</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78</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84</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81</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86</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85</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85</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Verdana"/>
                          <a:ea typeface="+mn-ea"/>
                          <a:cs typeface="+mn-cs"/>
                        </a:rPr>
                        <a:t>2008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79</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100" dirty="0" smtClean="0"/>
              <a:t>Andelen som har </a:t>
            </a:r>
            <a:r>
              <a:rPr lang="nb-NO" sz="1100" i="1" dirty="0" smtClean="0"/>
              <a:t>svært stor </a:t>
            </a:r>
            <a:r>
              <a:rPr lang="nb-NO" sz="1100" dirty="0" smtClean="0"/>
              <a:t>tiltro </a:t>
            </a:r>
            <a:r>
              <a:rPr lang="nb-NO" sz="1100" dirty="0"/>
              <a:t>til at jakten i Norge </a:t>
            </a:r>
            <a:r>
              <a:rPr lang="nb-NO" sz="1100" dirty="0" smtClean="0"/>
              <a:t>kan utøves </a:t>
            </a:r>
            <a:r>
              <a:rPr lang="nb-NO" sz="1100" dirty="0"/>
              <a:t>på en human og forsvarlig </a:t>
            </a:r>
            <a:r>
              <a:rPr lang="nb-NO" sz="1100" dirty="0" smtClean="0"/>
              <a:t>måte går klart opp i 2017 etter at den har gått ned i 2014. </a:t>
            </a:r>
          </a:p>
          <a:p>
            <a:pPr marL="171450" indent="-171450">
              <a:spcAft>
                <a:spcPts val="600"/>
              </a:spcAft>
              <a:buFont typeface="Wingdings" panose="05000000000000000000" pitchFamily="2" charset="2"/>
              <a:buChar char="§"/>
            </a:pPr>
            <a:r>
              <a:rPr lang="nb-NO" sz="1100" dirty="0" smtClean="0"/>
              <a:t>Det er i første rekke aldersgruppen 45-59 år som har fått økende tiltro til human jakt.</a:t>
            </a:r>
          </a:p>
          <a:p>
            <a:pPr marL="171450" indent="-171450">
              <a:spcAft>
                <a:spcPts val="600"/>
              </a:spcAft>
              <a:buFont typeface="Wingdings" panose="05000000000000000000" pitchFamily="2" charset="2"/>
              <a:buChar char="§"/>
            </a:pPr>
            <a:r>
              <a:rPr lang="nb-NO" sz="1100" dirty="0" smtClean="0"/>
              <a:t>De yngre er som tidligere mer skeptiske enn de over 30 år.</a:t>
            </a:r>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26</a:t>
            </a:r>
          </a:p>
        </p:txBody>
      </p:sp>
    </p:spTree>
    <p:extLst>
      <p:ext uri="{BB962C8B-B14F-4D97-AF65-F5344CB8AC3E}">
        <p14:creationId xmlns:p14="http://schemas.microsoft.com/office/powerpoint/2010/main" val="2886592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5751" y="-92868"/>
            <a:ext cx="8569324" cy="1031838"/>
          </a:xfrm>
        </p:spPr>
        <p:txBody>
          <a:bodyPr/>
          <a:lstStyle/>
          <a:p>
            <a:pPr defTabSz="762000" eaLnBrk="0" hangingPunct="0"/>
            <a:r>
              <a:rPr lang="nb-NO" dirty="0" smtClean="0"/>
              <a:t>3 av 10 svarer at de har særlig liten tiltro til jakt på ulv</a:t>
            </a:r>
            <a:r>
              <a:rPr lang="nb-NO" dirty="0"/>
              <a:t/>
            </a:r>
            <a:br>
              <a:rPr lang="nb-NO" dirty="0"/>
            </a:br>
            <a:r>
              <a:rPr lang="nb-NO" sz="1000" i="1" dirty="0" smtClean="0"/>
              <a:t>«Hva </a:t>
            </a:r>
            <a:r>
              <a:rPr lang="nb-NO" sz="1000" i="1" dirty="0"/>
              <a:t>slags type jakt, altså jakt på hvilket dyr, er det du særlig har liten tiltro til</a:t>
            </a:r>
            <a:r>
              <a:rPr lang="nb-NO" sz="1000" i="1" dirty="0" smtClean="0"/>
              <a:t>?» </a:t>
            </a:r>
            <a:r>
              <a:rPr lang="nb-NO" sz="1000" i="1" dirty="0"/>
              <a:t>DERSOM DET SIES ”STORVILTJAKT” ELLER ” SMÅVILTJAKT” </a:t>
            </a:r>
            <a:r>
              <a:rPr lang="nb-NO" sz="1000" dirty="0" smtClean="0"/>
              <a:t>I prosent av base n= 74 som har liten tiltro til at jakt drives på en human måte. </a:t>
            </a:r>
            <a:endParaRPr lang="nb-NO" sz="1000" dirty="0">
              <a:solidFill>
                <a:schemeClr val="tx1"/>
              </a:solidFill>
            </a:endParaRPr>
          </a:p>
        </p:txBody>
      </p:sp>
      <p:sp>
        <p:nvSpPr>
          <p:cNvPr id="5" name="Plassholder for innhold 4"/>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200" dirty="0" smtClean="0"/>
              <a:t>Andelen som har </a:t>
            </a:r>
            <a:r>
              <a:rPr lang="nb-NO" sz="1200" i="1" dirty="0"/>
              <a:t>liten</a:t>
            </a:r>
            <a:r>
              <a:rPr lang="nb-NO" sz="1200" dirty="0"/>
              <a:t> tiltro til all form for </a:t>
            </a:r>
            <a:r>
              <a:rPr lang="nb-NO" sz="1200" dirty="0" smtClean="0"/>
              <a:t>jakt økte igjen til 17 prosent i 2017 fra 13 prosent i 2014. </a:t>
            </a:r>
            <a:endParaRPr lang="nb-NO" sz="1200" dirty="0"/>
          </a:p>
          <a:p>
            <a:pPr marL="171450" indent="-171450">
              <a:spcAft>
                <a:spcPts val="600"/>
              </a:spcAft>
              <a:buFont typeface="Wingdings" panose="05000000000000000000" pitchFamily="2" charset="2"/>
              <a:buChar char="§"/>
            </a:pPr>
            <a:r>
              <a:rPr lang="nb-NO" sz="1200" dirty="0"/>
              <a:t>Blant de spesifiserte jaktformene </a:t>
            </a:r>
            <a:r>
              <a:rPr lang="nb-NO" sz="1200" dirty="0" smtClean="0"/>
              <a:t> øker skepsisen til jakt på ulv betydelig – fra 12 prosent til 30 prosent i 2014 og tilsvarende 29 prosent i 2017. </a:t>
            </a:r>
            <a:endParaRPr lang="nb-NO" sz="1200" dirty="0"/>
          </a:p>
        </p:txBody>
      </p:sp>
      <p:graphicFrame>
        <p:nvGraphicFramePr>
          <p:cNvPr id="8" name="Plassholder for innhold 5"/>
          <p:cNvGraphicFramePr>
            <a:graphicFrameLocks noGrp="1"/>
          </p:cNvGraphicFramePr>
          <p:nvPr>
            <p:ph sz="quarter" idx="11"/>
            <p:extLst>
              <p:ext uri="{D42A27DB-BD31-4B8C-83A1-F6EECF244321}">
                <p14:modId xmlns:p14="http://schemas.microsoft.com/office/powerpoint/2010/main" val="2525133026"/>
              </p:ext>
            </p:extLst>
          </p:nvPr>
        </p:nvGraphicFramePr>
        <p:xfrm>
          <a:off x="285750" y="1167160"/>
          <a:ext cx="4286250" cy="3596751"/>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27</a:t>
            </a:r>
          </a:p>
        </p:txBody>
      </p:sp>
    </p:spTree>
    <p:extLst>
      <p:ext uri="{BB962C8B-B14F-4D97-AF65-F5344CB8AC3E}">
        <p14:creationId xmlns:p14="http://schemas.microsoft.com/office/powerpoint/2010/main" val="2054201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2341001036"/>
              </p:ext>
            </p:extLst>
          </p:nvPr>
        </p:nvGraphicFramePr>
        <p:xfrm>
          <a:off x="285751" y="1309969"/>
          <a:ext cx="4030663" cy="282742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a:xfrm>
            <a:off x="285751" y="-78580"/>
            <a:ext cx="8569324" cy="1031838"/>
          </a:xfrm>
        </p:spPr>
        <p:txBody>
          <a:bodyPr/>
          <a:lstStyle/>
          <a:p>
            <a:pPr defTabSz="762000" eaLnBrk="0" hangingPunct="0"/>
            <a:r>
              <a:rPr lang="nb-NO" dirty="0" smtClean="0"/>
              <a:t>5 av 10 er svært eller ganske positive til ’</a:t>
            </a:r>
            <a:r>
              <a:rPr lang="nb-NO" dirty="0" err="1" smtClean="0"/>
              <a:t>catch</a:t>
            </a:r>
            <a:r>
              <a:rPr lang="nb-NO" dirty="0" smtClean="0"/>
              <a:t> </a:t>
            </a:r>
            <a:r>
              <a:rPr lang="nb-NO" dirty="0"/>
              <a:t>and </a:t>
            </a:r>
            <a:r>
              <a:rPr lang="nb-NO" dirty="0" err="1"/>
              <a:t>release</a:t>
            </a:r>
            <a:r>
              <a:rPr lang="nb-NO" dirty="0" smtClean="0"/>
              <a:t>’ – som i 2014</a:t>
            </a:r>
            <a:r>
              <a:rPr lang="nb-NO" dirty="0"/>
              <a:t/>
            </a:r>
            <a:br>
              <a:rPr lang="nb-NO" dirty="0"/>
            </a:br>
            <a:r>
              <a:rPr lang="nb-NO" sz="1000" i="1" dirty="0" smtClean="0"/>
              <a:t>«På </a:t>
            </a:r>
            <a:r>
              <a:rPr lang="nb-NO" sz="1000" i="1" dirty="0"/>
              <a:t>generelt grunnlag, hvor positiv eller negativ stiller du deg til såkalt </a:t>
            </a:r>
            <a:r>
              <a:rPr lang="nb-NO" sz="1000" i="1" dirty="0" err="1"/>
              <a:t>catch</a:t>
            </a:r>
            <a:r>
              <a:rPr lang="nb-NO" sz="1000" i="1" dirty="0"/>
              <a:t> and </a:t>
            </a:r>
            <a:r>
              <a:rPr lang="nb-NO" sz="1000" i="1" dirty="0" err="1"/>
              <a:t>release</a:t>
            </a:r>
            <a:r>
              <a:rPr lang="nb-NO" sz="1000" i="1" dirty="0"/>
              <a:t>? Det vil si at fiskeren slipper fisken ut i vannet igjen levende i stedet for å drepe </a:t>
            </a:r>
            <a:r>
              <a:rPr lang="nb-NO" sz="1000" i="1" dirty="0" smtClean="0"/>
              <a:t>fisken» I prosent av base n=615</a:t>
            </a:r>
            <a:endParaRPr lang="nb-NO" sz="1000" i="1" dirty="0"/>
          </a:p>
        </p:txBody>
      </p:sp>
      <p:sp>
        <p:nvSpPr>
          <p:cNvPr id="6" name="Plassholder for innhold 5"/>
          <p:cNvSpPr>
            <a:spLocks noGrp="1"/>
          </p:cNvSpPr>
          <p:nvPr>
            <p:ph sz="quarter" idx="12"/>
          </p:nvPr>
        </p:nvSpPr>
        <p:spPr>
          <a:xfrm>
            <a:off x="4818857" y="1210433"/>
            <a:ext cx="4029075" cy="4799049"/>
          </a:xfrm>
        </p:spPr>
        <p:txBody>
          <a:bodyPr/>
          <a:lstStyle/>
          <a:p>
            <a:pPr marL="171450" indent="-171450">
              <a:spcAft>
                <a:spcPts val="600"/>
              </a:spcAft>
              <a:buFont typeface="Wingdings" panose="05000000000000000000" pitchFamily="2" charset="2"/>
              <a:buChar char="§"/>
            </a:pPr>
            <a:r>
              <a:rPr lang="nb-NO" sz="1100" dirty="0"/>
              <a:t>Andelen som er positive til ‘</a:t>
            </a:r>
            <a:r>
              <a:rPr lang="nb-NO" sz="1100" dirty="0" err="1"/>
              <a:t>catch</a:t>
            </a:r>
            <a:r>
              <a:rPr lang="nb-NO" sz="1100" dirty="0"/>
              <a:t> and </a:t>
            </a:r>
            <a:r>
              <a:rPr lang="nb-NO" sz="1100" dirty="0" err="1"/>
              <a:t>release</a:t>
            </a:r>
            <a:r>
              <a:rPr lang="nb-NO" sz="1100" dirty="0"/>
              <a:t>’ </a:t>
            </a:r>
            <a:r>
              <a:rPr lang="nb-NO" sz="1100" dirty="0" smtClean="0"/>
              <a:t>(at </a:t>
            </a:r>
            <a:r>
              <a:rPr lang="nb-NO" sz="1100" dirty="0"/>
              <a:t>fiskeren slipper fisken ut i vannet igjen levende i stedet for å drepe </a:t>
            </a:r>
            <a:r>
              <a:rPr lang="nb-NO" sz="1100" dirty="0" smtClean="0"/>
              <a:t>fisken) omfatter stabilt </a:t>
            </a:r>
            <a:r>
              <a:rPr lang="nb-NO" sz="1100" dirty="0"/>
              <a:t>omtrent </a:t>
            </a:r>
            <a:r>
              <a:rPr lang="nb-NO" sz="1100" dirty="0" smtClean="0"/>
              <a:t>halvparten av befolkningen (49 prosent både i 2012, 2014 og 2017). </a:t>
            </a:r>
          </a:p>
          <a:p>
            <a:pPr marL="171450" indent="-171450">
              <a:spcAft>
                <a:spcPts val="600"/>
              </a:spcAft>
              <a:buFont typeface="Wingdings" panose="05000000000000000000" pitchFamily="2" charset="2"/>
              <a:buChar char="§"/>
            </a:pPr>
            <a:r>
              <a:rPr lang="nb-NO" sz="1100" dirty="0" smtClean="0"/>
              <a:t>Andelen svært positive har imidlertid økt noe fra 14 til 18 prosent.</a:t>
            </a:r>
          </a:p>
          <a:p>
            <a:pPr marL="171450" indent="-171450">
              <a:spcAft>
                <a:spcPts val="600"/>
              </a:spcAft>
              <a:buFont typeface="Wingdings" panose="05000000000000000000" pitchFamily="2" charset="2"/>
              <a:buChar char="§"/>
            </a:pPr>
            <a:r>
              <a:rPr lang="nb-NO" sz="1100" dirty="0" smtClean="0"/>
              <a:t>Flere menn enn kvinner oppgir å være svært positive til dette, hhv 22 mot 13 prosent. </a:t>
            </a:r>
          </a:p>
          <a:p>
            <a:pPr marL="171450" indent="-171450">
              <a:spcAft>
                <a:spcPts val="600"/>
              </a:spcAft>
              <a:buFont typeface="Wingdings" panose="05000000000000000000" pitchFamily="2" charset="2"/>
              <a:buChar char="§"/>
            </a:pPr>
            <a:r>
              <a:rPr lang="nb-NO" sz="1100" dirty="0" smtClean="0"/>
              <a:t>Andelen svært positive er høyest blant de yngste og lavest i den eldste aldersgruppen. </a:t>
            </a:r>
          </a:p>
        </p:txBody>
      </p:sp>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28</a:t>
            </a:r>
          </a:p>
        </p:txBody>
      </p:sp>
      <p:graphicFrame>
        <p:nvGraphicFramePr>
          <p:cNvPr id="9" name="Plassholder for innhold 5"/>
          <p:cNvGraphicFramePr>
            <a:graphicFrameLocks/>
          </p:cNvGraphicFramePr>
          <p:nvPr>
            <p:custDataLst>
              <p:tags r:id="rId2"/>
            </p:custDataLst>
            <p:extLst>
              <p:ext uri="{D42A27DB-BD31-4B8C-83A1-F6EECF244321}">
                <p14:modId xmlns:p14="http://schemas.microsoft.com/office/powerpoint/2010/main" val="4032103265"/>
              </p:ext>
            </p:extLst>
          </p:nvPr>
        </p:nvGraphicFramePr>
        <p:xfrm>
          <a:off x="284415" y="4419354"/>
          <a:ext cx="4031999" cy="1362285"/>
        </p:xfrm>
        <a:graphic>
          <a:graphicData uri="http://schemas.openxmlformats.org/drawingml/2006/table">
            <a:tbl>
              <a:tblPr firstRow="1">
                <a:solidFill>
                  <a:srgbClr val="FFFFFF">
                    <a:alpha val="0"/>
                  </a:srgbClr>
                </a:solidFill>
                <a:tableStyleId>{5C22544A-7EE6-4342-B048-85BDC9FD1C3A}</a:tableStyleId>
              </a:tblPr>
              <a:tblGrid>
                <a:gridCol w="984250"/>
                <a:gridCol w="420433"/>
                <a:gridCol w="437886"/>
                <a:gridCol w="437886"/>
                <a:gridCol w="437886"/>
                <a:gridCol w="437886"/>
                <a:gridCol w="437886"/>
                <a:gridCol w="437886"/>
              </a:tblGrid>
              <a:tr h="217423">
                <a:tc>
                  <a:txBody>
                    <a:bodyPr/>
                    <a:lstStyle/>
                    <a:p>
                      <a:pPr marL="0" algn="l" defTabSz="914400" rtl="0" eaLnBrk="1" latinLnBrk="0" hangingPunct="1"/>
                      <a:endParaRPr lang="nb-NO" sz="9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Alle</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Mann</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Kvinne</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15-29</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30- 44</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45-59</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60+</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algn="l" fontAlgn="ctr"/>
                      <a:r>
                        <a:rPr lang="nb-NO" sz="900" b="0" i="0" u="none" strike="noStrike">
                          <a:effectLst/>
                          <a:latin typeface="Calibri" panose="020F0502020204030204" pitchFamily="34" charset="0"/>
                        </a:rPr>
                        <a:t>Svært positiv</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18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22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algn="l" fontAlgn="ctr"/>
                      <a:r>
                        <a:rPr lang="nb-NO" sz="900" b="0" i="0" u="none" strike="noStrike">
                          <a:effectLst/>
                          <a:latin typeface="Calibri" panose="020F0502020204030204" pitchFamily="34" charset="0"/>
                        </a:rPr>
                        <a:t>Ganske positiv</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31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31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32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32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algn="l" fontAlgn="ctr"/>
                      <a:r>
                        <a:rPr lang="nb-NO" sz="900" b="0" i="0" u="none" strike="noStrike">
                          <a:effectLst/>
                          <a:latin typeface="Calibri" panose="020F0502020204030204" pitchFamily="34" charset="0"/>
                        </a:rPr>
                        <a:t>Ganske negativ</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25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algn="l" fontAlgn="ctr"/>
                      <a:r>
                        <a:rPr lang="nb-NO" sz="900" b="0" i="0" u="none" strike="noStrike">
                          <a:effectLst/>
                          <a:latin typeface="Calibri" panose="020F0502020204030204" pitchFamily="34" charset="0"/>
                        </a:rPr>
                        <a:t>Svært negativ</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17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algn="l" fontAlgn="ctr"/>
                      <a:r>
                        <a:rPr lang="nb-NO" sz="900" b="0" i="0" u="none" strike="noStrike" dirty="0" smtClean="0">
                          <a:effectLst/>
                          <a:latin typeface="Calibri" panose="020F0502020204030204" pitchFamily="34" charset="0"/>
                        </a:rPr>
                        <a:t>Vet ikke</a:t>
                      </a:r>
                      <a:endParaRPr lang="nb-NO" sz="900" b="0" i="0" u="none" strike="noStrike" dirty="0">
                        <a:effectLst/>
                        <a:latin typeface="Calibri" panose="020F0502020204030204" pitchFamily="34" charset="0"/>
                      </a:endParaRP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23672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20"/>
          </p:nvPr>
        </p:nvSpPr>
        <p:spPr>
          <a:xfrm>
            <a:off x="285750" y="1821424"/>
            <a:ext cx="1841500" cy="1274762"/>
          </a:xfrm>
        </p:spPr>
        <p:txBody>
          <a:bodyPr/>
          <a:lstStyle/>
          <a:p>
            <a:r>
              <a:rPr lang="nb-NO" smtClean="0"/>
              <a:t>4</a:t>
            </a:r>
            <a:endParaRPr lang="nb-NO" dirty="0"/>
          </a:p>
        </p:txBody>
      </p:sp>
      <p:sp>
        <p:nvSpPr>
          <p:cNvPr id="4" name="Tittel 3"/>
          <p:cNvSpPr>
            <a:spLocks noGrp="1"/>
          </p:cNvSpPr>
          <p:nvPr>
            <p:ph type="title"/>
          </p:nvPr>
        </p:nvSpPr>
        <p:spPr/>
        <p:txBody>
          <a:bodyPr/>
          <a:lstStyle/>
          <a:p>
            <a:r>
              <a:rPr lang="nb-NO" dirty="0"/>
              <a:t>Rovdyr og samfunn</a:t>
            </a:r>
          </a:p>
        </p:txBody>
      </p:sp>
      <p:pic>
        <p:nvPicPr>
          <p:cNvPr id="9" name="Plassholder for bilde 8"/>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22" r="22"/>
          <a:stretch>
            <a:fillRect/>
          </a:stretch>
        </p:blipFill>
        <p:spPr/>
      </p:pic>
    </p:spTree>
    <p:custDataLst>
      <p:tags r:id="rId1"/>
    </p:custDataLst>
    <p:extLst>
      <p:ext uri="{BB962C8B-B14F-4D97-AF65-F5344CB8AC3E}">
        <p14:creationId xmlns:p14="http://schemas.microsoft.com/office/powerpoint/2010/main" val="338861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dirty="0" err="1" smtClean="0"/>
              <a:t>Innsikt</a:t>
            </a:r>
            <a:r>
              <a:rPr lang="en-AU" dirty="0" smtClean="0"/>
              <a:t> I</a:t>
            </a:r>
            <a:endParaRPr lang="en-AU" dirty="0"/>
          </a:p>
        </p:txBody>
      </p:sp>
      <p:sp>
        <p:nvSpPr>
          <p:cNvPr id="12" name="Content Placeholder 11"/>
          <p:cNvSpPr>
            <a:spLocks noGrp="1"/>
          </p:cNvSpPr>
          <p:nvPr>
            <p:ph sz="quarter" idx="11"/>
          </p:nvPr>
        </p:nvSpPr>
        <p:spPr>
          <a:xfrm>
            <a:off x="218017" y="847493"/>
            <a:ext cx="4121754" cy="5136995"/>
          </a:xfrm>
        </p:spPr>
        <p:txBody>
          <a:bodyPr/>
          <a:lstStyle/>
          <a:p>
            <a:pPr>
              <a:buClr>
                <a:schemeClr val="accent3"/>
              </a:buClr>
            </a:pPr>
            <a:r>
              <a:rPr lang="nb-NO" sz="1400" dirty="0" smtClean="0">
                <a:solidFill>
                  <a:schemeClr val="tx1"/>
                </a:solidFill>
                <a:latin typeface="Calibri" panose="020F0502020204030204" pitchFamily="34" charset="0"/>
              </a:rPr>
              <a:t>MILJØVERN OG FRILUFTSLIV</a:t>
            </a:r>
          </a:p>
          <a:p>
            <a:pPr marL="285750" indent="-285750">
              <a:buClr>
                <a:schemeClr val="accent3"/>
              </a:buClr>
              <a:buFont typeface="Wingdings" panose="05000000000000000000" pitchFamily="2" charset="2"/>
              <a:buChar char="§"/>
            </a:pPr>
            <a:r>
              <a:rPr lang="nb-NO" sz="1400" dirty="0" smtClean="0">
                <a:solidFill>
                  <a:schemeClr val="tx1"/>
                </a:solidFill>
                <a:latin typeface="Calibri" panose="020F0502020204030204" pitchFamily="34" charset="0"/>
              </a:rPr>
              <a:t>7 av 10 er i 2017 svært eller ganske interessert i naturforvaltning og interessen er økende. Andelen som er </a:t>
            </a:r>
            <a:r>
              <a:rPr lang="nb-NO" sz="1400" i="1" dirty="0" smtClean="0">
                <a:solidFill>
                  <a:schemeClr val="tx1"/>
                </a:solidFill>
                <a:latin typeface="Calibri" panose="020F0502020204030204" pitchFamily="34" charset="0"/>
              </a:rPr>
              <a:t>interessert </a:t>
            </a:r>
            <a:r>
              <a:rPr lang="nb-NO" sz="1400" dirty="0" smtClean="0">
                <a:solidFill>
                  <a:schemeClr val="tx1"/>
                </a:solidFill>
                <a:latin typeface="Calibri" panose="020F0502020204030204" pitchFamily="34" charset="0"/>
              </a:rPr>
              <a:t>har økt med 5 prosentpoeng siden 2014. Flere har blitt svært interessert. </a:t>
            </a:r>
          </a:p>
          <a:p>
            <a:pPr marL="285750" indent="-285750">
              <a:buClr>
                <a:schemeClr val="accent3"/>
              </a:buClr>
              <a:buFont typeface="Wingdings" panose="05000000000000000000" pitchFamily="2" charset="2"/>
              <a:buChar char="§"/>
            </a:pPr>
            <a:r>
              <a:rPr lang="nb-NO" sz="1400" dirty="0" smtClean="0">
                <a:solidFill>
                  <a:schemeClr val="tx1"/>
                </a:solidFill>
                <a:latin typeface="Calibri" panose="020F0502020204030204" pitchFamily="34" charset="0"/>
              </a:rPr>
              <a:t>Nær 9 av 10 er interesserte i friluftsliv og aktiviteter i naturen. </a:t>
            </a:r>
            <a:r>
              <a:rPr lang="nb-NO" sz="1400" dirty="0">
                <a:solidFill>
                  <a:schemeClr val="tx1"/>
                </a:solidFill>
                <a:latin typeface="Calibri" panose="020F0502020204030204" pitchFamily="34" charset="0"/>
              </a:rPr>
              <a:t>A</a:t>
            </a:r>
            <a:r>
              <a:rPr lang="nb-NO" sz="1400" dirty="0" smtClean="0">
                <a:solidFill>
                  <a:schemeClr val="tx1"/>
                </a:solidFill>
                <a:latin typeface="Calibri" panose="020F0502020204030204" pitchFamily="34" charset="0"/>
              </a:rPr>
              <a:t>ndelen </a:t>
            </a:r>
            <a:r>
              <a:rPr lang="nb-NO" sz="1400" i="1" dirty="0" smtClean="0">
                <a:solidFill>
                  <a:schemeClr val="tx1"/>
                </a:solidFill>
                <a:latin typeface="Calibri" panose="020F0502020204030204" pitchFamily="34" charset="0"/>
              </a:rPr>
              <a:t>svært interesserte </a:t>
            </a:r>
            <a:r>
              <a:rPr lang="nb-NO" sz="1400" dirty="0" smtClean="0">
                <a:solidFill>
                  <a:schemeClr val="tx1"/>
                </a:solidFill>
                <a:latin typeface="Calibri" panose="020F0502020204030204" pitchFamily="34" charset="0"/>
              </a:rPr>
              <a:t>er imidlertid noe redusert siden 2014. </a:t>
            </a:r>
          </a:p>
          <a:p>
            <a:pPr marL="285750" indent="-285750">
              <a:buClr>
                <a:schemeClr val="accent3"/>
              </a:buClr>
              <a:buFont typeface="Wingdings" panose="05000000000000000000" pitchFamily="2" charset="2"/>
              <a:buChar char="§"/>
            </a:pPr>
            <a:r>
              <a:rPr lang="nb-NO" sz="1400" dirty="0" smtClean="0">
                <a:solidFill>
                  <a:schemeClr val="tx1"/>
                </a:solidFill>
                <a:latin typeface="Calibri" panose="020F0502020204030204" pitchFamily="34" charset="0"/>
              </a:rPr>
              <a:t>Det er først og fremst </a:t>
            </a:r>
            <a:r>
              <a:rPr lang="nb-NO" sz="1400" i="1" dirty="0" smtClean="0">
                <a:solidFill>
                  <a:schemeClr val="tx1"/>
                </a:solidFill>
                <a:latin typeface="Calibri" panose="020F0502020204030204" pitchFamily="34" charset="0"/>
              </a:rPr>
              <a:t>turgåing</a:t>
            </a:r>
            <a:r>
              <a:rPr lang="nb-NO" sz="1400" dirty="0" smtClean="0">
                <a:solidFill>
                  <a:schemeClr val="tx1"/>
                </a:solidFill>
                <a:latin typeface="Calibri" panose="020F0502020204030204" pitchFamily="34" charset="0"/>
              </a:rPr>
              <a:t>, </a:t>
            </a:r>
            <a:r>
              <a:rPr lang="nb-NO" sz="1400" i="1" dirty="0" smtClean="0">
                <a:solidFill>
                  <a:schemeClr val="tx1"/>
                </a:solidFill>
                <a:latin typeface="Calibri" panose="020F0502020204030204" pitchFamily="34" charset="0"/>
              </a:rPr>
              <a:t>roen og stillheten</a:t>
            </a:r>
            <a:r>
              <a:rPr lang="nb-NO" sz="1400" dirty="0" smtClean="0">
                <a:solidFill>
                  <a:schemeClr val="tx1"/>
                </a:solidFill>
                <a:latin typeface="Calibri" panose="020F0502020204030204" pitchFamily="34" charset="0"/>
              </a:rPr>
              <a:t>, </a:t>
            </a:r>
            <a:r>
              <a:rPr lang="nb-NO" sz="1400" i="1" dirty="0" smtClean="0">
                <a:solidFill>
                  <a:schemeClr val="tx1"/>
                </a:solidFill>
                <a:latin typeface="Calibri" panose="020F0502020204030204" pitchFamily="34" charset="0"/>
              </a:rPr>
              <a:t>naturen generelt</a:t>
            </a:r>
            <a:r>
              <a:rPr lang="nb-NO" sz="1400" dirty="0" smtClean="0">
                <a:solidFill>
                  <a:schemeClr val="tx1"/>
                </a:solidFill>
                <a:latin typeface="Calibri" panose="020F0502020204030204" pitchFamily="34" charset="0"/>
              </a:rPr>
              <a:t> og </a:t>
            </a:r>
            <a:r>
              <a:rPr lang="nb-NO" sz="1400" i="1" dirty="0" smtClean="0">
                <a:solidFill>
                  <a:schemeClr val="tx1"/>
                </a:solidFill>
                <a:latin typeface="Calibri" panose="020F0502020204030204" pitchFamily="34" charset="0"/>
              </a:rPr>
              <a:t>frisk luft </a:t>
            </a:r>
            <a:r>
              <a:rPr lang="nb-NO" sz="1400" dirty="0" smtClean="0">
                <a:solidFill>
                  <a:schemeClr val="tx1"/>
                </a:solidFill>
                <a:latin typeface="Calibri" panose="020F0502020204030204" pitchFamily="34" charset="0"/>
              </a:rPr>
              <a:t>som motiverer befolkningen til friluftsliv. </a:t>
            </a:r>
          </a:p>
          <a:p>
            <a:pPr marL="538163" lvl="2" indent="-285750">
              <a:buClr>
                <a:schemeClr val="accent3"/>
              </a:buClr>
              <a:buFont typeface="Wingdings" panose="05000000000000000000" pitchFamily="2" charset="2"/>
              <a:buChar char="§"/>
            </a:pPr>
            <a:r>
              <a:rPr lang="nb-NO" sz="1100" dirty="0" smtClean="0">
                <a:solidFill>
                  <a:schemeClr val="tx1"/>
                </a:solidFill>
                <a:latin typeface="Calibri" panose="020F0502020204030204" pitchFamily="34" charset="0"/>
              </a:rPr>
              <a:t>Som tidligere er det hovedsakelig menn som tiltrekkes av jakt og fiske, mens kvinners friluftsliv preges av større bredde enn menns friluftsliv. </a:t>
            </a:r>
          </a:p>
          <a:p>
            <a:pPr marL="538163" lvl="2" indent="-285750">
              <a:buClr>
                <a:schemeClr val="accent3"/>
              </a:buClr>
              <a:buFont typeface="Wingdings" panose="05000000000000000000" pitchFamily="2" charset="2"/>
              <a:buChar char="§"/>
            </a:pPr>
            <a:r>
              <a:rPr lang="nb-NO" sz="1100" dirty="0" smtClean="0">
                <a:solidFill>
                  <a:schemeClr val="tx1"/>
                </a:solidFill>
                <a:latin typeface="Calibri" panose="020F0502020204030204" pitchFamily="34" charset="0"/>
              </a:rPr>
              <a:t>De yngste (under 30 år) tiltrekkes av roen og stillheten, naturen generelt og frisk luft, mens de eldre (60 år+) er de som i størst grad er motivert av turgåing og trening. </a:t>
            </a:r>
          </a:p>
          <a:p>
            <a:pPr marL="285750" indent="-285750">
              <a:buClr>
                <a:schemeClr val="accent3"/>
              </a:buClr>
              <a:buFont typeface="Wingdings" panose="05000000000000000000" pitchFamily="2" charset="2"/>
              <a:buChar char="§"/>
            </a:pPr>
            <a:r>
              <a:rPr lang="nb-NO" sz="1400" dirty="0" smtClean="0">
                <a:solidFill>
                  <a:schemeClr val="tx1"/>
                </a:solidFill>
                <a:latin typeface="Calibri" panose="020F0502020204030204" pitchFamily="34" charset="0"/>
              </a:rPr>
              <a:t>Andelen av de som benytter naturen tilnærmet daglig har økt med 9 prosentpoeng fra 2014 til 2017. </a:t>
            </a:r>
          </a:p>
          <a:p>
            <a:pPr marL="538163" lvl="2" indent="-285750">
              <a:buClr>
                <a:schemeClr val="accent3"/>
              </a:buClr>
              <a:buFont typeface="Wingdings" panose="05000000000000000000" pitchFamily="2" charset="2"/>
              <a:buChar char="§"/>
            </a:pPr>
            <a:r>
              <a:rPr lang="nb-NO" sz="1200" dirty="0" smtClean="0">
                <a:solidFill>
                  <a:schemeClr val="tx1"/>
                </a:solidFill>
                <a:latin typeface="Calibri" panose="020F0502020204030204" pitchFamily="34" charset="0"/>
              </a:rPr>
              <a:t>Klart flere kvinner enn menn er daglig ute i naturen og andelen som er daglig ute øker med økt alder. </a:t>
            </a:r>
          </a:p>
          <a:p>
            <a:pPr marL="285750" indent="-285750">
              <a:buClr>
                <a:schemeClr val="accent3"/>
              </a:buClr>
              <a:buFont typeface="Wingdings" panose="05000000000000000000" pitchFamily="2" charset="2"/>
              <a:buChar char="§"/>
            </a:pPr>
            <a:r>
              <a:rPr lang="nb-NO" sz="1400" dirty="0" smtClean="0">
                <a:solidFill>
                  <a:schemeClr val="tx1"/>
                </a:solidFill>
                <a:latin typeface="Calibri" panose="020F0502020204030204" pitchFamily="34" charset="0"/>
              </a:rPr>
              <a:t>Mer enn halvparten av befolkningen har et ønske om å tilbringe mer tid i naturen, men vi ser en svak nedgang fra 2014. </a:t>
            </a:r>
          </a:p>
        </p:txBody>
      </p:sp>
      <p:sp>
        <p:nvSpPr>
          <p:cNvPr id="11" name="Content Placeholder 11"/>
          <p:cNvSpPr>
            <a:spLocks noGrp="1"/>
          </p:cNvSpPr>
          <p:nvPr>
            <p:ph sz="quarter" idx="11"/>
          </p:nvPr>
        </p:nvSpPr>
        <p:spPr>
          <a:xfrm>
            <a:off x="4730851" y="836183"/>
            <a:ext cx="4305653" cy="5153378"/>
          </a:xfrm>
        </p:spPr>
        <p:txBody>
          <a:bodyPr/>
          <a:lstStyle/>
          <a:p>
            <a:pPr>
              <a:buClr>
                <a:schemeClr val="accent3"/>
              </a:buClr>
            </a:pPr>
            <a:endParaRPr lang="nb-NO" sz="1400" dirty="0" smtClean="0">
              <a:solidFill>
                <a:schemeClr val="tx1"/>
              </a:solidFill>
              <a:latin typeface="Calibri" panose="020F0502020204030204" pitchFamily="34" charset="0"/>
            </a:endParaRPr>
          </a:p>
          <a:p>
            <a:pPr marL="285750" indent="-285750">
              <a:buClr>
                <a:schemeClr val="accent3"/>
              </a:buClr>
              <a:buFont typeface="Wingdings" panose="05000000000000000000" pitchFamily="2" charset="2"/>
              <a:buChar char="§"/>
            </a:pPr>
            <a:r>
              <a:rPr lang="nb-NO" sz="1400" dirty="0">
                <a:solidFill>
                  <a:schemeClr val="tx1"/>
                </a:solidFill>
                <a:latin typeface="Calibri" panose="020F0502020204030204" pitchFamily="34" charset="0"/>
              </a:rPr>
              <a:t>Bedre tid, merking av stier og løyper i nærområde samt at man har noen å være ute sammen med er de viktigste faktorene for å tilbringe mer tid ute. </a:t>
            </a:r>
          </a:p>
          <a:p>
            <a:pPr marL="285750" indent="-285750">
              <a:buClr>
                <a:schemeClr val="accent3"/>
              </a:buClr>
              <a:buFont typeface="Wingdings" panose="05000000000000000000" pitchFamily="2" charset="2"/>
              <a:buChar char="§"/>
            </a:pPr>
            <a:r>
              <a:rPr lang="nb-NO" sz="1400" dirty="0" smtClean="0">
                <a:solidFill>
                  <a:schemeClr val="tx1"/>
                </a:solidFill>
                <a:latin typeface="Calibri" panose="020F0502020204030204" pitchFamily="34" charset="0"/>
              </a:rPr>
              <a:t>Det er en betydelig økning i antall som har mer enn 10 overnattingsdøgn i løpet av de siste 12 månedene. </a:t>
            </a:r>
          </a:p>
          <a:p>
            <a:pPr marL="538163" lvl="2" indent="-285750">
              <a:buClr>
                <a:schemeClr val="accent3"/>
              </a:buClr>
              <a:buFont typeface="Wingdings" panose="05000000000000000000" pitchFamily="2" charset="2"/>
              <a:buChar char="§"/>
            </a:pPr>
            <a:r>
              <a:rPr lang="nb-NO" sz="1200" dirty="0">
                <a:solidFill>
                  <a:schemeClr val="tx1"/>
                </a:solidFill>
                <a:latin typeface="Calibri" panose="020F0502020204030204" pitchFamily="34" charset="0"/>
              </a:rPr>
              <a:t>Menn overnatter ute fortsatt oftere enn kvinner, men forskjellen er minkende. </a:t>
            </a:r>
            <a:r>
              <a:rPr lang="nb-NO" sz="1200" dirty="0" smtClean="0">
                <a:solidFill>
                  <a:schemeClr val="tx1"/>
                </a:solidFill>
                <a:latin typeface="Calibri" panose="020F0502020204030204" pitchFamily="34" charset="0"/>
              </a:rPr>
              <a:t>Flest som overnatter ute </a:t>
            </a:r>
            <a:r>
              <a:rPr lang="nb-NO" sz="1200" dirty="0" err="1" smtClean="0">
                <a:solidFill>
                  <a:schemeClr val="tx1"/>
                </a:solidFill>
                <a:latin typeface="Calibri" panose="020F0502020204030204" pitchFamily="34" charset="0"/>
              </a:rPr>
              <a:t>ifm</a:t>
            </a:r>
            <a:r>
              <a:rPr lang="nb-NO" sz="1200" dirty="0" smtClean="0">
                <a:solidFill>
                  <a:schemeClr val="tx1"/>
                </a:solidFill>
                <a:latin typeface="Calibri" panose="020F0502020204030204" pitchFamily="34" charset="0"/>
              </a:rPr>
              <a:t> friluftsliv er det i aldersgruppa 30-45 år. </a:t>
            </a:r>
          </a:p>
          <a:p>
            <a:pPr marL="285750" lvl="1" indent="-285750">
              <a:buClr>
                <a:schemeClr val="accent3"/>
              </a:buClr>
              <a:buFont typeface="Wingdings" panose="05000000000000000000" pitchFamily="2" charset="2"/>
              <a:buChar char="§"/>
            </a:pPr>
            <a:r>
              <a:rPr lang="nb-NO" sz="1400" b="0" dirty="0">
                <a:solidFill>
                  <a:schemeClr val="tx1"/>
                </a:solidFill>
                <a:latin typeface="Calibri" panose="020F0502020204030204" pitchFamily="34" charset="0"/>
              </a:rPr>
              <a:t>DNT er den klart mest kjente tilbyder av </a:t>
            </a:r>
            <a:r>
              <a:rPr lang="nb-NO" sz="1400" b="0" dirty="0" smtClean="0">
                <a:solidFill>
                  <a:schemeClr val="tx1"/>
                </a:solidFill>
                <a:latin typeface="Calibri" panose="020F0502020204030204" pitchFamily="34" charset="0"/>
              </a:rPr>
              <a:t>overnatting/ hytter. Andelen som kjenner til Statskog er noe redusert i perioden 2014-2017. </a:t>
            </a:r>
          </a:p>
          <a:p>
            <a:pPr marL="285750" lvl="1" indent="-285750">
              <a:buClr>
                <a:schemeClr val="accent3"/>
              </a:buClr>
              <a:buFont typeface="Wingdings" panose="05000000000000000000" pitchFamily="2" charset="2"/>
              <a:buChar char="§"/>
            </a:pPr>
            <a:r>
              <a:rPr lang="nb-NO" sz="1400" b="0" dirty="0" smtClean="0">
                <a:solidFill>
                  <a:schemeClr val="tx1"/>
                </a:solidFill>
                <a:latin typeface="Calibri" panose="020F0502020204030204" pitchFamily="34" charset="0"/>
              </a:rPr>
              <a:t>Nær 7 av 10 mener at Statskog bedriver god forvaltning av jakt og fiske. </a:t>
            </a:r>
          </a:p>
          <a:p>
            <a:pPr lvl="1">
              <a:buClr>
                <a:schemeClr val="accent3"/>
              </a:buClr>
            </a:pPr>
            <a:endParaRPr lang="nb-NO" sz="1400" b="0" dirty="0" smtClean="0">
              <a:solidFill>
                <a:schemeClr val="tx1"/>
              </a:solidFill>
              <a:latin typeface="Calibri" panose="020F0502020204030204" pitchFamily="34" charset="0"/>
            </a:endParaRPr>
          </a:p>
          <a:p>
            <a:pPr lvl="1">
              <a:buClr>
                <a:schemeClr val="accent3"/>
              </a:buClr>
            </a:pPr>
            <a:r>
              <a:rPr lang="nb-NO" sz="1400" b="0" dirty="0" smtClean="0">
                <a:solidFill>
                  <a:schemeClr val="tx1"/>
                </a:solidFill>
                <a:latin typeface="Calibri" panose="020F0502020204030204" pitchFamily="34" charset="0"/>
              </a:rPr>
              <a:t>OM ALLEMANNSRETTEN</a:t>
            </a:r>
          </a:p>
          <a:p>
            <a:pPr marL="285750" lvl="1" indent="-285750">
              <a:buClr>
                <a:schemeClr val="accent3"/>
              </a:buClr>
              <a:buFont typeface="Wingdings" panose="05000000000000000000" pitchFamily="2" charset="2"/>
              <a:buChar char="§"/>
            </a:pPr>
            <a:r>
              <a:rPr lang="nb-NO" sz="1400" b="0" dirty="0" smtClean="0">
                <a:solidFill>
                  <a:schemeClr val="tx1"/>
                </a:solidFill>
                <a:latin typeface="Calibri" panose="020F0502020204030204" pitchFamily="34" charset="0"/>
              </a:rPr>
              <a:t>Andelen som har opplevd å bli hindret fra fri ferdsel i naturen er relativt stabil på rundt 6 prosentpoeng.</a:t>
            </a:r>
          </a:p>
          <a:p>
            <a:pPr marL="285750" lvl="1" indent="-285750">
              <a:buClr>
                <a:schemeClr val="accent3"/>
              </a:buClr>
              <a:buFont typeface="Wingdings" panose="05000000000000000000" pitchFamily="2" charset="2"/>
              <a:buChar char="§"/>
            </a:pPr>
            <a:r>
              <a:rPr lang="nb-NO" sz="1400" b="0" dirty="0" smtClean="0">
                <a:solidFill>
                  <a:schemeClr val="tx1"/>
                </a:solidFill>
                <a:latin typeface="Calibri" panose="020F0502020204030204" pitchFamily="34" charset="0"/>
              </a:rPr>
              <a:t>Færre har opplevd stengsler i strandsonen siden 2014 – 1 av 4 har opplevd dette. Flest opplever dette i område Oslo/Akershus. </a:t>
            </a:r>
          </a:p>
          <a:p>
            <a:pPr lvl="1">
              <a:buClr>
                <a:schemeClr val="accent3"/>
              </a:buClr>
            </a:pPr>
            <a:endParaRPr lang="nb-NO" sz="1400" b="0" dirty="0" smtClean="0">
              <a:latin typeface="Calibri" panose="020F0502020204030204" pitchFamily="34" charset="0"/>
            </a:endParaRPr>
          </a:p>
          <a:p>
            <a:pPr lvl="1">
              <a:buClr>
                <a:schemeClr val="accent3"/>
              </a:buClr>
            </a:pPr>
            <a:endParaRPr lang="nb-NO" sz="1400" b="0" dirty="0" smtClean="0">
              <a:latin typeface="Calibri" panose="020F0502020204030204" pitchFamily="34" charset="0"/>
            </a:endParaRPr>
          </a:p>
          <a:p>
            <a:pPr lvl="1">
              <a:buClr>
                <a:schemeClr val="accent3"/>
              </a:buClr>
            </a:pPr>
            <a:endParaRPr lang="nb-NO" sz="1400" b="0" dirty="0">
              <a:latin typeface="Calibri" panose="020F0502020204030204" pitchFamily="34" charset="0"/>
            </a:endParaRPr>
          </a:p>
          <a:p>
            <a:pPr marL="538163" lvl="2" indent="-285750">
              <a:buClr>
                <a:schemeClr val="accent3"/>
              </a:buClr>
              <a:buFont typeface="Wingdings" panose="05000000000000000000" pitchFamily="2" charset="2"/>
              <a:buChar char="§"/>
            </a:pPr>
            <a:endParaRPr lang="nb-NO" sz="1400" dirty="0">
              <a:latin typeface="Calibri" panose="020F0502020204030204" pitchFamily="34" charset="0"/>
            </a:endParaRPr>
          </a:p>
        </p:txBody>
      </p:sp>
      <p:sp>
        <p:nvSpPr>
          <p:cNvPr id="2" name="TekstSylinder 1"/>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3</a:t>
            </a:r>
            <a:endParaRPr lang="nb-NO" sz="750" b="0" dirty="0" err="1" smtClean="0">
              <a:solidFill>
                <a:srgbClr val="333333"/>
              </a:solidFill>
              <a:latin typeface="+mn-lt"/>
            </a:endParaRPr>
          </a:p>
        </p:txBody>
      </p:sp>
    </p:spTree>
    <p:extLst>
      <p:ext uri="{BB962C8B-B14F-4D97-AF65-F5344CB8AC3E}">
        <p14:creationId xmlns:p14="http://schemas.microsoft.com/office/powerpoint/2010/main" val="1220850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2275968629"/>
              </p:ext>
            </p:extLst>
          </p:nvPr>
        </p:nvGraphicFramePr>
        <p:xfrm>
          <a:off x="285750" y="1196898"/>
          <a:ext cx="4094969" cy="286563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a:xfrm>
            <a:off x="307182" y="-100011"/>
            <a:ext cx="8569324" cy="1031838"/>
          </a:xfrm>
        </p:spPr>
        <p:txBody>
          <a:bodyPr/>
          <a:lstStyle/>
          <a:p>
            <a:pPr defTabSz="762000" eaLnBrk="0" hangingPunct="0"/>
            <a:r>
              <a:rPr lang="nb-NO" dirty="0" smtClean="0"/>
              <a:t>Nær 6 av 10 (57 prosent) er ganske eller svært interessert i rovdyrkonflikten</a:t>
            </a:r>
            <a:r>
              <a:rPr lang="nb-NO" dirty="0"/>
              <a:t/>
            </a:r>
            <a:br>
              <a:rPr lang="nb-NO" dirty="0"/>
            </a:br>
            <a:r>
              <a:rPr lang="nb-NO" sz="1000" i="1" dirty="0" smtClean="0"/>
              <a:t>«Hvor </a:t>
            </a:r>
            <a:r>
              <a:rPr lang="nb-NO" sz="1000" i="1" dirty="0"/>
              <a:t>interessert er du generelt i rovdyrkonflikten</a:t>
            </a:r>
            <a:r>
              <a:rPr lang="nb-NO" sz="1000" i="1" dirty="0" smtClean="0"/>
              <a:t>?» </a:t>
            </a:r>
            <a:r>
              <a:rPr lang="nb-NO" sz="1000" dirty="0" smtClean="0"/>
              <a:t>I prosent av base n= 615. </a:t>
            </a:r>
            <a:endParaRPr lang="nb-NO" sz="1000"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377425264"/>
              </p:ext>
            </p:extLst>
          </p:nvPr>
        </p:nvGraphicFramePr>
        <p:xfrm>
          <a:off x="350044" y="4327600"/>
          <a:ext cx="4030675" cy="1439588"/>
        </p:xfrm>
        <a:graphic>
          <a:graphicData uri="http://schemas.openxmlformats.org/drawingml/2006/table">
            <a:tbl>
              <a:tblPr firstRow="1">
                <a:solidFill>
                  <a:srgbClr val="FFFFFF">
                    <a:alpha val="0"/>
                  </a:srgbClr>
                </a:solidFill>
                <a:tableStyleId>{5C22544A-7EE6-4342-B048-85BDC9FD1C3A}</a:tableStyleId>
              </a:tblPr>
              <a:tblGrid>
                <a:gridCol w="693964"/>
                <a:gridCol w="476673"/>
                <a:gridCol w="476673"/>
                <a:gridCol w="490826"/>
                <a:gridCol w="462520"/>
                <a:gridCol w="495423"/>
                <a:gridCol w="457923"/>
                <a:gridCol w="476673"/>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Interessert</a:t>
                      </a:r>
                    </a:p>
                    <a:p>
                      <a:pPr marL="0" algn="l" defTabSz="914400" rtl="0" eaLnBrk="1" latinLnBrk="0" hangingPunct="1"/>
                      <a:r>
                        <a:rPr lang="nb-NO" sz="700" b="0" u="none" kern="1200" dirty="0" smtClean="0">
                          <a:solidFill>
                            <a:srgbClr val="FFFFFF"/>
                          </a:solidFill>
                          <a:latin typeface="Verdana"/>
                          <a:ea typeface="+mn-ea"/>
                          <a:cs typeface="+mn-cs"/>
                        </a:rPr>
                        <a:t>(top2)</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2017</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57</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a:effectLst/>
                          <a:latin typeface="Calibri" panose="020F0502020204030204" pitchFamily="34" charset="0"/>
                        </a:rPr>
                        <a:t>57</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a:effectLst/>
                          <a:latin typeface="Calibri" panose="020F0502020204030204" pitchFamily="34" charset="0"/>
                        </a:rPr>
                        <a:t>57</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a:effectLst/>
                          <a:latin typeface="Calibri" panose="020F0502020204030204" pitchFamily="34" charset="0"/>
                        </a:rPr>
                        <a:t>45</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a:effectLst/>
                          <a:latin typeface="Calibri" panose="020F0502020204030204" pitchFamily="34" charset="0"/>
                        </a:rPr>
                        <a:t>61</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a:effectLst/>
                          <a:latin typeface="Calibri" panose="020F0502020204030204" pitchFamily="34" charset="0"/>
                        </a:rPr>
                        <a:t>57</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65</a:t>
                      </a:r>
                    </a:p>
                  </a:txBody>
                  <a:tcPr marL="7620" marR="7620" marT="7620" marB="0" anchor="b">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52</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52</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53</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42</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51</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58</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58</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53</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53</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53</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43</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57</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55</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57</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50</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54</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46</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33</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51</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59</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56</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Verdana"/>
                          <a:ea typeface="+mn-ea"/>
                          <a:cs typeface="+mn-cs"/>
                        </a:rPr>
                        <a:t>2008</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52</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56</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47</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45</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45</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60</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58</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a:xfrm>
            <a:off x="4775993" y="1260439"/>
            <a:ext cx="4029075" cy="4799049"/>
          </a:xfrm>
        </p:spPr>
        <p:txBody>
          <a:bodyPr/>
          <a:lstStyle/>
          <a:p>
            <a:pPr marL="171450" indent="-171450">
              <a:spcAft>
                <a:spcPts val="600"/>
              </a:spcAft>
              <a:buFont typeface="Wingdings" panose="05000000000000000000" pitchFamily="2" charset="2"/>
              <a:buChar char="§"/>
            </a:pPr>
            <a:r>
              <a:rPr lang="nb-NO" sz="1100" dirty="0" smtClean="0"/>
              <a:t>Over halvparten (57prosent) </a:t>
            </a:r>
            <a:r>
              <a:rPr lang="nb-NO" sz="1100" dirty="0"/>
              <a:t>av befolkningen er interessert i rovdyrkonflikten, </a:t>
            </a:r>
            <a:r>
              <a:rPr lang="nb-NO" sz="1100" dirty="0" smtClean="0"/>
              <a:t>en økende andel siden 2014. </a:t>
            </a:r>
            <a:endParaRPr lang="nb-NO" sz="1100" dirty="0"/>
          </a:p>
          <a:p>
            <a:pPr marL="171450" indent="-171450">
              <a:spcAft>
                <a:spcPts val="600"/>
              </a:spcAft>
              <a:buFont typeface="Wingdings" panose="05000000000000000000" pitchFamily="2" charset="2"/>
              <a:buChar char="§"/>
            </a:pPr>
            <a:r>
              <a:rPr lang="nb-NO" sz="1100" dirty="0" smtClean="0"/>
              <a:t>Fra 2012 har interessen for dette vært om lag lik mellom kvinner og menn. </a:t>
            </a:r>
            <a:endParaRPr lang="nb-NO" sz="1100" dirty="0"/>
          </a:p>
          <a:p>
            <a:pPr marL="171450" indent="-171450">
              <a:spcAft>
                <a:spcPts val="600"/>
              </a:spcAft>
              <a:buFont typeface="Wingdings" panose="05000000000000000000" pitchFamily="2" charset="2"/>
              <a:buChar char="§"/>
            </a:pPr>
            <a:r>
              <a:rPr lang="nb-NO" sz="1100" dirty="0"/>
              <a:t>De yngste respondentene er generelt mindre interessert i rovdyrkonflikten enn </a:t>
            </a:r>
            <a:r>
              <a:rPr lang="nb-NO" sz="1100" dirty="0" smtClean="0"/>
              <a:t>andre, også dette på linje med tidligere år.</a:t>
            </a:r>
            <a:endParaRPr lang="nb-NO" sz="1100" dirty="0"/>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30</a:t>
            </a:r>
          </a:p>
        </p:txBody>
      </p:sp>
    </p:spTree>
    <p:extLst>
      <p:ext uri="{BB962C8B-B14F-4D97-AF65-F5344CB8AC3E}">
        <p14:creationId xmlns:p14="http://schemas.microsoft.com/office/powerpoint/2010/main" val="1292290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92895" y="-92867"/>
            <a:ext cx="8569324" cy="1031838"/>
          </a:xfrm>
        </p:spPr>
        <p:txBody>
          <a:bodyPr/>
          <a:lstStyle/>
          <a:p>
            <a:pPr defTabSz="762000" eaLnBrk="0" hangingPunct="0"/>
            <a:r>
              <a:rPr lang="nb-NO" dirty="0" smtClean="0"/>
              <a:t>Befolkningene er delt på midten når det gjelder holdninger til rovdyr </a:t>
            </a:r>
            <a:r>
              <a:rPr lang="nb-NO" dirty="0"/>
              <a:t>i </a:t>
            </a:r>
            <a:r>
              <a:rPr lang="nb-NO" dirty="0" smtClean="0"/>
              <a:t>nærområdet</a:t>
            </a:r>
            <a:br>
              <a:rPr lang="nb-NO" dirty="0" smtClean="0"/>
            </a:br>
            <a:r>
              <a:rPr lang="nb-NO" sz="1000" i="1" dirty="0" smtClean="0"/>
              <a:t>«</a:t>
            </a:r>
            <a:r>
              <a:rPr lang="nb-NO" sz="1000" i="1" dirty="0"/>
              <a:t>H</a:t>
            </a:r>
            <a:r>
              <a:rPr lang="nb-NO" sz="1000" i="1" dirty="0" smtClean="0"/>
              <a:t>vor positiv eller negativ er du til å ha en fast bestand av følgende dyr i ditt eget nærområde?» </a:t>
            </a:r>
            <a:r>
              <a:rPr lang="nb-NO" sz="1000" dirty="0" smtClean="0"/>
              <a:t>I prosent av base n= 615. </a:t>
            </a:r>
            <a:r>
              <a:rPr lang="nb-NO" dirty="0" smtClean="0"/>
              <a:t/>
            </a:r>
            <a:br>
              <a:rPr lang="nb-NO" dirty="0" smtClean="0"/>
            </a:br>
            <a:endParaRPr lang="nb-NO" dirty="0">
              <a:solidFill>
                <a:schemeClr val="tx1"/>
              </a:solidFill>
            </a:endParaRPr>
          </a:p>
        </p:txBody>
      </p:sp>
      <p:sp>
        <p:nvSpPr>
          <p:cNvPr id="5" name="Plassholder for innhold 4"/>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200" dirty="0" smtClean="0"/>
              <a:t>Mens 50 prosent er ganske eller svært positive til at det er en fast bestand av ulv i eget nærområder, er 48 prosent negative. 2 prosent tar ikke stilling.</a:t>
            </a:r>
          </a:p>
          <a:p>
            <a:pPr marL="171450" indent="-171450">
              <a:spcAft>
                <a:spcPts val="600"/>
              </a:spcAft>
              <a:buFont typeface="Wingdings" panose="05000000000000000000" pitchFamily="2" charset="2"/>
              <a:buChar char="§"/>
            </a:pPr>
            <a:r>
              <a:rPr lang="nb-NO" sz="1200" dirty="0" smtClean="0"/>
              <a:t>Det er også 50 prosent som er positive til bjørn, mens 46 prosent er negative.</a:t>
            </a:r>
          </a:p>
          <a:p>
            <a:pPr marL="171450" indent="-171450">
              <a:spcAft>
                <a:spcPts val="600"/>
              </a:spcAft>
              <a:buFont typeface="Wingdings" panose="05000000000000000000" pitchFamily="2" charset="2"/>
              <a:buChar char="§"/>
            </a:pPr>
            <a:r>
              <a:rPr lang="nb-NO" sz="1200" dirty="0" smtClean="0"/>
              <a:t>Siden 2012 har befolkningen blitt generelt mer positive til fast bestand av rovdyr i eget nærområde, men andel positive når det gjelder ulv har gått noe ned fra 2014 (ned 4 prosentpoeng). </a:t>
            </a:r>
          </a:p>
          <a:p>
            <a:pPr marL="171450" indent="-171450">
              <a:spcAft>
                <a:spcPts val="600"/>
              </a:spcAft>
              <a:buFont typeface="Wingdings" panose="05000000000000000000" pitchFamily="2" charset="2"/>
              <a:buChar char="§"/>
            </a:pPr>
            <a:r>
              <a:rPr lang="nb-NO" sz="1200" dirty="0" smtClean="0"/>
              <a:t>Respondentene </a:t>
            </a:r>
            <a:r>
              <a:rPr lang="nb-NO" sz="1200" dirty="0"/>
              <a:t>er </a:t>
            </a:r>
            <a:r>
              <a:rPr lang="nb-NO" sz="1200" dirty="0" smtClean="0"/>
              <a:t>som før mest </a:t>
            </a:r>
            <a:r>
              <a:rPr lang="nb-NO" sz="1200" dirty="0"/>
              <a:t>positive til </a:t>
            </a:r>
            <a:r>
              <a:rPr lang="nb-NO" sz="1200" dirty="0" smtClean="0"/>
              <a:t>gaupe, hvor 74 prosent er ganske eller svært positive, og </a:t>
            </a:r>
            <a:r>
              <a:rPr lang="nb-NO" sz="1200" dirty="0"/>
              <a:t>minst positive til </a:t>
            </a:r>
            <a:r>
              <a:rPr lang="nb-NO" sz="1200" dirty="0" smtClean="0"/>
              <a:t>bjørn og ulv.</a:t>
            </a:r>
            <a:endParaRPr lang="nb-NO" sz="1200" dirty="0"/>
          </a:p>
        </p:txBody>
      </p:sp>
      <p:graphicFrame>
        <p:nvGraphicFramePr>
          <p:cNvPr id="8" name="Plassholder for innhold 5"/>
          <p:cNvGraphicFramePr>
            <a:graphicFrameLocks noGrp="1"/>
          </p:cNvGraphicFramePr>
          <p:nvPr>
            <p:ph sz="quarter" idx="11"/>
            <p:extLst>
              <p:ext uri="{D42A27DB-BD31-4B8C-83A1-F6EECF244321}">
                <p14:modId xmlns:p14="http://schemas.microsoft.com/office/powerpoint/2010/main" val="2869118223"/>
              </p:ext>
            </p:extLst>
          </p:nvPr>
        </p:nvGraphicFramePr>
        <p:xfrm>
          <a:off x="285750" y="2902857"/>
          <a:ext cx="4030663" cy="29280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Plassholder for innhold 5"/>
          <p:cNvGraphicFramePr>
            <a:graphicFrameLocks/>
          </p:cNvGraphicFramePr>
          <p:nvPr>
            <p:extLst>
              <p:ext uri="{D42A27DB-BD31-4B8C-83A1-F6EECF244321}">
                <p14:modId xmlns:p14="http://schemas.microsoft.com/office/powerpoint/2010/main" val="1528036553"/>
              </p:ext>
            </p:extLst>
          </p:nvPr>
        </p:nvGraphicFramePr>
        <p:xfrm>
          <a:off x="285750" y="1092820"/>
          <a:ext cx="4030663" cy="1722951"/>
        </p:xfrm>
        <a:graphic>
          <a:graphicData uri="http://schemas.openxmlformats.org/drawingml/2006/chart">
            <c:chart xmlns:c="http://schemas.openxmlformats.org/drawingml/2006/chart" xmlns:r="http://schemas.openxmlformats.org/officeDocument/2006/relationships" r:id="rId4"/>
          </a:graphicData>
        </a:graphic>
      </p:graphicFrame>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31</a:t>
            </a:r>
          </a:p>
        </p:txBody>
      </p:sp>
    </p:spTree>
    <p:extLst>
      <p:ext uri="{BB962C8B-B14F-4D97-AF65-F5344CB8AC3E}">
        <p14:creationId xmlns:p14="http://schemas.microsoft.com/office/powerpoint/2010/main" val="3787110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93008" y="-166913"/>
            <a:ext cx="8569324" cy="1031838"/>
          </a:xfrm>
        </p:spPr>
        <p:txBody>
          <a:bodyPr/>
          <a:lstStyle/>
          <a:p>
            <a:pPr>
              <a:defRPr/>
            </a:pPr>
            <a:r>
              <a:rPr lang="nb-NO" kern="0" dirty="0" smtClean="0"/>
              <a:t>Klart flere oppfatter at rovdyr i nærområdet ville vært negativt enn de som mener dette ville vært positivt</a:t>
            </a:r>
            <a:r>
              <a:rPr lang="nb-NO" sz="1000" kern="0" dirty="0" smtClean="0"/>
              <a:t/>
            </a:r>
            <a:br>
              <a:rPr lang="nb-NO" sz="1000" kern="0" dirty="0" smtClean="0"/>
            </a:br>
            <a:r>
              <a:rPr lang="nb-NO" sz="1000" i="1" kern="0" dirty="0" smtClean="0"/>
              <a:t>«Hvis du har eller hadde hatt en fast bestand av følgende dyr i ditt nærområde, ville dette fått positive konsekvenser, negative konsekvenser eller ingen konsekvenser for din interesse for og bruk av natur i ditt nærområde?» Pr dyr. </a:t>
            </a:r>
            <a:r>
              <a:rPr lang="nb-NO" sz="1000" kern="0" dirty="0" smtClean="0"/>
              <a:t>I prosentav base n=615.  </a:t>
            </a:r>
            <a:br>
              <a:rPr lang="nb-NO" sz="1000" kern="0" dirty="0" smtClean="0"/>
            </a:br>
            <a:r>
              <a:rPr lang="nb-NO" kern="0" dirty="0" smtClean="0"/>
              <a:t/>
            </a:r>
            <a:br>
              <a:rPr lang="nb-NO" kern="0" dirty="0" smtClean="0"/>
            </a:br>
            <a:endParaRPr lang="nb-NO" kern="0" dirty="0"/>
          </a:p>
        </p:txBody>
      </p:sp>
      <p:sp>
        <p:nvSpPr>
          <p:cNvPr id="5" name="Plassholder for innhold 4"/>
          <p:cNvSpPr>
            <a:spLocks noGrp="1"/>
          </p:cNvSpPr>
          <p:nvPr>
            <p:ph sz="quarter" idx="12"/>
          </p:nvPr>
        </p:nvSpPr>
        <p:spPr>
          <a:xfrm>
            <a:off x="4564743" y="1139371"/>
            <a:ext cx="4434113" cy="4321402"/>
          </a:xfrm>
        </p:spPr>
        <p:txBody>
          <a:bodyPr/>
          <a:lstStyle/>
          <a:p>
            <a:pPr marL="171450" indent="-171450">
              <a:spcAft>
                <a:spcPts val="600"/>
              </a:spcAft>
              <a:buFont typeface="Wingdings" panose="05000000000000000000" pitchFamily="2" charset="2"/>
              <a:buChar char="§"/>
            </a:pPr>
            <a:r>
              <a:rPr lang="nb-NO" sz="1050" dirty="0" smtClean="0"/>
              <a:t>Mens 1 av 10 mener ulv og bjørn ville fått positive konsekvenser for interessen av å bruke naturen i nærområdet, mener mellom 4 og 5 av 10 at det ville fått negative konsekvenser. </a:t>
            </a:r>
          </a:p>
          <a:p>
            <a:pPr marL="171450" indent="-171450">
              <a:spcAft>
                <a:spcPts val="600"/>
              </a:spcAft>
              <a:buFont typeface="Wingdings" panose="05000000000000000000" pitchFamily="2" charset="2"/>
              <a:buChar char="§"/>
            </a:pPr>
            <a:r>
              <a:rPr lang="nb-NO" sz="1050" dirty="0" smtClean="0"/>
              <a:t>Andelen </a:t>
            </a:r>
            <a:r>
              <a:rPr lang="nb-NO" sz="1050" dirty="0"/>
              <a:t>som tror at faste bestander av </a:t>
            </a:r>
            <a:r>
              <a:rPr lang="nb-NO" sz="1050" dirty="0" smtClean="0"/>
              <a:t>ulv vil </a:t>
            </a:r>
            <a:r>
              <a:rPr lang="nb-NO" sz="1050" dirty="0"/>
              <a:t>få negative konsekvenser for egeninteresse for og bruk av natur </a:t>
            </a:r>
            <a:r>
              <a:rPr lang="nb-NO" sz="1050" dirty="0" smtClean="0"/>
              <a:t>er har økt med 5 prosentpoeng fra 2014, fra 38 til 43 prosent.</a:t>
            </a:r>
          </a:p>
          <a:p>
            <a:pPr marL="171450" indent="-171450">
              <a:spcAft>
                <a:spcPts val="600"/>
              </a:spcAft>
              <a:buFont typeface="Wingdings" panose="05000000000000000000" pitchFamily="2" charset="2"/>
              <a:buChar char="§"/>
            </a:pPr>
            <a:r>
              <a:rPr lang="nb-NO" sz="1050" dirty="0" smtClean="0"/>
              <a:t>Det er også flere som er negative enn positive til gaupe og </a:t>
            </a:r>
            <a:r>
              <a:rPr lang="nb-NO" sz="1050" dirty="0" err="1" smtClean="0"/>
              <a:t>jerv</a:t>
            </a:r>
            <a:r>
              <a:rPr lang="nb-NO" sz="1050" dirty="0" smtClean="0"/>
              <a:t>, men forskjellen er ikke så stor. For disse to rovdyrene, mener er klart flertall at faste bestander i eget nærområde </a:t>
            </a:r>
            <a:r>
              <a:rPr lang="nb-NO" sz="1050" i="1" dirty="0" smtClean="0"/>
              <a:t>ikke</a:t>
            </a:r>
            <a:r>
              <a:rPr lang="nb-NO" sz="1050" dirty="0" smtClean="0"/>
              <a:t> ville fått konsekvenser for deres bruk av området.</a:t>
            </a:r>
            <a:endParaRPr lang="nb-NO" sz="1050" dirty="0"/>
          </a:p>
        </p:txBody>
      </p:sp>
      <p:graphicFrame>
        <p:nvGraphicFramePr>
          <p:cNvPr id="8" name="Plassholder for innhold 5"/>
          <p:cNvGraphicFramePr>
            <a:graphicFrameLocks noGrp="1"/>
          </p:cNvGraphicFramePr>
          <p:nvPr>
            <p:ph sz="quarter" idx="11"/>
            <p:extLst>
              <p:ext uri="{D42A27DB-BD31-4B8C-83A1-F6EECF244321}">
                <p14:modId xmlns:p14="http://schemas.microsoft.com/office/powerpoint/2010/main" val="1178613923"/>
              </p:ext>
            </p:extLst>
          </p:nvPr>
        </p:nvGraphicFramePr>
        <p:xfrm>
          <a:off x="300263" y="3708400"/>
          <a:ext cx="4030663" cy="21660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Plassholder for innhold 5"/>
          <p:cNvGraphicFramePr>
            <a:graphicFrameLocks/>
          </p:cNvGraphicFramePr>
          <p:nvPr>
            <p:extLst>
              <p:ext uri="{D42A27DB-BD31-4B8C-83A1-F6EECF244321}">
                <p14:modId xmlns:p14="http://schemas.microsoft.com/office/powerpoint/2010/main" val="3592307595"/>
              </p:ext>
            </p:extLst>
          </p:nvPr>
        </p:nvGraphicFramePr>
        <p:xfrm>
          <a:off x="263978" y="1155247"/>
          <a:ext cx="4030663" cy="23064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lassholder for innhold 5"/>
          <p:cNvGraphicFramePr>
            <a:graphicFrameLocks/>
          </p:cNvGraphicFramePr>
          <p:nvPr>
            <p:extLst>
              <p:ext uri="{D42A27DB-BD31-4B8C-83A1-F6EECF244321}">
                <p14:modId xmlns:p14="http://schemas.microsoft.com/office/powerpoint/2010/main" val="1559052380"/>
              </p:ext>
            </p:extLst>
          </p:nvPr>
        </p:nvGraphicFramePr>
        <p:xfrm>
          <a:off x="4792437" y="3577771"/>
          <a:ext cx="3959678" cy="2166031"/>
        </p:xfrm>
        <a:graphic>
          <a:graphicData uri="http://schemas.openxmlformats.org/drawingml/2006/chart">
            <c:chart xmlns:c="http://schemas.openxmlformats.org/drawingml/2006/chart" xmlns:r="http://schemas.openxmlformats.org/officeDocument/2006/relationships" r:id="rId5"/>
          </a:graphicData>
        </a:graphic>
      </p:graphicFrame>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32</a:t>
            </a:r>
          </a:p>
        </p:txBody>
      </p:sp>
    </p:spTree>
    <p:extLst>
      <p:ext uri="{BB962C8B-B14F-4D97-AF65-F5344CB8AC3E}">
        <p14:creationId xmlns:p14="http://schemas.microsoft.com/office/powerpoint/2010/main" val="2912891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909702736"/>
              </p:ext>
            </p:extLst>
          </p:nvPr>
        </p:nvGraphicFramePr>
        <p:xfrm>
          <a:off x="285750" y="1100254"/>
          <a:ext cx="4030663" cy="325029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a:xfrm>
            <a:off x="263979" y="-87085"/>
            <a:ext cx="8569324" cy="1031838"/>
          </a:xfrm>
        </p:spPr>
        <p:txBody>
          <a:bodyPr/>
          <a:lstStyle/>
          <a:p>
            <a:pPr defTabSz="762000" eaLnBrk="0" hangingPunct="0"/>
            <a:r>
              <a:rPr lang="nb-NO" dirty="0" smtClean="0"/>
              <a:t>8 av 10 mener at ulv </a:t>
            </a:r>
            <a:r>
              <a:rPr lang="nb-NO" dirty="0"/>
              <a:t>en naturlig del av norsk </a:t>
            </a:r>
            <a:r>
              <a:rPr lang="nb-NO" dirty="0" smtClean="0"/>
              <a:t>fauna</a:t>
            </a:r>
            <a:br>
              <a:rPr lang="nb-NO" dirty="0" smtClean="0"/>
            </a:br>
            <a:r>
              <a:rPr lang="nb-NO" sz="1000" i="1" dirty="0" smtClean="0"/>
              <a:t>«Hvor enig eller uenig er du i påstandene» (flere på andre sider) «Ulven er en naturlig del av norsk fauna». </a:t>
            </a:r>
            <a:r>
              <a:rPr lang="nb-NO" sz="1000" dirty="0" smtClean="0"/>
              <a:t>I prosent av base n=615. </a:t>
            </a:r>
            <a:endParaRPr lang="nb-NO" sz="1000"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3902015668"/>
              </p:ext>
            </p:extLst>
          </p:nvPr>
        </p:nvGraphicFramePr>
        <p:xfrm>
          <a:off x="300037" y="4404860"/>
          <a:ext cx="4523316" cy="1352211"/>
        </p:xfrm>
        <a:graphic>
          <a:graphicData uri="http://schemas.openxmlformats.org/drawingml/2006/table">
            <a:tbl>
              <a:tblPr firstRow="1">
                <a:solidFill>
                  <a:srgbClr val="FFFFFF">
                    <a:alpha val="0"/>
                  </a:srgbClr>
                </a:solidFill>
                <a:tableStyleId>{5C22544A-7EE6-4342-B048-85BDC9FD1C3A}</a:tableStyleId>
              </a:tblPr>
              <a:tblGrid>
                <a:gridCol w="778783"/>
                <a:gridCol w="534933"/>
                <a:gridCol w="534933"/>
                <a:gridCol w="550816"/>
                <a:gridCol w="519051"/>
                <a:gridCol w="555975"/>
                <a:gridCol w="513892"/>
                <a:gridCol w="534933"/>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Enige</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2017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77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a:effectLst/>
                          <a:latin typeface="Calibri" panose="020F0502020204030204" pitchFamily="34" charset="0"/>
                        </a:rPr>
                        <a:t>75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a:effectLst/>
                          <a:latin typeface="Calibri" panose="020F0502020204030204" pitchFamily="34" charset="0"/>
                        </a:rPr>
                        <a:t>78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a:effectLst/>
                          <a:latin typeface="Calibri" panose="020F0502020204030204" pitchFamily="34" charset="0"/>
                        </a:rPr>
                        <a:t>85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a:effectLst/>
                          <a:latin typeface="Calibri" panose="020F0502020204030204" pitchFamily="34" charset="0"/>
                        </a:rPr>
                        <a:t>79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a:effectLst/>
                          <a:latin typeface="Calibri" panose="020F0502020204030204" pitchFamily="34" charset="0"/>
                        </a:rPr>
                        <a:t>84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59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81</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79</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82</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95</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91</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78</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59</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79</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76</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Verdana"/>
                          <a:ea typeface="+mn-ea"/>
                          <a:cs typeface="+mn-cs"/>
                        </a:rPr>
                        <a:t>2008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82</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90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100" dirty="0" smtClean="0"/>
              <a:t>Et klart flertall som ved tidligere år mener </a:t>
            </a:r>
            <a:r>
              <a:rPr lang="nb-NO" sz="1100" dirty="0"/>
              <a:t>at ulven er en naturlig del av norsk </a:t>
            </a:r>
            <a:r>
              <a:rPr lang="nb-NO" sz="1100" dirty="0" smtClean="0"/>
              <a:t>fauna, men mens andelen </a:t>
            </a:r>
            <a:r>
              <a:rPr lang="nb-NO" sz="1100" i="1" dirty="0" smtClean="0"/>
              <a:t>helt og ganske enige </a:t>
            </a:r>
            <a:r>
              <a:rPr lang="nb-NO" sz="1100" dirty="0" smtClean="0"/>
              <a:t>økte gradvis fra 76 prosent i 2010 til 81 prosent i 2014, gikk den noe ned til 77 prosent i 2017. </a:t>
            </a:r>
          </a:p>
          <a:p>
            <a:pPr marL="171450" indent="-171450">
              <a:spcAft>
                <a:spcPts val="600"/>
              </a:spcAft>
              <a:buFont typeface="Wingdings" panose="05000000000000000000" pitchFamily="2" charset="2"/>
              <a:buChar char="§"/>
            </a:pPr>
            <a:r>
              <a:rPr lang="nb-NO" sz="1100" dirty="0" smtClean="0"/>
              <a:t>Andelen positive har i første rekke gått ned blant de yngre aldersgruppene.</a:t>
            </a:r>
            <a:endParaRPr lang="nb-NO" sz="1100" dirty="0"/>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33</a:t>
            </a:r>
          </a:p>
        </p:txBody>
      </p:sp>
    </p:spTree>
    <p:extLst>
      <p:ext uri="{BB962C8B-B14F-4D97-AF65-F5344CB8AC3E}">
        <p14:creationId xmlns:p14="http://schemas.microsoft.com/office/powerpoint/2010/main" val="1830041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1851925501"/>
              </p:ext>
            </p:extLst>
          </p:nvPr>
        </p:nvGraphicFramePr>
        <p:xfrm>
          <a:off x="285750" y="1100254"/>
          <a:ext cx="4030663" cy="332887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a:xfrm>
            <a:off x="285751" y="-101599"/>
            <a:ext cx="8569324" cy="1031838"/>
          </a:xfrm>
        </p:spPr>
        <p:txBody>
          <a:bodyPr/>
          <a:lstStyle/>
          <a:p>
            <a:pPr defTabSz="762000" eaLnBrk="0" hangingPunct="0"/>
            <a:r>
              <a:rPr lang="nb-NO" dirty="0" smtClean="0"/>
              <a:t>7 av 10 har tiltro til tallene rovdyrforskerne kommer frem til.</a:t>
            </a:r>
            <a:r>
              <a:rPr lang="nb-NO" dirty="0"/>
              <a:t/>
            </a:r>
            <a:br>
              <a:rPr lang="nb-NO" dirty="0"/>
            </a:br>
            <a:r>
              <a:rPr lang="nb-NO" sz="1000" i="1" dirty="0" smtClean="0"/>
              <a:t>Grad av enighet til påstanden: «Jeg har tiltro til de tallene rovdyrforskerne kommer fram til». </a:t>
            </a:r>
            <a:r>
              <a:rPr lang="nb-NO" sz="1000" dirty="0" smtClean="0"/>
              <a:t>I prosent av base n=615.  </a:t>
            </a:r>
            <a:endParaRPr lang="nb-NO" sz="1000"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1666938057"/>
              </p:ext>
            </p:extLst>
          </p:nvPr>
        </p:nvGraphicFramePr>
        <p:xfrm>
          <a:off x="357187" y="4433435"/>
          <a:ext cx="4030675" cy="1439588"/>
        </p:xfrm>
        <a:graphic>
          <a:graphicData uri="http://schemas.openxmlformats.org/drawingml/2006/table">
            <a:tbl>
              <a:tblPr firstRow="1">
                <a:solidFill>
                  <a:srgbClr val="FFFFFF">
                    <a:alpha val="0"/>
                  </a:srgbClr>
                </a:solidFill>
                <a:tableStyleId>{5C22544A-7EE6-4342-B048-85BDC9FD1C3A}</a:tableStyleId>
              </a:tblPr>
              <a:tblGrid>
                <a:gridCol w="693964"/>
                <a:gridCol w="476673"/>
                <a:gridCol w="476673"/>
                <a:gridCol w="490826"/>
                <a:gridCol w="462520"/>
                <a:gridCol w="495423"/>
                <a:gridCol w="457923"/>
                <a:gridCol w="476673"/>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Enige (top2)</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2017</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72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75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68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74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73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77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63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71</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67</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75</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69</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80</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74</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61</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69</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59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71</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57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Verdana"/>
                          <a:ea typeface="+mn-ea"/>
                          <a:cs typeface="+mn-cs"/>
                        </a:rPr>
                        <a:t>2008</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72</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58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200" dirty="0" smtClean="0"/>
              <a:t>72 prosent er </a:t>
            </a:r>
            <a:r>
              <a:rPr lang="nb-NO" sz="1200" i="1" dirty="0" smtClean="0"/>
              <a:t>helt eller ganske enige </a:t>
            </a:r>
            <a:r>
              <a:rPr lang="nb-NO" sz="1200" dirty="0" smtClean="0"/>
              <a:t>i påstanden  </a:t>
            </a:r>
            <a:r>
              <a:rPr lang="nb-NO" sz="1200" dirty="0"/>
              <a:t>tillit til de tallene rovdyrforskerne kommer fram til</a:t>
            </a:r>
            <a:r>
              <a:rPr lang="nb-NO" sz="1200" dirty="0" smtClean="0"/>
              <a:t>.</a:t>
            </a:r>
          </a:p>
          <a:p>
            <a:pPr marL="171450" indent="-171450">
              <a:spcAft>
                <a:spcPts val="600"/>
              </a:spcAft>
              <a:buFont typeface="Wingdings" panose="05000000000000000000" pitchFamily="2" charset="2"/>
              <a:buChar char="§"/>
            </a:pPr>
            <a:r>
              <a:rPr lang="nb-NO" sz="1200" dirty="0" smtClean="0"/>
              <a:t>Flere er helt enig enn i 2014.</a:t>
            </a:r>
            <a:endParaRPr lang="nb-NO" sz="1200" dirty="0"/>
          </a:p>
          <a:p>
            <a:pPr marL="171450" indent="-171450">
              <a:spcAft>
                <a:spcPts val="600"/>
              </a:spcAft>
              <a:buFont typeface="Wingdings" panose="05000000000000000000" pitchFamily="2" charset="2"/>
              <a:buChar char="§"/>
            </a:pPr>
            <a:r>
              <a:rPr lang="nb-NO" sz="1200" dirty="0" smtClean="0"/>
              <a:t>Menn har på nytt mer tiltro enn kvinner – tilsvarende i 2012.</a:t>
            </a:r>
          </a:p>
          <a:p>
            <a:pPr marL="171450" indent="-171450">
              <a:spcAft>
                <a:spcPts val="600"/>
              </a:spcAft>
              <a:buFont typeface="Wingdings" panose="05000000000000000000" pitchFamily="2" charset="2"/>
              <a:buChar char="§"/>
            </a:pPr>
            <a:r>
              <a:rPr lang="nb-NO" sz="1200" dirty="0" smtClean="0"/>
              <a:t>Som tidligere er det de eldste som har minst tiltro til tallene rovdyrforskerne kommer fram til. </a:t>
            </a:r>
            <a:endParaRPr lang="nb-NO" sz="1200" dirty="0"/>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34</a:t>
            </a:r>
          </a:p>
        </p:txBody>
      </p:sp>
    </p:spTree>
    <p:extLst>
      <p:ext uri="{BB962C8B-B14F-4D97-AF65-F5344CB8AC3E}">
        <p14:creationId xmlns:p14="http://schemas.microsoft.com/office/powerpoint/2010/main" val="8142871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20"/>
          </p:nvPr>
        </p:nvSpPr>
        <p:spPr>
          <a:xfrm>
            <a:off x="285750" y="1821424"/>
            <a:ext cx="1841500" cy="1274762"/>
          </a:xfrm>
        </p:spPr>
        <p:txBody>
          <a:bodyPr/>
          <a:lstStyle/>
          <a:p>
            <a:r>
              <a:rPr lang="nb-NO" smtClean="0"/>
              <a:t>5</a:t>
            </a:r>
            <a:endParaRPr lang="nb-NO" dirty="0"/>
          </a:p>
        </p:txBody>
      </p:sp>
      <p:sp>
        <p:nvSpPr>
          <p:cNvPr id="4" name="Tittel 3"/>
          <p:cNvSpPr>
            <a:spLocks noGrp="1"/>
          </p:cNvSpPr>
          <p:nvPr>
            <p:ph type="title"/>
          </p:nvPr>
        </p:nvSpPr>
        <p:spPr/>
        <p:txBody>
          <a:bodyPr/>
          <a:lstStyle/>
          <a:p>
            <a:r>
              <a:rPr lang="nb-NO" dirty="0">
                <a:solidFill>
                  <a:schemeClr val="tx1"/>
                </a:solidFill>
              </a:rPr>
              <a:t>Om skogbruk, vern og forvaltning </a:t>
            </a:r>
            <a:endParaRPr lang="nb-NO" dirty="0"/>
          </a:p>
        </p:txBody>
      </p:sp>
      <p:pic>
        <p:nvPicPr>
          <p:cNvPr id="9" name="Plassholder for bilde 8"/>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22" r="22"/>
          <a:stretch>
            <a:fillRect/>
          </a:stretch>
        </p:blipFill>
        <p:spPr/>
      </p:pic>
    </p:spTree>
    <p:custDataLst>
      <p:tags r:id="rId1"/>
    </p:custDataLst>
    <p:extLst>
      <p:ext uri="{BB962C8B-B14F-4D97-AF65-F5344CB8AC3E}">
        <p14:creationId xmlns:p14="http://schemas.microsoft.com/office/powerpoint/2010/main" val="12697374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87719036"/>
              </p:ext>
            </p:extLst>
          </p:nvPr>
        </p:nvGraphicFramePr>
        <p:xfrm>
          <a:off x="285750" y="1092820"/>
          <a:ext cx="4030663" cy="3436318"/>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a:xfrm>
            <a:off x="285751" y="-65313"/>
            <a:ext cx="8569324" cy="1031838"/>
          </a:xfrm>
        </p:spPr>
        <p:txBody>
          <a:bodyPr/>
          <a:lstStyle/>
          <a:p>
            <a:pPr defTabSz="762000" eaLnBrk="0" hangingPunct="0"/>
            <a:r>
              <a:rPr lang="nb-NO" dirty="0" smtClean="0"/>
              <a:t>7 av 10 har tillit til at skogbruket drives på en miljøvennlig </a:t>
            </a:r>
            <a:r>
              <a:rPr lang="nb-NO" dirty="0"/>
              <a:t>måte</a:t>
            </a:r>
            <a:br>
              <a:rPr lang="nb-NO" dirty="0"/>
            </a:br>
            <a:r>
              <a:rPr lang="nb-NO" sz="1000" i="1" dirty="0" smtClean="0"/>
              <a:t>«Hvor </a:t>
            </a:r>
            <a:r>
              <a:rPr lang="nb-NO" sz="1000" i="1" dirty="0"/>
              <a:t>stor tillit har du til at skogbruk i Norge drives på en miljøvennlig måte</a:t>
            </a:r>
            <a:r>
              <a:rPr lang="nb-NO" sz="1000" i="1" dirty="0" smtClean="0"/>
              <a:t>?» </a:t>
            </a:r>
            <a:r>
              <a:rPr lang="nb-NO" sz="1000" dirty="0" smtClean="0"/>
              <a:t>I prosent av base n=615.</a:t>
            </a:r>
            <a:endParaRPr lang="nb-NO"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3859532162"/>
              </p:ext>
            </p:extLst>
          </p:nvPr>
        </p:nvGraphicFramePr>
        <p:xfrm>
          <a:off x="278606" y="4512016"/>
          <a:ext cx="4421716" cy="1352211"/>
        </p:xfrm>
        <a:graphic>
          <a:graphicData uri="http://schemas.openxmlformats.org/drawingml/2006/table">
            <a:tbl>
              <a:tblPr firstRow="1">
                <a:solidFill>
                  <a:srgbClr val="FFFFFF">
                    <a:alpha val="0"/>
                  </a:srgbClr>
                </a:solidFill>
                <a:tableStyleId>{5C22544A-7EE6-4342-B048-85BDC9FD1C3A}</a:tableStyleId>
              </a:tblPr>
              <a:tblGrid>
                <a:gridCol w="761290"/>
                <a:gridCol w="522918"/>
                <a:gridCol w="522918"/>
                <a:gridCol w="538444"/>
                <a:gridCol w="507392"/>
                <a:gridCol w="543487"/>
                <a:gridCol w="502349"/>
                <a:gridCol w="522918"/>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Stor tillit</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2017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73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76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69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69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74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75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72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67</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70</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64</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66</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70</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67</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64</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72</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68</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Verdana"/>
                          <a:ea typeface="+mn-ea"/>
                          <a:cs typeface="+mn-cs"/>
                        </a:rPr>
                        <a:t>2008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62</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58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58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100" dirty="0" smtClean="0"/>
              <a:t>73 prosent har i svært eller ganske stor grad tillit </a:t>
            </a:r>
            <a:r>
              <a:rPr lang="nb-NO" sz="1100" dirty="0"/>
              <a:t>til at skogbruket i Norge drives på en miljøvennlig måte. </a:t>
            </a:r>
            <a:endParaRPr lang="nb-NO" sz="1100" dirty="0" smtClean="0"/>
          </a:p>
          <a:p>
            <a:pPr marL="171450" indent="-171450">
              <a:spcAft>
                <a:spcPts val="600"/>
              </a:spcAft>
              <a:buFont typeface="Wingdings" panose="05000000000000000000" pitchFamily="2" charset="2"/>
              <a:buChar char="§"/>
            </a:pPr>
            <a:r>
              <a:rPr lang="nb-NO" sz="1100" dirty="0" smtClean="0"/>
              <a:t>Dette er flere enn i 2014 og på linje med resultatet i 2012.</a:t>
            </a:r>
          </a:p>
          <a:p>
            <a:pPr marL="171450" indent="-171450">
              <a:spcAft>
                <a:spcPts val="600"/>
              </a:spcAft>
              <a:buFont typeface="Wingdings" panose="05000000000000000000" pitchFamily="2" charset="2"/>
              <a:buChar char="§"/>
            </a:pPr>
            <a:r>
              <a:rPr lang="nb-NO" sz="1100" dirty="0" smtClean="0"/>
              <a:t>Flere menn enn kvinner viser tiltro til dette punktet.</a:t>
            </a:r>
          </a:p>
          <a:p>
            <a:pPr marL="171450" indent="-171450">
              <a:spcAft>
                <a:spcPts val="600"/>
              </a:spcAft>
              <a:buFont typeface="Wingdings" panose="05000000000000000000" pitchFamily="2" charset="2"/>
              <a:buChar char="§"/>
            </a:pPr>
            <a:r>
              <a:rPr lang="nb-NO" sz="1100" dirty="0" smtClean="0"/>
              <a:t>Tiltroen en noe lavere blant i den yngste aldersgruppen.</a:t>
            </a:r>
            <a:endParaRPr lang="nb-NO" sz="1100" dirty="0"/>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36</a:t>
            </a:r>
          </a:p>
        </p:txBody>
      </p:sp>
    </p:spTree>
    <p:extLst>
      <p:ext uri="{BB962C8B-B14F-4D97-AF65-F5344CB8AC3E}">
        <p14:creationId xmlns:p14="http://schemas.microsoft.com/office/powerpoint/2010/main" val="833796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3253594957"/>
              </p:ext>
            </p:extLst>
          </p:nvPr>
        </p:nvGraphicFramePr>
        <p:xfrm>
          <a:off x="285750" y="1100254"/>
          <a:ext cx="4030663" cy="337173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a:xfrm>
            <a:off x="271237" y="-101599"/>
            <a:ext cx="8569324" cy="1031838"/>
          </a:xfrm>
        </p:spPr>
        <p:txBody>
          <a:bodyPr/>
          <a:lstStyle/>
          <a:p>
            <a:pPr defTabSz="762000" eaLnBrk="0" hangingPunct="0"/>
            <a:r>
              <a:rPr lang="nb-NO" dirty="0" smtClean="0"/>
              <a:t>Nær 8 av 10 er uenig i at det bør det bli lettere å få tillatelse til å bruke motorkjøretøy </a:t>
            </a:r>
            <a:r>
              <a:rPr lang="nb-NO" dirty="0"/>
              <a:t>i </a:t>
            </a:r>
            <a:r>
              <a:rPr lang="nb-NO" dirty="0" smtClean="0"/>
              <a:t>utmark </a:t>
            </a:r>
            <a:br>
              <a:rPr lang="nb-NO" dirty="0" smtClean="0"/>
            </a:br>
            <a:r>
              <a:rPr lang="nb-NO" sz="1000" i="1" dirty="0" smtClean="0"/>
              <a:t>Grad av enighet i påstand: «Det </a:t>
            </a:r>
            <a:r>
              <a:rPr lang="nb-NO" sz="1000" i="1" dirty="0"/>
              <a:t>bør bli lettere å få tillatelse til å bruke motorkjøretøy i norsk </a:t>
            </a:r>
            <a:r>
              <a:rPr lang="nb-NO" sz="1000" i="1" dirty="0" smtClean="0"/>
              <a:t>utmark» </a:t>
            </a:r>
            <a:r>
              <a:rPr lang="nb-NO" sz="1000" dirty="0" smtClean="0"/>
              <a:t>I prosent av base n= 615. </a:t>
            </a:r>
            <a:endParaRPr lang="nb-NO" sz="1000"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1092802117"/>
              </p:ext>
            </p:extLst>
          </p:nvPr>
        </p:nvGraphicFramePr>
        <p:xfrm>
          <a:off x="328612" y="4440579"/>
          <a:ext cx="4030675" cy="1439588"/>
        </p:xfrm>
        <a:graphic>
          <a:graphicData uri="http://schemas.openxmlformats.org/drawingml/2006/table">
            <a:tbl>
              <a:tblPr firstRow="1">
                <a:solidFill>
                  <a:srgbClr val="FFFFFF">
                    <a:alpha val="0"/>
                  </a:srgbClr>
                </a:solidFill>
                <a:tableStyleId>{5C22544A-7EE6-4342-B048-85BDC9FD1C3A}</a:tableStyleId>
              </a:tblPr>
              <a:tblGrid>
                <a:gridCol w="693964"/>
                <a:gridCol w="476673"/>
                <a:gridCol w="476673"/>
                <a:gridCol w="490826"/>
                <a:gridCol w="462520"/>
                <a:gridCol w="495423"/>
                <a:gridCol w="457923"/>
                <a:gridCol w="476673"/>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Enige (top2)</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2017</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18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23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14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26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24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17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20</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26</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14</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28</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19</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18</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15</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26</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29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20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34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25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23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18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20</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23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16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25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21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17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16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Verdana"/>
                          <a:ea typeface="+mn-ea"/>
                          <a:cs typeface="+mn-cs"/>
                        </a:rPr>
                        <a:t>2008</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15</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20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11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19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19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15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100" dirty="0" smtClean="0"/>
              <a:t>Mens 78 prosent er uenig i at det bør bli lettere å få tillatelse til å bruke motorkjøretøy i utmark, er 18 prosent </a:t>
            </a:r>
            <a:r>
              <a:rPr lang="nb-NO" sz="1100" i="1" dirty="0" smtClean="0"/>
              <a:t>svært</a:t>
            </a:r>
            <a:r>
              <a:rPr lang="nb-NO" sz="1100" dirty="0" smtClean="0"/>
              <a:t> eller </a:t>
            </a:r>
            <a:r>
              <a:rPr lang="nb-NO" sz="1100" i="1" dirty="0" smtClean="0"/>
              <a:t>ganske enige.</a:t>
            </a:r>
          </a:p>
          <a:p>
            <a:pPr marL="171450" indent="-171450">
              <a:spcAft>
                <a:spcPts val="600"/>
              </a:spcAft>
              <a:buFont typeface="Wingdings" panose="05000000000000000000" pitchFamily="2" charset="2"/>
              <a:buChar char="§"/>
            </a:pPr>
            <a:r>
              <a:rPr lang="nb-NO" sz="1100" dirty="0" smtClean="0"/>
              <a:t>Vurderingene er dermed omtrent på linje med 2014.</a:t>
            </a:r>
          </a:p>
          <a:p>
            <a:pPr marL="171450" indent="-171450">
              <a:spcAft>
                <a:spcPts val="600"/>
              </a:spcAft>
              <a:buFont typeface="Wingdings" panose="05000000000000000000" pitchFamily="2" charset="2"/>
              <a:buChar char="§"/>
            </a:pPr>
            <a:r>
              <a:rPr lang="nb-NO" sz="1100" dirty="0" smtClean="0"/>
              <a:t>Som tidligere er det noen flere menn enn kvinner som er enig i påstanden, og som tidligere reduseres andel enige med økende alder.</a:t>
            </a:r>
          </a:p>
          <a:p>
            <a:pPr>
              <a:spcAft>
                <a:spcPts val="600"/>
              </a:spcAft>
            </a:pPr>
            <a:endParaRPr lang="nb-NO" sz="1100" dirty="0" smtClean="0"/>
          </a:p>
          <a:p>
            <a:pPr marL="171450" indent="-171450">
              <a:lnSpc>
                <a:spcPct val="150000"/>
              </a:lnSpc>
              <a:spcAft>
                <a:spcPts val="600"/>
              </a:spcAft>
              <a:buFont typeface="Wingdings" panose="05000000000000000000" pitchFamily="2" charset="2"/>
              <a:buChar char="§"/>
            </a:pPr>
            <a:endParaRPr lang="nb-NO" sz="1100" dirty="0"/>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37</a:t>
            </a:r>
          </a:p>
        </p:txBody>
      </p:sp>
    </p:spTree>
    <p:extLst>
      <p:ext uri="{BB962C8B-B14F-4D97-AF65-F5344CB8AC3E}">
        <p14:creationId xmlns:p14="http://schemas.microsoft.com/office/powerpoint/2010/main" val="1947521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3855824297"/>
              </p:ext>
            </p:extLst>
          </p:nvPr>
        </p:nvGraphicFramePr>
        <p:xfrm>
          <a:off x="285750" y="1092820"/>
          <a:ext cx="4030663" cy="332916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a:xfrm>
            <a:off x="285750" y="-72570"/>
            <a:ext cx="8669563" cy="1031838"/>
          </a:xfrm>
        </p:spPr>
        <p:txBody>
          <a:bodyPr/>
          <a:lstStyle/>
          <a:p>
            <a:pPr defTabSz="762000" eaLnBrk="0" hangingPunct="0"/>
            <a:r>
              <a:rPr lang="nb-NO" dirty="0" smtClean="0"/>
              <a:t>7 av 10 er uenige i at det bør bli lettere å få tillatelse til å kjøre snøskuter i norsk utmark – flere enn tidligere</a:t>
            </a:r>
            <a:br>
              <a:rPr lang="nb-NO" dirty="0" smtClean="0"/>
            </a:br>
            <a:r>
              <a:rPr lang="nb-NO" sz="1000" i="1" dirty="0"/>
              <a:t>Grad av </a:t>
            </a:r>
            <a:r>
              <a:rPr lang="nb-NO" sz="1000" i="1" dirty="0" smtClean="0"/>
              <a:t>enighet i påstand: </a:t>
            </a:r>
            <a:r>
              <a:rPr lang="nb-NO" sz="1000" i="1" dirty="0"/>
              <a:t>«Det bør bli lettere å få tillatelse til å bruke </a:t>
            </a:r>
            <a:r>
              <a:rPr lang="nb-NO" sz="1000" i="1" dirty="0" smtClean="0"/>
              <a:t>snøskuter </a:t>
            </a:r>
            <a:r>
              <a:rPr lang="nb-NO" sz="1000" i="1" dirty="0"/>
              <a:t>i norsk utmark</a:t>
            </a:r>
            <a:r>
              <a:rPr lang="nb-NO" sz="1000" i="1" dirty="0" smtClean="0"/>
              <a:t>». I prosent av base n=615. </a:t>
            </a:r>
            <a:endParaRPr lang="nb-NO"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3019536187"/>
              </p:ext>
            </p:extLst>
          </p:nvPr>
        </p:nvGraphicFramePr>
        <p:xfrm>
          <a:off x="378618" y="4397715"/>
          <a:ext cx="4030675" cy="1365224"/>
        </p:xfrm>
        <a:graphic>
          <a:graphicData uri="http://schemas.openxmlformats.org/drawingml/2006/table">
            <a:tbl>
              <a:tblPr firstRow="1">
                <a:solidFill>
                  <a:srgbClr val="FFFFFF">
                    <a:alpha val="0"/>
                  </a:srgbClr>
                </a:solidFill>
                <a:tableStyleId>{5C22544A-7EE6-4342-B048-85BDC9FD1C3A}</a:tableStyleId>
              </a:tblPr>
              <a:tblGrid>
                <a:gridCol w="693964"/>
                <a:gridCol w="476673"/>
                <a:gridCol w="476673"/>
                <a:gridCol w="490826"/>
                <a:gridCol w="462520"/>
                <a:gridCol w="495423"/>
                <a:gridCol w="457923"/>
                <a:gridCol w="476673"/>
              </a:tblGrid>
              <a:tr h="274973">
                <a:tc>
                  <a:txBody>
                    <a:bodyPr/>
                    <a:lstStyle/>
                    <a:p>
                      <a:pPr marL="0" algn="l" defTabSz="914400" rtl="0" eaLnBrk="1" latinLnBrk="0" hangingPunct="1"/>
                      <a:r>
                        <a:rPr lang="nb-NO" sz="700" b="0" u="none" kern="1200" dirty="0" smtClean="0">
                          <a:solidFill>
                            <a:srgbClr val="FFFFFF"/>
                          </a:solidFill>
                          <a:latin typeface="Verdana"/>
                          <a:ea typeface="+mn-ea"/>
                          <a:cs typeface="+mn-cs"/>
                        </a:rPr>
                        <a:t>Enige (top2)</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6709">
                <a:tc>
                  <a:txBody>
                    <a:bodyPr/>
                    <a:lstStyle/>
                    <a:p>
                      <a:pPr marL="0" algn="l" defTabSz="914400" rtl="0" eaLnBrk="1" latinLnBrk="0" hangingPunct="1"/>
                      <a:r>
                        <a:rPr lang="nb-NO" sz="700" b="0" u="none" kern="1200" dirty="0" smtClean="0">
                          <a:solidFill>
                            <a:schemeClr val="tx1"/>
                          </a:solidFill>
                          <a:latin typeface="Verdana"/>
                          <a:ea typeface="+mn-ea"/>
                          <a:cs typeface="+mn-cs"/>
                        </a:rPr>
                        <a:t>2017</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29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a:effectLst/>
                          <a:latin typeface="Calibri" panose="020F0502020204030204" pitchFamily="34" charset="0"/>
                        </a:rPr>
                        <a:t>33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a:effectLst/>
                          <a:latin typeface="Calibri" panose="020F0502020204030204" pitchFamily="34" charset="0"/>
                        </a:rPr>
                        <a:t>24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a:effectLst/>
                          <a:latin typeface="Calibri" panose="020F0502020204030204" pitchFamily="34" charset="0"/>
                        </a:rPr>
                        <a:t>43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a:effectLst/>
                          <a:latin typeface="Calibri" panose="020F0502020204030204" pitchFamily="34" charset="0"/>
                        </a:rPr>
                        <a:t>33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a:effectLst/>
                          <a:latin typeface="Calibri" panose="020F0502020204030204" pitchFamily="34" charset="0"/>
                        </a:rPr>
                        <a:t>24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Calibri" panose="020F0502020204030204" pitchFamily="34" charset="0"/>
                        </a:rPr>
                        <a:t>15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16709">
                <a:tc>
                  <a:txBody>
                    <a:bodyPr/>
                    <a:lstStyle/>
                    <a:p>
                      <a:pPr marL="0" algn="l" defTabSz="914400" rtl="0" eaLnBrk="1" latinLnBrk="0" hangingPunct="1"/>
                      <a:r>
                        <a:rPr lang="nb-NO" sz="700" b="0" u="none" kern="1200" dirty="0" smtClean="0">
                          <a:solidFill>
                            <a:schemeClr val="tx1"/>
                          </a:solidFill>
                          <a:latin typeface="Verdana"/>
                          <a:ea typeface="+mn-ea"/>
                          <a:cs typeface="+mn-cs"/>
                        </a:rPr>
                        <a:t>2014</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33</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38</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26</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55</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33</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23</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19</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192354">
                <a:tc>
                  <a:txBody>
                    <a:bodyPr/>
                    <a:lstStyle/>
                    <a:p>
                      <a:pPr marL="0" algn="l" defTabSz="914400" rtl="0" eaLnBrk="1" latinLnBrk="0" hangingPunct="1"/>
                      <a:r>
                        <a:rPr lang="nb-NO" sz="700" b="0" u="none" kern="1200" dirty="0" smtClean="0">
                          <a:solidFill>
                            <a:schemeClr val="tx1"/>
                          </a:solidFill>
                          <a:latin typeface="Verdana"/>
                          <a:ea typeface="+mn-ea"/>
                          <a:cs typeface="+mn-cs"/>
                        </a:rPr>
                        <a:t>2012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34</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38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29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51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31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29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22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5729">
                <a:tc>
                  <a:txBody>
                    <a:bodyPr/>
                    <a:lstStyle/>
                    <a:p>
                      <a:pPr marL="0" algn="l" defTabSz="914400" rtl="0" eaLnBrk="1" latinLnBrk="0" hangingPunct="1"/>
                      <a:r>
                        <a:rPr lang="nb-NO" sz="700" b="0" u="none" kern="1200" dirty="0" smtClean="0">
                          <a:solidFill>
                            <a:schemeClr val="tx1"/>
                          </a:solidFill>
                          <a:latin typeface="Verdana"/>
                          <a:ea typeface="+mn-ea"/>
                          <a:cs typeface="+mn-cs"/>
                        </a:rPr>
                        <a:t>2010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30</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37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24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49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30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24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18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01266">
                <a:tc>
                  <a:txBody>
                    <a:bodyPr/>
                    <a:lstStyle/>
                    <a:p>
                      <a:pPr marL="0" algn="l" defTabSz="914400" rtl="0" eaLnBrk="1" latinLnBrk="0" hangingPunct="1"/>
                      <a:r>
                        <a:rPr lang="nb-NO" sz="700" b="0" u="none" kern="1200" dirty="0" smtClean="0">
                          <a:solidFill>
                            <a:schemeClr val="tx1"/>
                          </a:solidFill>
                          <a:latin typeface="Verdana"/>
                          <a:ea typeface="+mn-ea"/>
                          <a:cs typeface="+mn-cs"/>
                        </a:rPr>
                        <a:t>2008</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22</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25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20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34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26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19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12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100" dirty="0" smtClean="0"/>
              <a:t>4 prosentpoeng færre enn i 2014 er </a:t>
            </a:r>
            <a:r>
              <a:rPr lang="nb-NO" sz="1100" i="1" dirty="0" smtClean="0"/>
              <a:t>enige </a:t>
            </a:r>
            <a:r>
              <a:rPr lang="nb-NO" sz="1100" dirty="0" smtClean="0"/>
              <a:t>i at det bør bli lettere å få tillatelse til å kjøre snøskuter i norsk utmark. </a:t>
            </a:r>
            <a:endParaRPr lang="nb-NO" sz="1100" dirty="0"/>
          </a:p>
          <a:p>
            <a:pPr marL="171450" indent="-171450">
              <a:spcAft>
                <a:spcPts val="600"/>
              </a:spcAft>
              <a:buFont typeface="Wingdings" panose="05000000000000000000" pitchFamily="2" charset="2"/>
              <a:buChar char="§"/>
            </a:pPr>
            <a:r>
              <a:rPr lang="nb-NO" sz="1100" dirty="0" smtClean="0"/>
              <a:t>Det er først og fremst menn og de over 44 år som i mindre grad enn tidligere er enige i at det bør bli lettere å få tillatelse. </a:t>
            </a:r>
          </a:p>
          <a:p>
            <a:pPr marL="171450" indent="-171450">
              <a:spcAft>
                <a:spcPts val="600"/>
              </a:spcAft>
              <a:buFont typeface="Wingdings" panose="05000000000000000000" pitchFamily="2" charset="2"/>
              <a:buChar char="§"/>
            </a:pPr>
            <a:r>
              <a:rPr lang="nb-NO" sz="1100" dirty="0" smtClean="0"/>
              <a:t>Blant menn er det en større nedgang i andel enige enn kvinner fra 2014 til 2017. </a:t>
            </a:r>
          </a:p>
          <a:p>
            <a:pPr marL="171450" indent="-171450">
              <a:spcAft>
                <a:spcPts val="600"/>
              </a:spcAft>
              <a:buFont typeface="Wingdings" panose="05000000000000000000" pitchFamily="2" charset="2"/>
              <a:buChar char="§"/>
            </a:pPr>
            <a:r>
              <a:rPr lang="nb-NO" sz="1100" dirty="0" smtClean="0"/>
              <a:t>Som i tidligere år reduseres andelen som er enige i påstanden med økende alder.</a:t>
            </a:r>
          </a:p>
          <a:p>
            <a:pPr marL="171450" indent="-171450">
              <a:lnSpc>
                <a:spcPct val="150000"/>
              </a:lnSpc>
              <a:spcAft>
                <a:spcPts val="600"/>
              </a:spcAft>
              <a:buFont typeface="Arial" panose="020B0604020202020204" pitchFamily="34" charset="0"/>
              <a:buChar char="•"/>
            </a:pPr>
            <a:endParaRPr lang="nb-NO" sz="1100" dirty="0"/>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38</a:t>
            </a:r>
          </a:p>
        </p:txBody>
      </p:sp>
    </p:spTree>
    <p:extLst>
      <p:ext uri="{BB962C8B-B14F-4D97-AF65-F5344CB8AC3E}">
        <p14:creationId xmlns:p14="http://schemas.microsoft.com/office/powerpoint/2010/main" val="1829015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3802980577"/>
              </p:ext>
            </p:extLst>
          </p:nvPr>
        </p:nvGraphicFramePr>
        <p:xfrm>
          <a:off x="85028" y="959004"/>
          <a:ext cx="4030663" cy="2786469"/>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a:xfrm>
            <a:off x="157164" y="1"/>
            <a:ext cx="8986836" cy="1031838"/>
          </a:xfrm>
        </p:spPr>
        <p:txBody>
          <a:bodyPr/>
          <a:lstStyle/>
          <a:p>
            <a:pPr defTabSz="762000" eaLnBrk="0" hangingPunct="0"/>
            <a:r>
              <a:rPr lang="nb-NO" dirty="0" smtClean="0"/>
              <a:t>Mens 28 prosent mener det bør bli lettere å få tillatelse til å kjøre vannskuter, er 68 prosent uenig. </a:t>
            </a:r>
            <a:br>
              <a:rPr lang="nb-NO" dirty="0" smtClean="0"/>
            </a:br>
            <a:r>
              <a:rPr lang="nb-NO" sz="1000" dirty="0" smtClean="0"/>
              <a:t>NY 2017: </a:t>
            </a:r>
            <a:r>
              <a:rPr lang="nb-NO" sz="1000" i="1" dirty="0" smtClean="0"/>
              <a:t>Grad </a:t>
            </a:r>
            <a:r>
              <a:rPr lang="nb-NO" sz="1000" i="1" dirty="0"/>
              <a:t>av </a:t>
            </a:r>
            <a:r>
              <a:rPr lang="nb-NO" sz="1000" i="1" dirty="0" smtClean="0"/>
              <a:t>enighet i påstand: </a:t>
            </a:r>
            <a:r>
              <a:rPr lang="nb-NO" sz="1000" i="1" dirty="0"/>
              <a:t>«Det bør bli lettere å få tillatelse til å bruke </a:t>
            </a:r>
            <a:r>
              <a:rPr lang="nb-NO" sz="1000" i="1" dirty="0" smtClean="0"/>
              <a:t>vannskuter». I prosent av base n=615. </a:t>
            </a:r>
            <a:endParaRPr lang="nb-NO" dirty="0"/>
          </a:p>
        </p:txBody>
      </p:sp>
      <p:sp>
        <p:nvSpPr>
          <p:cNvPr id="6" name="Plassholder for innhold 5"/>
          <p:cNvSpPr>
            <a:spLocks noGrp="1"/>
          </p:cNvSpPr>
          <p:nvPr>
            <p:ph sz="quarter" idx="12"/>
          </p:nvPr>
        </p:nvSpPr>
        <p:spPr>
          <a:xfrm>
            <a:off x="4826000" y="1471961"/>
            <a:ext cx="4029075" cy="4358927"/>
          </a:xfrm>
        </p:spPr>
        <p:txBody>
          <a:bodyPr/>
          <a:lstStyle/>
          <a:p>
            <a:pPr marL="171450" indent="-171450">
              <a:spcAft>
                <a:spcPts val="600"/>
              </a:spcAft>
              <a:buFont typeface="Wingdings" panose="05000000000000000000" pitchFamily="2" charset="2"/>
              <a:buChar char="§"/>
            </a:pPr>
            <a:r>
              <a:rPr lang="nb-NO" sz="1100" dirty="0" smtClean="0"/>
              <a:t>Flere kvinner enn menn er uenige i påstanden, 75 mot 63 prosent. </a:t>
            </a:r>
          </a:p>
          <a:p>
            <a:pPr marL="171450" indent="-171450">
              <a:spcAft>
                <a:spcPts val="600"/>
              </a:spcAft>
              <a:buFont typeface="Wingdings" panose="05000000000000000000" pitchFamily="2" charset="2"/>
              <a:buChar char="§"/>
            </a:pPr>
            <a:r>
              <a:rPr lang="nb-NO" sz="1100" dirty="0" smtClean="0"/>
              <a:t>Klart flest i den yngste aldersgruppen 15-29 år er enig i at det bør bli lettere å få tillatelse til å bruke vannskuter (45 prosent). </a:t>
            </a:r>
          </a:p>
          <a:p>
            <a:pPr>
              <a:spcAft>
                <a:spcPts val="600"/>
              </a:spcAft>
            </a:pPr>
            <a:endParaRPr lang="nb-NO" sz="1100" dirty="0"/>
          </a:p>
        </p:txBody>
      </p:sp>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39</a:t>
            </a:r>
          </a:p>
        </p:txBody>
      </p:sp>
      <p:graphicFrame>
        <p:nvGraphicFramePr>
          <p:cNvPr id="7" name="Plassholder for innhold 5"/>
          <p:cNvGraphicFramePr>
            <a:graphicFrameLocks/>
          </p:cNvGraphicFramePr>
          <p:nvPr>
            <p:custDataLst>
              <p:tags r:id="rId2"/>
            </p:custDataLst>
            <p:extLst>
              <p:ext uri="{D42A27DB-BD31-4B8C-83A1-F6EECF244321}">
                <p14:modId xmlns:p14="http://schemas.microsoft.com/office/powerpoint/2010/main" val="1799688831"/>
              </p:ext>
            </p:extLst>
          </p:nvPr>
        </p:nvGraphicFramePr>
        <p:xfrm>
          <a:off x="314324" y="3958669"/>
          <a:ext cx="4031999" cy="1362285"/>
        </p:xfrm>
        <a:graphic>
          <a:graphicData uri="http://schemas.openxmlformats.org/drawingml/2006/table">
            <a:tbl>
              <a:tblPr firstRow="1">
                <a:solidFill>
                  <a:srgbClr val="FFFFFF">
                    <a:alpha val="0"/>
                  </a:srgbClr>
                </a:solidFill>
                <a:tableStyleId>{5C22544A-7EE6-4342-B048-85BDC9FD1C3A}</a:tableStyleId>
              </a:tblPr>
              <a:tblGrid>
                <a:gridCol w="984250"/>
                <a:gridCol w="420433"/>
                <a:gridCol w="437886"/>
                <a:gridCol w="437886"/>
                <a:gridCol w="437886"/>
                <a:gridCol w="437886"/>
                <a:gridCol w="437886"/>
                <a:gridCol w="437886"/>
              </a:tblGrid>
              <a:tr h="217423">
                <a:tc>
                  <a:txBody>
                    <a:bodyPr/>
                    <a:lstStyle/>
                    <a:p>
                      <a:pPr marL="0" algn="l" defTabSz="914400" rtl="0" eaLnBrk="1" latinLnBrk="0" hangingPunct="1"/>
                      <a:endParaRPr lang="nb-NO" sz="9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Alle</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Mann</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Kvinne</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15-29</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30- 44</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45-59</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60+</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algn="l" fontAlgn="ctr"/>
                      <a:r>
                        <a:rPr lang="nb-NO" sz="900" b="0" i="0" u="none" strike="noStrike" dirty="0">
                          <a:solidFill>
                            <a:schemeClr val="tx1"/>
                          </a:solidFill>
                          <a:effectLst/>
                          <a:latin typeface="Calibri" panose="020F0502020204030204" pitchFamily="34" charset="0"/>
                        </a:rPr>
                        <a:t>Helt enig</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algn="l" fontAlgn="ctr"/>
                      <a:r>
                        <a:rPr lang="nb-NO" sz="900" b="0" i="0" u="none" strike="noStrike" dirty="0">
                          <a:solidFill>
                            <a:schemeClr val="tx1"/>
                          </a:solidFill>
                          <a:effectLst/>
                          <a:latin typeface="Calibri" panose="020F0502020204030204" pitchFamily="34" charset="0"/>
                        </a:rPr>
                        <a:t>Ganske enig</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algn="l" fontAlgn="ctr"/>
                      <a:r>
                        <a:rPr lang="nb-NO" sz="900" b="0" i="0" u="none" strike="noStrike" dirty="0">
                          <a:solidFill>
                            <a:schemeClr val="tx1"/>
                          </a:solidFill>
                          <a:effectLst/>
                          <a:latin typeface="Calibri" panose="020F0502020204030204" pitchFamily="34" charset="0"/>
                        </a:rPr>
                        <a:t>Ganske uenig</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algn="l" fontAlgn="ctr"/>
                      <a:r>
                        <a:rPr lang="nb-NO" sz="900" b="0" i="0" u="none" strike="noStrike">
                          <a:solidFill>
                            <a:schemeClr val="tx1"/>
                          </a:solidFill>
                          <a:effectLst/>
                          <a:latin typeface="Calibri" panose="020F0502020204030204" pitchFamily="34" charset="0"/>
                        </a:rPr>
                        <a:t>Helt uenig</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67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algn="l" fontAlgn="ctr"/>
                      <a:r>
                        <a:rPr lang="nb-NO" sz="900" b="0" i="0" u="none" strike="noStrike" dirty="0" smtClean="0">
                          <a:solidFill>
                            <a:schemeClr val="tx1"/>
                          </a:solidFill>
                          <a:effectLst/>
                          <a:latin typeface="Calibri" panose="020F0502020204030204" pitchFamily="34" charset="0"/>
                        </a:rPr>
                        <a:t>Vet ikke</a:t>
                      </a:r>
                      <a:endParaRPr lang="nb-NO" sz="9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114509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dirty="0" err="1" smtClean="0"/>
              <a:t>Innsikt</a:t>
            </a:r>
            <a:r>
              <a:rPr lang="en-AU" dirty="0" smtClean="0"/>
              <a:t> II</a:t>
            </a:r>
            <a:endParaRPr lang="en-AU" dirty="0"/>
          </a:p>
        </p:txBody>
      </p:sp>
      <p:sp>
        <p:nvSpPr>
          <p:cNvPr id="12" name="Content Placeholder 11"/>
          <p:cNvSpPr>
            <a:spLocks noGrp="1"/>
          </p:cNvSpPr>
          <p:nvPr>
            <p:ph sz="quarter" idx="11"/>
          </p:nvPr>
        </p:nvSpPr>
        <p:spPr>
          <a:xfrm>
            <a:off x="285749" y="801511"/>
            <a:ext cx="3823407" cy="5029378"/>
          </a:xfrm>
        </p:spPr>
        <p:txBody>
          <a:bodyPr/>
          <a:lstStyle/>
          <a:p>
            <a:pPr>
              <a:buClr>
                <a:schemeClr val="accent3"/>
              </a:buClr>
            </a:pPr>
            <a:r>
              <a:rPr lang="nb-NO" sz="1400" dirty="0" smtClean="0">
                <a:solidFill>
                  <a:schemeClr val="tx1"/>
                </a:solidFill>
                <a:latin typeface="Calibri" panose="020F0502020204030204" pitchFamily="34" charset="0"/>
              </a:rPr>
              <a:t>JAKT OG FISKE</a:t>
            </a:r>
          </a:p>
          <a:p>
            <a:pPr marL="285750" lvl="1" indent="-285750">
              <a:buClr>
                <a:schemeClr val="accent3"/>
              </a:buClr>
              <a:buFont typeface="Wingdings" panose="05000000000000000000" pitchFamily="2" charset="2"/>
              <a:buChar char="§"/>
            </a:pPr>
            <a:r>
              <a:rPr lang="nb-NO" sz="1400" b="0" dirty="0" smtClean="0">
                <a:solidFill>
                  <a:schemeClr val="tx1"/>
                </a:solidFill>
                <a:latin typeface="Calibri" panose="020F0502020204030204" pitchFamily="34" charset="0"/>
              </a:rPr>
              <a:t>Når </a:t>
            </a:r>
            <a:r>
              <a:rPr lang="nb-NO" sz="1400" b="0" dirty="0">
                <a:solidFill>
                  <a:schemeClr val="tx1"/>
                </a:solidFill>
                <a:latin typeface="Calibri" panose="020F0502020204030204" pitchFamily="34" charset="0"/>
              </a:rPr>
              <a:t>det gjelder holdninger til jakt </a:t>
            </a:r>
            <a:r>
              <a:rPr lang="nb-NO" sz="1400" b="0" dirty="0" smtClean="0">
                <a:solidFill>
                  <a:schemeClr val="tx1"/>
                </a:solidFill>
                <a:latin typeface="Calibri" panose="020F0502020204030204" pitchFamily="34" charset="0"/>
              </a:rPr>
              <a:t>generelt, har andelen som er </a:t>
            </a:r>
            <a:r>
              <a:rPr lang="nb-NO" sz="1400" b="0" i="1" dirty="0" smtClean="0">
                <a:solidFill>
                  <a:schemeClr val="tx1"/>
                </a:solidFill>
                <a:latin typeface="Calibri" panose="020F0502020204030204" pitchFamily="34" charset="0"/>
              </a:rPr>
              <a:t>svært positive </a:t>
            </a:r>
            <a:r>
              <a:rPr lang="nb-NO" sz="1400" b="0" dirty="0" smtClean="0">
                <a:solidFill>
                  <a:schemeClr val="tx1"/>
                </a:solidFill>
                <a:latin typeface="Calibri" panose="020F0502020204030204" pitchFamily="34" charset="0"/>
              </a:rPr>
              <a:t>eller </a:t>
            </a:r>
            <a:r>
              <a:rPr lang="nb-NO" sz="1400" b="0" i="1" dirty="0" smtClean="0">
                <a:solidFill>
                  <a:schemeClr val="tx1"/>
                </a:solidFill>
                <a:latin typeface="Calibri" panose="020F0502020204030204" pitchFamily="34" charset="0"/>
              </a:rPr>
              <a:t>positive </a:t>
            </a:r>
            <a:r>
              <a:rPr lang="nb-NO" sz="1400" b="0" dirty="0" smtClean="0">
                <a:solidFill>
                  <a:schemeClr val="tx1"/>
                </a:solidFill>
                <a:latin typeface="Calibri" panose="020F0502020204030204" pitchFamily="34" charset="0"/>
              </a:rPr>
              <a:t>økt noe fra 2014. Menn er fortsatt mer positive enn kvinner, men kvinner er i økende grad mer positive til jakt. </a:t>
            </a:r>
          </a:p>
          <a:p>
            <a:pPr marL="285750" lvl="1" indent="-285750">
              <a:buClr>
                <a:schemeClr val="accent3"/>
              </a:buClr>
              <a:buFont typeface="Wingdings" panose="05000000000000000000" pitchFamily="2" charset="2"/>
              <a:buChar char="§"/>
            </a:pPr>
            <a:r>
              <a:rPr lang="nb-NO" sz="1400" b="0" dirty="0">
                <a:solidFill>
                  <a:schemeClr val="tx1"/>
                </a:solidFill>
                <a:latin typeface="Calibri" panose="020F0502020204030204" pitchFamily="34" charset="0"/>
              </a:rPr>
              <a:t>T</a:t>
            </a:r>
            <a:r>
              <a:rPr lang="nb-NO" sz="1400" b="0" dirty="0" smtClean="0">
                <a:solidFill>
                  <a:schemeClr val="tx1"/>
                </a:solidFill>
                <a:latin typeface="Calibri" panose="020F0502020204030204" pitchFamily="34" charset="0"/>
              </a:rPr>
              <a:t>iltroen til at jakt utøves på en human og forsvarlig måte i Norge har økt siden 2014, med tilsvarende lik økning blant kvinner og menn, og i større grad eldre enn yngre. </a:t>
            </a:r>
          </a:p>
          <a:p>
            <a:pPr marL="285750" lvl="1" indent="-285750">
              <a:buClr>
                <a:schemeClr val="accent3"/>
              </a:buClr>
              <a:buFont typeface="Wingdings" panose="05000000000000000000" pitchFamily="2" charset="2"/>
              <a:buChar char="§"/>
            </a:pPr>
            <a:r>
              <a:rPr lang="nb-NO" sz="1400" b="0" dirty="0" smtClean="0">
                <a:solidFill>
                  <a:schemeClr val="tx1"/>
                </a:solidFill>
                <a:latin typeface="Calibri" panose="020F0502020204030204" pitchFamily="34" charset="0"/>
              </a:rPr>
              <a:t>Det er først og fremst </a:t>
            </a:r>
            <a:r>
              <a:rPr lang="nb-NO" sz="1400" b="0" i="1" dirty="0" smtClean="0">
                <a:solidFill>
                  <a:schemeClr val="tx1"/>
                </a:solidFill>
                <a:latin typeface="Calibri" panose="020F0502020204030204" pitchFamily="34" charset="0"/>
              </a:rPr>
              <a:t>ulvejakt </a:t>
            </a:r>
            <a:r>
              <a:rPr lang="nb-NO" sz="1400" b="0" dirty="0" smtClean="0">
                <a:solidFill>
                  <a:schemeClr val="tx1"/>
                </a:solidFill>
                <a:latin typeface="Calibri" panose="020F0502020204030204" pitchFamily="34" charset="0"/>
              </a:rPr>
              <a:t>man har mindre tiltro til. Tiltroen til human elgjakt er uendret, mens øvrige jaktformer har økt tiltro. </a:t>
            </a:r>
          </a:p>
          <a:p>
            <a:pPr marL="285750" lvl="1" indent="-285750">
              <a:buClr>
                <a:schemeClr val="accent3"/>
              </a:buClr>
              <a:buFont typeface="Wingdings" panose="05000000000000000000" pitchFamily="2" charset="2"/>
              <a:buChar char="§"/>
            </a:pPr>
            <a:r>
              <a:rPr lang="nb-NO" sz="1400" b="0" dirty="0" smtClean="0">
                <a:solidFill>
                  <a:schemeClr val="tx1"/>
                </a:solidFill>
                <a:latin typeface="Calibri" panose="020F0502020204030204" pitchFamily="34" charset="0"/>
              </a:rPr>
              <a:t>Halvparten av befolkningen er positive til «catch and release» innen fisking, og andelen er uendret fra 2014.</a:t>
            </a:r>
          </a:p>
          <a:p>
            <a:pPr marL="538163" lvl="2" indent="-285750">
              <a:buClr>
                <a:schemeClr val="accent3"/>
              </a:buClr>
              <a:buFont typeface="Wingdings" panose="05000000000000000000" pitchFamily="2" charset="2"/>
              <a:buChar char="§"/>
            </a:pPr>
            <a:r>
              <a:rPr lang="nb-NO" sz="1200" dirty="0" smtClean="0">
                <a:solidFill>
                  <a:schemeClr val="tx1"/>
                </a:solidFill>
                <a:latin typeface="Calibri" panose="020F0502020204030204" pitchFamily="34" charset="0"/>
              </a:rPr>
              <a:t>Andelen som er </a:t>
            </a:r>
            <a:r>
              <a:rPr lang="nb-NO" sz="1200" i="1" dirty="0" smtClean="0">
                <a:solidFill>
                  <a:schemeClr val="tx1"/>
                </a:solidFill>
                <a:latin typeface="Calibri" panose="020F0502020204030204" pitchFamily="34" charset="0"/>
              </a:rPr>
              <a:t>svært positive </a:t>
            </a:r>
            <a:r>
              <a:rPr lang="nb-NO" sz="1200" dirty="0" smtClean="0">
                <a:solidFill>
                  <a:schemeClr val="tx1"/>
                </a:solidFill>
                <a:latin typeface="Calibri" panose="020F0502020204030204" pitchFamily="34" charset="0"/>
              </a:rPr>
              <a:t>eller </a:t>
            </a:r>
            <a:r>
              <a:rPr lang="nb-NO" sz="1200" i="1" dirty="0" smtClean="0">
                <a:solidFill>
                  <a:schemeClr val="tx1"/>
                </a:solidFill>
                <a:latin typeface="Calibri" panose="020F0502020204030204" pitchFamily="34" charset="0"/>
              </a:rPr>
              <a:t>positive </a:t>
            </a:r>
            <a:r>
              <a:rPr lang="nb-NO" sz="1200" dirty="0" smtClean="0">
                <a:solidFill>
                  <a:schemeClr val="tx1"/>
                </a:solidFill>
                <a:latin typeface="Calibri" panose="020F0502020204030204" pitchFamily="34" charset="0"/>
              </a:rPr>
              <a:t>er høyest blant de yngste (15-29 år).</a:t>
            </a:r>
            <a:endParaRPr lang="nb-NO" sz="1200" b="0" dirty="0" smtClean="0">
              <a:solidFill>
                <a:schemeClr val="tx1"/>
              </a:solidFill>
              <a:latin typeface="Calibri" panose="020F0502020204030204" pitchFamily="34" charset="0"/>
            </a:endParaRPr>
          </a:p>
          <a:p>
            <a:pPr marL="285750" lvl="1" indent="-285750">
              <a:buClr>
                <a:schemeClr val="accent3"/>
              </a:buClr>
              <a:buFont typeface="Wingdings" panose="05000000000000000000" pitchFamily="2" charset="2"/>
              <a:buChar char="§"/>
            </a:pPr>
            <a:endParaRPr lang="nb-NO" sz="1400" b="0" dirty="0" smtClean="0">
              <a:latin typeface="Calibri" panose="020F0502020204030204" pitchFamily="34" charset="0"/>
            </a:endParaRPr>
          </a:p>
          <a:p>
            <a:pPr marL="285750" lvl="1" indent="-285750">
              <a:buClr>
                <a:schemeClr val="accent3"/>
              </a:buClr>
              <a:buFont typeface="Wingdings" panose="05000000000000000000" pitchFamily="2" charset="2"/>
              <a:buChar char="§"/>
            </a:pPr>
            <a:endParaRPr lang="nb-NO" sz="1400" b="0" dirty="0" smtClean="0">
              <a:latin typeface="Calibri" panose="020F0502020204030204" pitchFamily="34" charset="0"/>
            </a:endParaRPr>
          </a:p>
          <a:p>
            <a:pPr marL="285750" lvl="1" indent="-285750">
              <a:buClr>
                <a:schemeClr val="accent3"/>
              </a:buClr>
              <a:buFont typeface="Wingdings" panose="05000000000000000000" pitchFamily="2" charset="2"/>
              <a:buChar char="§"/>
            </a:pPr>
            <a:endParaRPr lang="nb-NO" sz="1400" b="0" dirty="0">
              <a:latin typeface="Calibri" panose="020F0502020204030204" pitchFamily="34" charset="0"/>
            </a:endParaRPr>
          </a:p>
          <a:p>
            <a:pPr marL="285750" indent="-285750">
              <a:buClr>
                <a:schemeClr val="accent3"/>
              </a:buClr>
              <a:buFont typeface="Wingdings" panose="05000000000000000000" pitchFamily="2" charset="2"/>
              <a:buChar char="§"/>
            </a:pPr>
            <a:endParaRPr lang="nb-NO" sz="1400" dirty="0">
              <a:latin typeface="Calibri" panose="020F0502020204030204" pitchFamily="34" charset="0"/>
            </a:endParaRPr>
          </a:p>
        </p:txBody>
      </p:sp>
      <p:sp>
        <p:nvSpPr>
          <p:cNvPr id="11" name="Content Placeholder 11"/>
          <p:cNvSpPr>
            <a:spLocks noGrp="1"/>
          </p:cNvSpPr>
          <p:nvPr>
            <p:ph sz="quarter" idx="11"/>
          </p:nvPr>
        </p:nvSpPr>
        <p:spPr>
          <a:xfrm>
            <a:off x="4809067" y="795866"/>
            <a:ext cx="4046008" cy="5029378"/>
          </a:xfrm>
        </p:spPr>
        <p:txBody>
          <a:bodyPr/>
          <a:lstStyle/>
          <a:p>
            <a:pPr>
              <a:buClr>
                <a:schemeClr val="accent3"/>
              </a:buClr>
            </a:pPr>
            <a:r>
              <a:rPr lang="nb-NO" sz="1400" dirty="0" smtClean="0">
                <a:latin typeface="Calibri" panose="020F0502020204030204" pitchFamily="34" charset="0"/>
              </a:rPr>
              <a:t>ROVDYR OG SAMFUNN</a:t>
            </a:r>
          </a:p>
          <a:p>
            <a:pPr marL="285750" lvl="1" indent="-285750">
              <a:buClr>
                <a:schemeClr val="accent3"/>
              </a:buClr>
              <a:buFont typeface="Wingdings" panose="05000000000000000000" pitchFamily="2" charset="2"/>
              <a:buChar char="§"/>
            </a:pPr>
            <a:r>
              <a:rPr lang="nb-NO" sz="1400" b="0" dirty="0" smtClean="0">
                <a:solidFill>
                  <a:schemeClr val="tx1"/>
                </a:solidFill>
                <a:latin typeface="Calibri" panose="020F0502020204030204" pitchFamily="34" charset="0"/>
              </a:rPr>
              <a:t>Flere i befolkningen er opptatt av rovdyrkonflikten, med 57 prosent mot 52 prosent i 2014. Det er ikke lenger forskjell i interesse mellom kjønn, men de under 30 år er klart mindre interessert enn resten. </a:t>
            </a:r>
          </a:p>
          <a:p>
            <a:pPr marL="285750" lvl="1" indent="-285750">
              <a:buClr>
                <a:schemeClr val="accent3"/>
              </a:buClr>
              <a:buFont typeface="Wingdings" panose="05000000000000000000" pitchFamily="2" charset="2"/>
              <a:buChar char="§"/>
            </a:pPr>
            <a:r>
              <a:rPr lang="nb-NO" sz="1400" b="0" dirty="0" smtClean="0">
                <a:solidFill>
                  <a:schemeClr val="tx1"/>
                </a:solidFill>
                <a:latin typeface="Calibri" panose="020F0502020204030204" pitchFamily="34" charset="0"/>
              </a:rPr>
              <a:t>Flere er positive til gaupe og jerv, mens det er en svak nedgang i andelen positive til ulv og bjørn. Halvparten av befolkningen er negative til ulv og bjørn. </a:t>
            </a:r>
          </a:p>
          <a:p>
            <a:pPr marL="285750" lvl="1" indent="-285750">
              <a:buClr>
                <a:schemeClr val="accent3"/>
              </a:buClr>
              <a:buFont typeface="Wingdings" panose="05000000000000000000" pitchFamily="2" charset="2"/>
              <a:buChar char="§"/>
            </a:pPr>
            <a:r>
              <a:rPr lang="nb-NO" sz="1400" b="0" dirty="0">
                <a:solidFill>
                  <a:schemeClr val="tx1"/>
                </a:solidFill>
                <a:latin typeface="Calibri" panose="020F0502020204030204" pitchFamily="34" charset="0"/>
              </a:rPr>
              <a:t>D</a:t>
            </a:r>
            <a:r>
              <a:rPr lang="nb-NO" sz="1400" b="0" dirty="0" smtClean="0">
                <a:solidFill>
                  <a:schemeClr val="tx1"/>
                </a:solidFill>
                <a:latin typeface="Calibri" panose="020F0502020204030204" pitchFamily="34" charset="0"/>
              </a:rPr>
              <a:t>et er en nedgang siden 2014 i andelen som mener det vil vært positive konsekvenser for interessen og bruk av nærområde, av å ha en fast bestand av rovdyr i sitt nærområde. </a:t>
            </a:r>
          </a:p>
          <a:p>
            <a:pPr marL="538163" lvl="2" indent="-285750">
              <a:buClr>
                <a:schemeClr val="accent3"/>
              </a:buClr>
              <a:buFont typeface="Wingdings" panose="05000000000000000000" pitchFamily="2" charset="2"/>
              <a:buChar char="§"/>
            </a:pPr>
            <a:r>
              <a:rPr lang="nb-NO" sz="1400" dirty="0" smtClean="0">
                <a:solidFill>
                  <a:schemeClr val="tx1"/>
                </a:solidFill>
                <a:latin typeface="Calibri" panose="020F0502020204030204" pitchFamily="34" charset="0"/>
              </a:rPr>
              <a:t>Nedgangen gjelder alle dyrearter, men spesielt gaupe. </a:t>
            </a:r>
            <a:endParaRPr lang="nb-NO" sz="1200" b="0" dirty="0" smtClean="0">
              <a:solidFill>
                <a:schemeClr val="tx1"/>
              </a:solidFill>
              <a:latin typeface="Calibri" panose="020F0502020204030204" pitchFamily="34" charset="0"/>
            </a:endParaRPr>
          </a:p>
          <a:p>
            <a:pPr marL="285750" lvl="1" indent="-285750">
              <a:buClr>
                <a:schemeClr val="accent3"/>
              </a:buClr>
              <a:buFont typeface="Wingdings" panose="05000000000000000000" pitchFamily="2" charset="2"/>
              <a:buChar char="§"/>
            </a:pPr>
            <a:r>
              <a:rPr lang="nb-NO" sz="1400" b="0" dirty="0" smtClean="0">
                <a:solidFill>
                  <a:schemeClr val="tx1"/>
                </a:solidFill>
                <a:latin typeface="Calibri" panose="020F0502020204030204" pitchFamily="34" charset="0"/>
              </a:rPr>
              <a:t>Færre, </a:t>
            </a:r>
            <a:r>
              <a:rPr lang="nb-NO" sz="1400" b="0" dirty="0">
                <a:solidFill>
                  <a:schemeClr val="tx1"/>
                </a:solidFill>
                <a:latin typeface="Calibri" panose="020F0502020204030204" pitchFamily="34" charset="0"/>
              </a:rPr>
              <a:t>4</a:t>
            </a:r>
            <a:r>
              <a:rPr lang="nb-NO" sz="1400" b="0" dirty="0" smtClean="0">
                <a:solidFill>
                  <a:schemeClr val="tx1"/>
                </a:solidFill>
                <a:latin typeface="Calibri" panose="020F0502020204030204" pitchFamily="34" charset="0"/>
              </a:rPr>
              <a:t> prosentpoeng, mener at ulv er en naturlig del av norsk fauna. I motsetning til i 2014 hvor de yngste var klart mest enig i påstanden, er det i 2017 noe mer jevnt mellom aldersgruppene ift ulvens plass i norsk natur. </a:t>
            </a:r>
          </a:p>
          <a:p>
            <a:pPr marL="285750" lvl="1" indent="-285750">
              <a:buClr>
                <a:schemeClr val="accent3"/>
              </a:buClr>
              <a:buFont typeface="Wingdings" panose="05000000000000000000" pitchFamily="2" charset="2"/>
              <a:buChar char="§"/>
            </a:pPr>
            <a:r>
              <a:rPr lang="nb-NO" sz="1400" b="0" dirty="0" smtClean="0">
                <a:solidFill>
                  <a:schemeClr val="tx1"/>
                </a:solidFill>
                <a:latin typeface="Calibri" panose="020F0502020204030204" pitchFamily="34" charset="0"/>
              </a:rPr>
              <a:t>Folk flest har tiltro til de tallene som legges frem av rovdyrforskere, hvor 7 av 10 har tiltro til tallene. </a:t>
            </a:r>
          </a:p>
          <a:p>
            <a:pPr marL="285750" lvl="1" indent="-285750">
              <a:buClr>
                <a:schemeClr val="accent3"/>
              </a:buClr>
              <a:buFont typeface="Wingdings" panose="05000000000000000000" pitchFamily="2" charset="2"/>
              <a:buChar char="§"/>
            </a:pPr>
            <a:endParaRPr lang="nb-NO" sz="1400" b="0" dirty="0" smtClean="0">
              <a:latin typeface="Calibri" panose="020F0502020204030204" pitchFamily="34" charset="0"/>
            </a:endParaRPr>
          </a:p>
          <a:p>
            <a:pPr marL="285750" lvl="1" indent="-285750">
              <a:buClr>
                <a:schemeClr val="accent3"/>
              </a:buClr>
              <a:buFont typeface="Wingdings" panose="05000000000000000000" pitchFamily="2" charset="2"/>
              <a:buChar char="§"/>
            </a:pPr>
            <a:endParaRPr lang="nb-NO" sz="1400" b="0" dirty="0">
              <a:latin typeface="Calibri" panose="020F0502020204030204" pitchFamily="34" charset="0"/>
            </a:endParaRPr>
          </a:p>
          <a:p>
            <a:pPr marL="285750" lvl="1" indent="-285750">
              <a:buClr>
                <a:schemeClr val="accent3"/>
              </a:buClr>
              <a:buFont typeface="Wingdings" panose="05000000000000000000" pitchFamily="2" charset="2"/>
              <a:buChar char="§"/>
            </a:pPr>
            <a:endParaRPr lang="nb-NO" sz="1400" b="0" dirty="0">
              <a:latin typeface="Calibri" panose="020F0502020204030204" pitchFamily="34" charset="0"/>
            </a:endParaRPr>
          </a:p>
          <a:p>
            <a:pPr marL="285750" lvl="1" indent="-285750">
              <a:buClr>
                <a:schemeClr val="accent3"/>
              </a:buClr>
              <a:buFont typeface="Wingdings" panose="05000000000000000000" pitchFamily="2" charset="2"/>
              <a:buChar char="§"/>
            </a:pPr>
            <a:endParaRPr lang="nb-NO" sz="1400" b="0" dirty="0" smtClean="0">
              <a:latin typeface="Calibri" panose="020F0502020204030204" pitchFamily="34" charset="0"/>
            </a:endParaRPr>
          </a:p>
          <a:p>
            <a:pPr marL="538163" lvl="2" indent="-285750">
              <a:buClr>
                <a:schemeClr val="accent3"/>
              </a:buClr>
              <a:buFont typeface="Wingdings" panose="05000000000000000000" pitchFamily="2" charset="2"/>
              <a:buChar char="§"/>
            </a:pPr>
            <a:endParaRPr lang="nb-NO" sz="1400" dirty="0">
              <a:latin typeface="Calibri" panose="020F0502020204030204" pitchFamily="34" charset="0"/>
            </a:endParaRPr>
          </a:p>
        </p:txBody>
      </p:sp>
      <p:sp>
        <p:nvSpPr>
          <p:cNvPr id="2" name="TekstSylinder 1"/>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4</a:t>
            </a:r>
            <a:endParaRPr lang="nb-NO" sz="750" b="0" dirty="0" err="1" smtClean="0">
              <a:solidFill>
                <a:srgbClr val="333333"/>
              </a:solidFill>
              <a:latin typeface="+mn-lt"/>
            </a:endParaRPr>
          </a:p>
        </p:txBody>
      </p:sp>
    </p:spTree>
    <p:extLst>
      <p:ext uri="{BB962C8B-B14F-4D97-AF65-F5344CB8AC3E}">
        <p14:creationId xmlns:p14="http://schemas.microsoft.com/office/powerpoint/2010/main" val="4052137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2714795341"/>
              </p:ext>
            </p:extLst>
          </p:nvPr>
        </p:nvGraphicFramePr>
        <p:xfrm>
          <a:off x="52213" y="854927"/>
          <a:ext cx="4030663" cy="269534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pPr defTabSz="762000" eaLnBrk="0" hangingPunct="0"/>
            <a:r>
              <a:rPr lang="nb-NO" dirty="0" smtClean="0"/>
              <a:t>8 av 10 mener det bør bli bedre kontroll med motorferdsel i naturen</a:t>
            </a:r>
            <a:br>
              <a:rPr lang="nb-NO" dirty="0" smtClean="0"/>
            </a:br>
            <a:r>
              <a:rPr lang="nb-NO" sz="1000" dirty="0" smtClean="0"/>
              <a:t>NY 2017: </a:t>
            </a:r>
            <a:r>
              <a:rPr lang="nb-NO" sz="1000" i="1" dirty="0" smtClean="0"/>
              <a:t>Grad </a:t>
            </a:r>
            <a:r>
              <a:rPr lang="nb-NO" sz="1000" i="1" dirty="0"/>
              <a:t>av </a:t>
            </a:r>
            <a:r>
              <a:rPr lang="nb-NO" sz="1000" i="1" dirty="0" smtClean="0"/>
              <a:t>enighet i påstand: </a:t>
            </a:r>
            <a:r>
              <a:rPr lang="nb-NO" sz="1000" i="1" dirty="0"/>
              <a:t>«Det bør bli </a:t>
            </a:r>
            <a:r>
              <a:rPr lang="nb-NO" sz="1000" i="1" dirty="0" smtClean="0"/>
              <a:t>bedre kontroll med motorferdsel i naturen». I prosent av base n=615. </a:t>
            </a:r>
            <a:endParaRPr lang="nb-NO" dirty="0"/>
          </a:p>
        </p:txBody>
      </p:sp>
      <p:sp>
        <p:nvSpPr>
          <p:cNvPr id="6" name="Plassholder for innhold 5"/>
          <p:cNvSpPr>
            <a:spLocks noGrp="1"/>
          </p:cNvSpPr>
          <p:nvPr>
            <p:ph sz="quarter" idx="12"/>
          </p:nvPr>
        </p:nvSpPr>
        <p:spPr>
          <a:xfrm>
            <a:off x="4826000" y="1385888"/>
            <a:ext cx="4029075" cy="4445000"/>
          </a:xfrm>
        </p:spPr>
        <p:txBody>
          <a:bodyPr/>
          <a:lstStyle/>
          <a:p>
            <a:pPr marL="171450" indent="-171450">
              <a:spcAft>
                <a:spcPts val="600"/>
              </a:spcAft>
              <a:buFont typeface="Wingdings" panose="05000000000000000000" pitchFamily="2" charset="2"/>
              <a:buChar char="§"/>
            </a:pPr>
            <a:r>
              <a:rPr lang="nb-NO" sz="1100" dirty="0" smtClean="0"/>
              <a:t>Hele 81 prosent er enige i at det bør bli bedre kontroll med motorferdsel i naturen. </a:t>
            </a:r>
          </a:p>
          <a:p>
            <a:pPr marL="171450" indent="-171450">
              <a:spcAft>
                <a:spcPts val="600"/>
              </a:spcAft>
              <a:buFont typeface="Wingdings" panose="05000000000000000000" pitchFamily="2" charset="2"/>
              <a:buChar char="§"/>
            </a:pPr>
            <a:r>
              <a:rPr lang="nb-NO" sz="1100" dirty="0" smtClean="0"/>
              <a:t>Av de som er enige i påstanden om bedre kontroll er det 11 prosent flere kvinner enn menn.</a:t>
            </a:r>
          </a:p>
          <a:p>
            <a:pPr marL="171450" indent="-171450">
              <a:spcAft>
                <a:spcPts val="600"/>
              </a:spcAft>
              <a:buFont typeface="Wingdings" panose="05000000000000000000" pitchFamily="2" charset="2"/>
              <a:buChar char="§"/>
            </a:pPr>
            <a:r>
              <a:rPr lang="nb-NO" sz="1100" dirty="0" smtClean="0"/>
              <a:t>Det er hovedsakelig de over 44 år som er enige i påstanden om bedre kontroll</a:t>
            </a:r>
            <a:r>
              <a:rPr lang="nb-NO" sz="1100" dirty="0"/>
              <a:t> </a:t>
            </a:r>
            <a:r>
              <a:rPr lang="nb-NO" sz="1100" dirty="0" smtClean="0"/>
              <a:t>og andelen som er </a:t>
            </a:r>
            <a:r>
              <a:rPr lang="nb-NO" sz="1100" i="1" dirty="0" smtClean="0"/>
              <a:t>helt enig </a:t>
            </a:r>
            <a:r>
              <a:rPr lang="nb-NO" sz="1100" dirty="0" smtClean="0"/>
              <a:t>øker med økende alder. </a:t>
            </a:r>
            <a:endParaRPr lang="nb-NO" sz="1100" dirty="0"/>
          </a:p>
        </p:txBody>
      </p:sp>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40</a:t>
            </a:r>
          </a:p>
        </p:txBody>
      </p:sp>
      <p:graphicFrame>
        <p:nvGraphicFramePr>
          <p:cNvPr id="7" name="Plassholder for innhold 5"/>
          <p:cNvGraphicFramePr>
            <a:graphicFrameLocks/>
          </p:cNvGraphicFramePr>
          <p:nvPr>
            <p:custDataLst>
              <p:tags r:id="rId2"/>
            </p:custDataLst>
            <p:extLst>
              <p:ext uri="{D42A27DB-BD31-4B8C-83A1-F6EECF244321}">
                <p14:modId xmlns:p14="http://schemas.microsoft.com/office/powerpoint/2010/main" val="1603886656"/>
              </p:ext>
            </p:extLst>
          </p:nvPr>
        </p:nvGraphicFramePr>
        <p:xfrm>
          <a:off x="350043" y="3780075"/>
          <a:ext cx="4031999" cy="1362285"/>
        </p:xfrm>
        <a:graphic>
          <a:graphicData uri="http://schemas.openxmlformats.org/drawingml/2006/table">
            <a:tbl>
              <a:tblPr firstRow="1">
                <a:solidFill>
                  <a:srgbClr val="FFFFFF">
                    <a:alpha val="0"/>
                  </a:srgbClr>
                </a:solidFill>
                <a:tableStyleId>{5C22544A-7EE6-4342-B048-85BDC9FD1C3A}</a:tableStyleId>
              </a:tblPr>
              <a:tblGrid>
                <a:gridCol w="984250"/>
                <a:gridCol w="420433"/>
                <a:gridCol w="437886"/>
                <a:gridCol w="437886"/>
                <a:gridCol w="437886"/>
                <a:gridCol w="437886"/>
                <a:gridCol w="437886"/>
                <a:gridCol w="437886"/>
              </a:tblGrid>
              <a:tr h="217423">
                <a:tc>
                  <a:txBody>
                    <a:bodyPr/>
                    <a:lstStyle/>
                    <a:p>
                      <a:pPr marL="0" algn="l" defTabSz="914400" rtl="0" eaLnBrk="1" latinLnBrk="0" hangingPunct="1"/>
                      <a:endParaRPr lang="nb-NO" sz="9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Alle</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Mann</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Kvinne</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15-29</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30- 44</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45-59</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60+</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algn="l" fontAlgn="ctr"/>
                      <a:r>
                        <a:rPr lang="nb-NO" sz="900" b="0" i="0" u="none" strike="noStrike" dirty="0">
                          <a:solidFill>
                            <a:schemeClr val="tx1"/>
                          </a:solidFill>
                          <a:effectLst/>
                          <a:latin typeface="Calibri" panose="020F0502020204030204" pitchFamily="34" charset="0"/>
                        </a:rPr>
                        <a:t>Helt enig</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51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55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algn="l" fontAlgn="ctr"/>
                      <a:r>
                        <a:rPr lang="nb-NO" sz="900" b="0" i="0" u="none" strike="noStrike" dirty="0">
                          <a:solidFill>
                            <a:schemeClr val="tx1"/>
                          </a:solidFill>
                          <a:effectLst/>
                          <a:latin typeface="Calibri" panose="020F0502020204030204" pitchFamily="34" charset="0"/>
                        </a:rPr>
                        <a:t>Ganske enig</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algn="l" fontAlgn="ctr"/>
                      <a:r>
                        <a:rPr lang="nb-NO" sz="900" b="0" i="0" u="none" strike="noStrike" dirty="0">
                          <a:solidFill>
                            <a:schemeClr val="tx1"/>
                          </a:solidFill>
                          <a:effectLst/>
                          <a:latin typeface="Calibri" panose="020F0502020204030204" pitchFamily="34" charset="0"/>
                        </a:rPr>
                        <a:t>Ganske uenig</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algn="l" fontAlgn="ctr"/>
                      <a:r>
                        <a:rPr lang="nb-NO" sz="900" b="0" i="0" u="none" strike="noStrike" dirty="0">
                          <a:solidFill>
                            <a:schemeClr val="tx1"/>
                          </a:solidFill>
                          <a:effectLst/>
                          <a:latin typeface="Calibri" panose="020F0502020204030204" pitchFamily="34" charset="0"/>
                        </a:rPr>
                        <a:t>Helt uenig</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algn="l" fontAlgn="ctr"/>
                      <a:r>
                        <a:rPr lang="nb-NO" sz="900" b="0" i="0" u="none" strike="noStrike" dirty="0" smtClean="0">
                          <a:solidFill>
                            <a:schemeClr val="tx1"/>
                          </a:solidFill>
                          <a:effectLst/>
                          <a:latin typeface="Calibri" panose="020F0502020204030204" pitchFamily="34" charset="0"/>
                        </a:rPr>
                        <a:t>Vet ikke</a:t>
                      </a:r>
                      <a:endParaRPr lang="nb-NO" sz="9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130887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3915393911"/>
              </p:ext>
            </p:extLst>
          </p:nvPr>
        </p:nvGraphicFramePr>
        <p:xfrm>
          <a:off x="285750" y="1300975"/>
          <a:ext cx="4030663" cy="3142437"/>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pPr defTabSz="762000" eaLnBrk="0" hangingPunct="0"/>
            <a:r>
              <a:rPr lang="nb-NO" dirty="0" smtClean="0"/>
              <a:t>Mellom 6 og 7 av 10 mener at mer av Norges landareal bør vernes</a:t>
            </a:r>
            <a:br>
              <a:rPr lang="nb-NO" dirty="0" smtClean="0"/>
            </a:br>
            <a:r>
              <a:rPr lang="nb-NO" sz="1000" i="1" dirty="0"/>
              <a:t>Grad av enighet i påstand</a:t>
            </a:r>
            <a:r>
              <a:rPr lang="nb-NO" sz="1000" i="1" dirty="0" smtClean="0"/>
              <a:t>: «Mer </a:t>
            </a:r>
            <a:r>
              <a:rPr lang="nb-NO" sz="1000" i="1" dirty="0"/>
              <a:t>av Norges landareal burde vernes som nasjonalpark, landskapsvernområde eller </a:t>
            </a:r>
            <a:r>
              <a:rPr lang="nb-NO" sz="1000" i="1" dirty="0" smtClean="0"/>
              <a:t>naturreservat» </a:t>
            </a:r>
            <a:r>
              <a:rPr lang="nb-NO" sz="1000" dirty="0" smtClean="0"/>
              <a:t>I prosent av base n=615</a:t>
            </a:r>
            <a:endParaRPr lang="nb-NO" sz="1000"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3464875792"/>
              </p:ext>
            </p:extLst>
          </p:nvPr>
        </p:nvGraphicFramePr>
        <p:xfrm>
          <a:off x="421480" y="4426291"/>
          <a:ext cx="4030675" cy="1439588"/>
        </p:xfrm>
        <a:graphic>
          <a:graphicData uri="http://schemas.openxmlformats.org/drawingml/2006/table">
            <a:tbl>
              <a:tblPr firstRow="1">
                <a:solidFill>
                  <a:srgbClr val="FFFFFF">
                    <a:alpha val="0"/>
                  </a:srgbClr>
                </a:solidFill>
                <a:tableStyleId>{5C22544A-7EE6-4342-B048-85BDC9FD1C3A}</a:tableStyleId>
              </a:tblPr>
              <a:tblGrid>
                <a:gridCol w="693964"/>
                <a:gridCol w="476673"/>
                <a:gridCol w="476673"/>
                <a:gridCol w="490826"/>
                <a:gridCol w="462520"/>
                <a:gridCol w="495423"/>
                <a:gridCol w="457923"/>
                <a:gridCol w="476673"/>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Enige (top2)</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2017</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65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62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68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70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63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58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70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64</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59</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69</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73</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68</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63</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52</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60</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57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57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54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62</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55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Verdana"/>
                          <a:ea typeface="+mn-ea"/>
                          <a:cs typeface="+mn-cs"/>
                        </a:rPr>
                        <a:t>2008</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68</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a:xfrm>
            <a:off x="4826000" y="1226635"/>
            <a:ext cx="4029075" cy="4604254"/>
          </a:xfrm>
        </p:spPr>
        <p:txBody>
          <a:bodyPr/>
          <a:lstStyle/>
          <a:p>
            <a:pPr marL="171450" indent="-171450">
              <a:spcAft>
                <a:spcPts val="600"/>
              </a:spcAft>
              <a:buFont typeface="Wingdings" panose="05000000000000000000" pitchFamily="2" charset="2"/>
              <a:buChar char="§"/>
            </a:pPr>
            <a:r>
              <a:rPr lang="nb-NO" sz="1100" dirty="0" smtClean="0"/>
              <a:t>Andelen som er </a:t>
            </a:r>
            <a:r>
              <a:rPr lang="nb-NO" sz="1100" i="1" dirty="0" smtClean="0"/>
              <a:t>helt enige </a:t>
            </a:r>
            <a:r>
              <a:rPr lang="nb-NO" sz="1100" dirty="0" smtClean="0"/>
              <a:t>i påstanden øker med </a:t>
            </a:r>
            <a:r>
              <a:rPr lang="nb-NO" sz="1100" dirty="0"/>
              <a:t>6</a:t>
            </a:r>
            <a:r>
              <a:rPr lang="nb-NO" sz="1100" dirty="0" smtClean="0"/>
              <a:t> prosentpoeng fra 2014. Over tid, siden 2012 har det frem til 2017 skjedd en økning i andelen </a:t>
            </a:r>
            <a:r>
              <a:rPr lang="nb-NO" sz="1100" i="1" dirty="0" smtClean="0"/>
              <a:t>helt enige</a:t>
            </a:r>
            <a:r>
              <a:rPr lang="nb-NO" sz="1100" dirty="0" smtClean="0"/>
              <a:t>. </a:t>
            </a:r>
          </a:p>
          <a:p>
            <a:pPr marL="171450" indent="-171450">
              <a:spcAft>
                <a:spcPts val="600"/>
              </a:spcAft>
              <a:buFont typeface="Wingdings" panose="05000000000000000000" pitchFamily="2" charset="2"/>
              <a:buChar char="§"/>
            </a:pPr>
            <a:r>
              <a:rPr lang="nb-NO" sz="1100" dirty="0" smtClean="0"/>
              <a:t>Kvinner er mer enige enn menn, og grad av enighet er omvendt proporsjonal med alder. </a:t>
            </a:r>
            <a:endParaRPr lang="nb-NO" sz="1100" dirty="0"/>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41</a:t>
            </a:r>
          </a:p>
        </p:txBody>
      </p:sp>
    </p:spTree>
    <p:extLst>
      <p:ext uri="{BB962C8B-B14F-4D97-AF65-F5344CB8AC3E}">
        <p14:creationId xmlns:p14="http://schemas.microsoft.com/office/powerpoint/2010/main" val="27257407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3054973845"/>
              </p:ext>
            </p:extLst>
          </p:nvPr>
        </p:nvGraphicFramePr>
        <p:xfrm>
          <a:off x="285750" y="1338145"/>
          <a:ext cx="4030663" cy="2919529"/>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pPr defTabSz="762000" eaLnBrk="0" hangingPunct="0"/>
            <a:r>
              <a:rPr lang="nb-NO" dirty="0" smtClean="0"/>
              <a:t>9 av 10 mener at statlig eierskap og forvaltning av Norges landareal er viktig</a:t>
            </a:r>
            <a:br>
              <a:rPr lang="nb-NO" dirty="0" smtClean="0"/>
            </a:br>
            <a:r>
              <a:rPr lang="nb-NO" sz="1000" i="1" dirty="0" smtClean="0"/>
              <a:t>Grad av enighet i påstand: «Statskog </a:t>
            </a:r>
            <a:r>
              <a:rPr lang="nb-NO" sz="1000" i="1" dirty="0"/>
              <a:t>forvalter på vegne av staten og fellesskapet 1\5 av Norges landareal (hovedsakelig fjellområder). Det er viktig at staten eier og forvalter disse arealene også i </a:t>
            </a:r>
            <a:r>
              <a:rPr lang="nb-NO" sz="1000" i="1" dirty="0" smtClean="0"/>
              <a:t>fremtiden» </a:t>
            </a:r>
            <a:r>
              <a:rPr lang="nb-NO" sz="1000" dirty="0" smtClean="0"/>
              <a:t>I prosent av base n=615. </a:t>
            </a:r>
            <a:endParaRPr lang="nb-NO" sz="1000" i="1"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1355380589"/>
              </p:ext>
            </p:extLst>
          </p:nvPr>
        </p:nvGraphicFramePr>
        <p:xfrm>
          <a:off x="321469" y="4369141"/>
          <a:ext cx="4387850" cy="1124714"/>
        </p:xfrm>
        <a:graphic>
          <a:graphicData uri="http://schemas.openxmlformats.org/drawingml/2006/table">
            <a:tbl>
              <a:tblPr firstRow="1">
                <a:solidFill>
                  <a:srgbClr val="FFFFFF">
                    <a:alpha val="0"/>
                  </a:srgbClr>
                </a:solidFill>
                <a:tableStyleId>{5C22544A-7EE6-4342-B048-85BDC9FD1C3A}</a:tableStyleId>
              </a:tblPr>
              <a:tblGrid>
                <a:gridCol w="956028"/>
                <a:gridCol w="406400"/>
                <a:gridCol w="430857"/>
                <a:gridCol w="534320"/>
                <a:gridCol w="503506"/>
                <a:gridCol w="539325"/>
                <a:gridCol w="498501"/>
                <a:gridCol w="518913"/>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Enige (top2)</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2017</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91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91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92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90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96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92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88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89</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88</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89</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84</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93</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89</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87</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87</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78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94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91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84</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79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a:xfrm>
            <a:off x="4826000" y="1338145"/>
            <a:ext cx="4029075" cy="4492743"/>
          </a:xfrm>
        </p:spPr>
        <p:txBody>
          <a:bodyPr/>
          <a:lstStyle/>
          <a:p>
            <a:pPr marL="171450" indent="-171450">
              <a:spcAft>
                <a:spcPts val="600"/>
              </a:spcAft>
              <a:buFont typeface="Wingdings" panose="05000000000000000000" pitchFamily="2" charset="2"/>
              <a:buChar char="§"/>
            </a:pPr>
            <a:r>
              <a:rPr lang="nb-NO" sz="1200" dirty="0" smtClean="0">
                <a:solidFill>
                  <a:schemeClr val="tx1"/>
                </a:solidFill>
              </a:rPr>
              <a:t>Befolkningen er i økende grad enige i påstanden – 92 prosent er </a:t>
            </a:r>
            <a:r>
              <a:rPr lang="nb-NO" sz="1200" i="1" dirty="0" smtClean="0">
                <a:solidFill>
                  <a:schemeClr val="tx1"/>
                </a:solidFill>
              </a:rPr>
              <a:t>helt</a:t>
            </a:r>
            <a:r>
              <a:rPr lang="nb-NO" sz="1200" dirty="0" smtClean="0">
                <a:solidFill>
                  <a:schemeClr val="tx1"/>
                </a:solidFill>
              </a:rPr>
              <a:t> eller </a:t>
            </a:r>
            <a:r>
              <a:rPr lang="nb-NO" sz="1200" i="1" dirty="0" smtClean="0">
                <a:solidFill>
                  <a:schemeClr val="tx1"/>
                </a:solidFill>
              </a:rPr>
              <a:t>ganske enige </a:t>
            </a:r>
            <a:r>
              <a:rPr lang="nb-NO" sz="1200" dirty="0" smtClean="0">
                <a:solidFill>
                  <a:schemeClr val="tx1"/>
                </a:solidFill>
              </a:rPr>
              <a:t>og kun 9 prosent er uenige. </a:t>
            </a:r>
            <a:r>
              <a:rPr lang="nb-NO" sz="1200" i="1" dirty="0" smtClean="0">
                <a:solidFill>
                  <a:schemeClr val="tx1"/>
                </a:solidFill>
              </a:rPr>
              <a:t> </a:t>
            </a:r>
          </a:p>
          <a:p>
            <a:pPr marL="171450" indent="-171450">
              <a:spcAft>
                <a:spcPts val="600"/>
              </a:spcAft>
              <a:buFont typeface="Wingdings" panose="05000000000000000000" pitchFamily="2" charset="2"/>
              <a:buChar char="§"/>
            </a:pPr>
            <a:r>
              <a:rPr lang="nb-NO" sz="1200" dirty="0" smtClean="0">
                <a:solidFill>
                  <a:schemeClr val="tx1"/>
                </a:solidFill>
              </a:rPr>
              <a:t>Av de som er enige i påstanden om viktigheten av statlig eierskap og forvaltning er det ingen store forskjeller mellom menn og kvinner. </a:t>
            </a:r>
          </a:p>
          <a:p>
            <a:pPr marL="171450" indent="-171450">
              <a:spcAft>
                <a:spcPts val="600"/>
              </a:spcAft>
              <a:buFont typeface="Wingdings" panose="05000000000000000000" pitchFamily="2" charset="2"/>
              <a:buChar char="§"/>
            </a:pPr>
            <a:r>
              <a:rPr lang="nb-NO" sz="1200" dirty="0" smtClean="0">
                <a:solidFill>
                  <a:schemeClr val="tx1"/>
                </a:solidFill>
              </a:rPr>
              <a:t>Når det gjelder alder, finner man særlig en økning i aldersgruppen 15-29 år som er enige i påstanden, med en økning på 6 prosentpoeng siden 2014. </a:t>
            </a:r>
            <a:endParaRPr lang="nb-NO" sz="1200" dirty="0">
              <a:solidFill>
                <a:schemeClr val="tx1"/>
              </a:solidFill>
            </a:endParaRPr>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42</a:t>
            </a:r>
          </a:p>
        </p:txBody>
      </p:sp>
    </p:spTree>
    <p:extLst>
      <p:ext uri="{BB962C8B-B14F-4D97-AF65-F5344CB8AC3E}">
        <p14:creationId xmlns:p14="http://schemas.microsoft.com/office/powerpoint/2010/main" val="29304934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832595818"/>
              </p:ext>
            </p:extLst>
          </p:nvPr>
        </p:nvGraphicFramePr>
        <p:xfrm>
          <a:off x="285750" y="1330712"/>
          <a:ext cx="4030663" cy="2841238"/>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pPr defTabSz="762000" eaLnBrk="0" hangingPunct="0"/>
            <a:r>
              <a:rPr lang="nb-NO" dirty="0" smtClean="0"/>
              <a:t>Nær 7 av 10 er enige i at det ikke bør bygges ut vannkraft i uberørte vassdrag</a:t>
            </a:r>
            <a:r>
              <a:rPr lang="nb-NO" dirty="0"/>
              <a:t/>
            </a:r>
            <a:br>
              <a:rPr lang="nb-NO" dirty="0"/>
            </a:br>
            <a:r>
              <a:rPr lang="nb-NO" sz="1000" dirty="0" smtClean="0"/>
              <a:t>Grad av enighet i påstand: «</a:t>
            </a:r>
            <a:r>
              <a:rPr lang="nb-NO" sz="1000" i="1" dirty="0" smtClean="0"/>
              <a:t>2 </a:t>
            </a:r>
            <a:r>
              <a:rPr lang="nb-NO" sz="1000" i="1" dirty="0"/>
              <a:t>av 3 norske vassdrag er i dag regulert til vannkraftformål. Det bør ikke bygges ut vannkraft i vassdrag som i dag er </a:t>
            </a:r>
            <a:r>
              <a:rPr lang="nb-NO" sz="1000" i="1" dirty="0" smtClean="0"/>
              <a:t>urørte» </a:t>
            </a:r>
            <a:r>
              <a:rPr lang="nb-NO" sz="1000" dirty="0" smtClean="0"/>
              <a:t>I prosent av base n=615. </a:t>
            </a:r>
            <a:r>
              <a:rPr lang="nb-NO" dirty="0"/>
              <a:t/>
            </a:r>
            <a:br>
              <a:rPr lang="nb-NO" dirty="0"/>
            </a:br>
            <a:endParaRPr lang="nb-NO"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3454712456"/>
              </p:ext>
            </p:extLst>
          </p:nvPr>
        </p:nvGraphicFramePr>
        <p:xfrm>
          <a:off x="392906" y="4326278"/>
          <a:ext cx="4030675" cy="1212091"/>
        </p:xfrm>
        <a:graphic>
          <a:graphicData uri="http://schemas.openxmlformats.org/drawingml/2006/table">
            <a:tbl>
              <a:tblPr firstRow="1">
                <a:solidFill>
                  <a:srgbClr val="FFFFFF">
                    <a:alpha val="0"/>
                  </a:srgbClr>
                </a:solidFill>
                <a:tableStyleId>{5C22544A-7EE6-4342-B048-85BDC9FD1C3A}</a:tableStyleId>
              </a:tblPr>
              <a:tblGrid>
                <a:gridCol w="693964"/>
                <a:gridCol w="476673"/>
                <a:gridCol w="476673"/>
                <a:gridCol w="490826"/>
                <a:gridCol w="462520"/>
                <a:gridCol w="495423"/>
                <a:gridCol w="457923"/>
                <a:gridCol w="476673"/>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Enige (top2)</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2017</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67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63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70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62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67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69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68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67</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59</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74</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63</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71</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69</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73</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66</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64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68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71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64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66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61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65</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57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74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68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67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64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61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a:xfrm>
            <a:off x="4826000" y="1330712"/>
            <a:ext cx="4029075" cy="4500176"/>
          </a:xfrm>
        </p:spPr>
        <p:txBody>
          <a:bodyPr/>
          <a:lstStyle/>
          <a:p>
            <a:pPr marL="171450" indent="-171450">
              <a:spcAft>
                <a:spcPts val="600"/>
              </a:spcAft>
              <a:buFont typeface="Wingdings" panose="05000000000000000000" pitchFamily="2" charset="2"/>
              <a:buChar char="§"/>
            </a:pPr>
            <a:r>
              <a:rPr lang="nb-NO" sz="1100" dirty="0">
                <a:solidFill>
                  <a:schemeClr val="tx1"/>
                </a:solidFill>
              </a:rPr>
              <a:t>En klar </a:t>
            </a:r>
            <a:r>
              <a:rPr lang="nb-NO" sz="1100" dirty="0" smtClean="0">
                <a:solidFill>
                  <a:schemeClr val="tx1"/>
                </a:solidFill>
              </a:rPr>
              <a:t>majoritet, 67 prosent, er </a:t>
            </a:r>
            <a:r>
              <a:rPr lang="nb-NO" sz="1100" i="1" dirty="0" smtClean="0">
                <a:solidFill>
                  <a:schemeClr val="tx1"/>
                </a:solidFill>
              </a:rPr>
              <a:t>helt</a:t>
            </a:r>
            <a:r>
              <a:rPr lang="nb-NO" sz="1100" dirty="0" smtClean="0">
                <a:solidFill>
                  <a:schemeClr val="tx1"/>
                </a:solidFill>
              </a:rPr>
              <a:t> eller </a:t>
            </a:r>
            <a:r>
              <a:rPr lang="nb-NO" sz="1100" i="1" dirty="0" smtClean="0">
                <a:solidFill>
                  <a:schemeClr val="tx1"/>
                </a:solidFill>
              </a:rPr>
              <a:t>ganske enige </a:t>
            </a:r>
            <a:r>
              <a:rPr lang="nb-NO" sz="1100" dirty="0" smtClean="0">
                <a:solidFill>
                  <a:schemeClr val="tx1"/>
                </a:solidFill>
              </a:rPr>
              <a:t>i at </a:t>
            </a:r>
            <a:r>
              <a:rPr lang="nb-NO" sz="1100" dirty="0">
                <a:solidFill>
                  <a:schemeClr val="tx1"/>
                </a:solidFill>
              </a:rPr>
              <a:t>det ikke bør </a:t>
            </a:r>
            <a:r>
              <a:rPr lang="nb-NO" sz="1100" dirty="0" smtClean="0">
                <a:solidFill>
                  <a:schemeClr val="tx1"/>
                </a:solidFill>
              </a:rPr>
              <a:t>reguleres flere urørte vassdrag til vannkraftformål. </a:t>
            </a:r>
          </a:p>
          <a:p>
            <a:pPr marL="171450" indent="-171450">
              <a:spcAft>
                <a:spcPts val="600"/>
              </a:spcAft>
              <a:buFont typeface="Wingdings" panose="05000000000000000000" pitchFamily="2" charset="2"/>
              <a:buChar char="§"/>
            </a:pPr>
            <a:r>
              <a:rPr lang="nb-NO" sz="1100" dirty="0" smtClean="0">
                <a:solidFill>
                  <a:schemeClr val="tx1"/>
                </a:solidFill>
              </a:rPr>
              <a:t>Kvinner er klart mer enige i påstanden enn menn.</a:t>
            </a:r>
          </a:p>
          <a:p>
            <a:pPr marL="171450" indent="-171450">
              <a:spcAft>
                <a:spcPts val="600"/>
              </a:spcAft>
              <a:buFont typeface="Wingdings" panose="05000000000000000000" pitchFamily="2" charset="2"/>
              <a:buChar char="§"/>
            </a:pPr>
            <a:r>
              <a:rPr lang="nb-NO" sz="1100" dirty="0" smtClean="0">
                <a:solidFill>
                  <a:schemeClr val="tx1"/>
                </a:solidFill>
              </a:rPr>
              <a:t>Holdningene til dette spørsmålet er om lag som i 2014. </a:t>
            </a:r>
          </a:p>
          <a:p>
            <a:pPr marL="171450" indent="-171450">
              <a:spcAft>
                <a:spcPts val="600"/>
              </a:spcAft>
              <a:buFont typeface="Wingdings" panose="05000000000000000000" pitchFamily="2" charset="2"/>
              <a:buChar char="§"/>
            </a:pPr>
            <a:endParaRPr lang="nb-NO" sz="1100" dirty="0" smtClean="0">
              <a:solidFill>
                <a:schemeClr val="tx1"/>
              </a:solidFill>
            </a:endParaRPr>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43</a:t>
            </a:r>
          </a:p>
        </p:txBody>
      </p:sp>
    </p:spTree>
    <p:extLst>
      <p:ext uri="{BB962C8B-B14F-4D97-AF65-F5344CB8AC3E}">
        <p14:creationId xmlns:p14="http://schemas.microsoft.com/office/powerpoint/2010/main" val="8532714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4055401409"/>
              </p:ext>
            </p:extLst>
          </p:nvPr>
        </p:nvGraphicFramePr>
        <p:xfrm>
          <a:off x="285750" y="1412488"/>
          <a:ext cx="4030663" cy="295234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pPr defTabSz="762000" eaLnBrk="0" hangingPunct="0"/>
            <a:r>
              <a:rPr lang="nb-NO" dirty="0" smtClean="0"/>
              <a:t>Nær 9 av 10 mener det bør pålegges miljøtiltak blant kraftprodusenter for å bedre miljø</a:t>
            </a:r>
            <a:r>
              <a:rPr lang="nb-NO" dirty="0"/>
              <a:t/>
            </a:r>
            <a:br>
              <a:rPr lang="nb-NO" dirty="0"/>
            </a:br>
            <a:r>
              <a:rPr lang="nb-NO" sz="1000" i="1" dirty="0"/>
              <a:t>Grad av enighet i påstand</a:t>
            </a:r>
            <a:r>
              <a:rPr lang="nb-NO" sz="1000" i="1" dirty="0" smtClean="0"/>
              <a:t>: «Kraftprodusentene </a:t>
            </a:r>
            <a:r>
              <a:rPr lang="nb-NO" sz="1000" i="1" dirty="0"/>
              <a:t>bør pålegges å gjennomføre tiltak for å bedre miljøet i de utbygde vassdragene, herunder sørge for at det slippes vann på elvestrekninger som har vært helt eller delvis tørrlagt, selv om det innebærer noe </a:t>
            </a:r>
            <a:r>
              <a:rPr lang="nb-NO" sz="1000" i="1" dirty="0" smtClean="0"/>
              <a:t>krafttap» </a:t>
            </a:r>
            <a:r>
              <a:rPr lang="nb-NO" sz="1000" dirty="0" smtClean="0"/>
              <a:t>I prosent av base n= 615</a:t>
            </a:r>
            <a:r>
              <a:rPr lang="nb-NO" sz="1000" i="1" dirty="0" smtClean="0"/>
              <a:t>.</a:t>
            </a:r>
            <a:r>
              <a:rPr lang="nb-NO" sz="1000" i="1" dirty="0"/>
              <a:t/>
            </a:r>
            <a:br>
              <a:rPr lang="nb-NO" sz="1000" i="1" dirty="0"/>
            </a:br>
            <a:endParaRPr lang="nb-NO" i="1"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2243660189"/>
              </p:ext>
            </p:extLst>
          </p:nvPr>
        </p:nvGraphicFramePr>
        <p:xfrm>
          <a:off x="371475" y="4497728"/>
          <a:ext cx="4030675" cy="1212091"/>
        </p:xfrm>
        <a:graphic>
          <a:graphicData uri="http://schemas.openxmlformats.org/drawingml/2006/table">
            <a:tbl>
              <a:tblPr firstRow="1">
                <a:solidFill>
                  <a:srgbClr val="FFFFFF">
                    <a:alpha val="0"/>
                  </a:srgbClr>
                </a:solidFill>
                <a:tableStyleId>{5C22544A-7EE6-4342-B048-85BDC9FD1C3A}</a:tableStyleId>
              </a:tblPr>
              <a:tblGrid>
                <a:gridCol w="693964"/>
                <a:gridCol w="476673"/>
                <a:gridCol w="476673"/>
                <a:gridCol w="490826"/>
                <a:gridCol w="462520"/>
                <a:gridCol w="495423"/>
                <a:gridCol w="457923"/>
                <a:gridCol w="476673"/>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Enige (top2)</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2017</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85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85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85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84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79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91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88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84</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84</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86</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82</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87</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87</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Calibri" panose="020F0502020204030204" pitchFamily="34" charset="0"/>
                          <a:ea typeface="+mn-ea"/>
                          <a:cs typeface="+mn-cs"/>
                        </a:rPr>
                        <a:t>84</a:t>
                      </a:r>
                      <a:endParaRPr lang="nb-NO" sz="900" b="0" u="none" kern="1200" dirty="0">
                        <a:solidFill>
                          <a:schemeClr val="tx1"/>
                        </a:solidFill>
                        <a:latin typeface="Calibri" panose="020F0502020204030204" pitchFamily="34" charset="0"/>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82</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84</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a:xfrm>
            <a:off x="4826000" y="1464526"/>
            <a:ext cx="4029075" cy="4366361"/>
          </a:xfrm>
        </p:spPr>
        <p:txBody>
          <a:bodyPr/>
          <a:lstStyle/>
          <a:p>
            <a:pPr marL="171450" indent="-171450">
              <a:spcAft>
                <a:spcPts val="600"/>
              </a:spcAft>
              <a:buFont typeface="Wingdings" panose="05000000000000000000" pitchFamily="2" charset="2"/>
              <a:buChar char="§"/>
            </a:pPr>
            <a:r>
              <a:rPr lang="nb-NO" sz="1100" dirty="0" smtClean="0">
                <a:solidFill>
                  <a:schemeClr val="tx1"/>
                </a:solidFill>
              </a:rPr>
              <a:t>Majoriteten av befolkningen (86 prosent) er enige </a:t>
            </a:r>
            <a:r>
              <a:rPr lang="nb-NO" sz="1100" dirty="0">
                <a:solidFill>
                  <a:schemeClr val="tx1"/>
                </a:solidFill>
              </a:rPr>
              <a:t>i at kraftprodusentene bør pålegges </a:t>
            </a:r>
            <a:r>
              <a:rPr lang="nb-NO" sz="1100" dirty="0" smtClean="0">
                <a:solidFill>
                  <a:schemeClr val="tx1"/>
                </a:solidFill>
              </a:rPr>
              <a:t>miljøtiltak for å bedre miljøet i de utbygde vassdragene, </a:t>
            </a:r>
            <a:r>
              <a:rPr lang="nb-NO" sz="1100" dirty="0">
                <a:solidFill>
                  <a:schemeClr val="tx1"/>
                </a:solidFill>
              </a:rPr>
              <a:t>som inkluderer at det slippes vann på helt - eller delvis tørrlagte elvestrekninger</a:t>
            </a:r>
            <a:r>
              <a:rPr lang="nb-NO" sz="1100" dirty="0" smtClean="0">
                <a:solidFill>
                  <a:schemeClr val="tx1"/>
                </a:solidFill>
              </a:rPr>
              <a:t>. </a:t>
            </a:r>
            <a:endParaRPr lang="nb-NO" sz="1100" dirty="0">
              <a:solidFill>
                <a:schemeClr val="tx1"/>
              </a:solidFill>
            </a:endParaRPr>
          </a:p>
          <a:p>
            <a:pPr marL="171450" indent="-171450">
              <a:spcAft>
                <a:spcPts val="600"/>
              </a:spcAft>
              <a:buFont typeface="Wingdings" panose="05000000000000000000" pitchFamily="2" charset="2"/>
              <a:buChar char="§"/>
            </a:pPr>
            <a:r>
              <a:rPr lang="nb-NO" sz="1100" dirty="0">
                <a:solidFill>
                  <a:schemeClr val="tx1"/>
                </a:solidFill>
              </a:rPr>
              <a:t>Dette gjelder på tvers av </a:t>
            </a:r>
            <a:r>
              <a:rPr lang="nb-NO" sz="1100" dirty="0" smtClean="0">
                <a:solidFill>
                  <a:schemeClr val="tx1"/>
                </a:solidFill>
              </a:rPr>
              <a:t>undergrupper.</a:t>
            </a:r>
            <a:endParaRPr lang="nb-NO" sz="1100" dirty="0">
              <a:solidFill>
                <a:schemeClr val="tx1"/>
              </a:solidFill>
            </a:endParaRPr>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44</a:t>
            </a:r>
          </a:p>
        </p:txBody>
      </p:sp>
    </p:spTree>
    <p:extLst>
      <p:ext uri="{BB962C8B-B14F-4D97-AF65-F5344CB8AC3E}">
        <p14:creationId xmlns:p14="http://schemas.microsoft.com/office/powerpoint/2010/main" val="14036403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3191842767"/>
              </p:ext>
            </p:extLst>
          </p:nvPr>
        </p:nvGraphicFramePr>
        <p:xfrm>
          <a:off x="271463" y="1077951"/>
          <a:ext cx="4030663" cy="2880718"/>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a:xfrm>
            <a:off x="271463" y="-1"/>
            <a:ext cx="8586787" cy="1335881"/>
          </a:xfrm>
        </p:spPr>
        <p:txBody>
          <a:bodyPr/>
          <a:lstStyle/>
          <a:p>
            <a:pPr defTabSz="762000" eaLnBrk="0" hangingPunct="0"/>
            <a:r>
              <a:rPr lang="nb-NO" dirty="0" smtClean="0"/>
              <a:t>8 av 10 er positiv til utbygging av vindkraft i Norge</a:t>
            </a:r>
            <a:br>
              <a:rPr lang="nb-NO" dirty="0" smtClean="0"/>
            </a:br>
            <a:r>
              <a:rPr lang="nb-NO" sz="1000" dirty="0" smtClean="0"/>
              <a:t>NY 2017: </a:t>
            </a:r>
            <a:r>
              <a:rPr lang="nb-NO" sz="1000" i="1" dirty="0" smtClean="0"/>
              <a:t>«</a:t>
            </a:r>
            <a:r>
              <a:rPr lang="nb-NO" sz="1000" i="1" dirty="0"/>
              <a:t>Utbygging av vindkraft diskuteres mange steder i Norge. Hva er din holdning til utbygging av vindkraft? Er du: ». </a:t>
            </a:r>
            <a:r>
              <a:rPr lang="nb-NO" sz="1000" i="1" dirty="0" smtClean="0"/>
              <a:t>I prosent av base n=615. </a:t>
            </a:r>
            <a:endParaRPr lang="nb-NO" dirty="0"/>
          </a:p>
        </p:txBody>
      </p:sp>
      <p:sp>
        <p:nvSpPr>
          <p:cNvPr id="6" name="Plassholder for innhold 5"/>
          <p:cNvSpPr>
            <a:spLocks noGrp="1"/>
          </p:cNvSpPr>
          <p:nvPr>
            <p:ph sz="quarter" idx="12"/>
          </p:nvPr>
        </p:nvSpPr>
        <p:spPr>
          <a:xfrm>
            <a:off x="4766527" y="1077951"/>
            <a:ext cx="4029075" cy="4180682"/>
          </a:xfrm>
        </p:spPr>
        <p:txBody>
          <a:bodyPr/>
          <a:lstStyle/>
          <a:p>
            <a:pPr marL="171450" indent="-171450">
              <a:spcAft>
                <a:spcPts val="600"/>
              </a:spcAft>
              <a:buFont typeface="Wingdings" panose="05000000000000000000" pitchFamily="2" charset="2"/>
              <a:buChar char="§"/>
            </a:pPr>
            <a:r>
              <a:rPr lang="nb-NO" sz="1100" dirty="0" smtClean="0"/>
              <a:t>En stor andel, 81 prosent, har svart at de er </a:t>
            </a:r>
            <a:r>
              <a:rPr lang="nb-NO" sz="1100" i="1" dirty="0" smtClean="0"/>
              <a:t>svært positiv </a:t>
            </a:r>
            <a:r>
              <a:rPr lang="nb-NO" sz="1100" dirty="0" smtClean="0"/>
              <a:t>eller </a:t>
            </a:r>
            <a:r>
              <a:rPr lang="nb-NO" sz="1100" i="1" dirty="0" smtClean="0"/>
              <a:t>ganske positiv</a:t>
            </a:r>
            <a:r>
              <a:rPr lang="nb-NO" sz="1100" dirty="0" smtClean="0"/>
              <a:t> til utbygging av vindkraft i landet. </a:t>
            </a:r>
            <a:endParaRPr lang="nb-NO" sz="1100" dirty="0"/>
          </a:p>
          <a:p>
            <a:pPr marL="171450" indent="-171450">
              <a:spcAft>
                <a:spcPts val="600"/>
              </a:spcAft>
              <a:buFont typeface="Wingdings" panose="05000000000000000000" pitchFamily="2" charset="2"/>
              <a:buChar char="§"/>
            </a:pPr>
            <a:r>
              <a:rPr lang="nb-NO" sz="1100" dirty="0" smtClean="0"/>
              <a:t>Det er 4 prosent flere kvinner enn menn som er positive til utbyggingen, dermed ingen store forskjeller mellom kjønnene. </a:t>
            </a:r>
          </a:p>
          <a:p>
            <a:pPr marL="171450" indent="-171450">
              <a:spcAft>
                <a:spcPts val="600"/>
              </a:spcAft>
              <a:buFont typeface="Wingdings" panose="05000000000000000000" pitchFamily="2" charset="2"/>
              <a:buChar char="§"/>
            </a:pPr>
            <a:r>
              <a:rPr lang="nb-NO" sz="1100" dirty="0" smtClean="0"/>
              <a:t>Når det gjelder aldersgruppene er det færrest som er positive i gruppen 60+ år.</a:t>
            </a:r>
          </a:p>
          <a:p>
            <a:pPr marL="171450" indent="-171450">
              <a:spcAft>
                <a:spcPts val="600"/>
              </a:spcAft>
              <a:buFont typeface="Wingdings" panose="05000000000000000000" pitchFamily="2" charset="2"/>
              <a:buChar char="§"/>
            </a:pPr>
            <a:r>
              <a:rPr lang="nb-NO" sz="1100" dirty="0" smtClean="0"/>
              <a:t>De yngste, gruppen 15-29 år er mest positive til utbyggingen.</a:t>
            </a:r>
          </a:p>
        </p:txBody>
      </p:sp>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45</a:t>
            </a:r>
          </a:p>
        </p:txBody>
      </p:sp>
      <p:graphicFrame>
        <p:nvGraphicFramePr>
          <p:cNvPr id="7" name="Plassholder for innhold 5"/>
          <p:cNvGraphicFramePr>
            <a:graphicFrameLocks/>
          </p:cNvGraphicFramePr>
          <p:nvPr>
            <p:custDataLst>
              <p:tags r:id="rId2"/>
            </p:custDataLst>
            <p:extLst>
              <p:ext uri="{D42A27DB-BD31-4B8C-83A1-F6EECF244321}">
                <p14:modId xmlns:p14="http://schemas.microsoft.com/office/powerpoint/2010/main" val="798809803"/>
              </p:ext>
            </p:extLst>
          </p:nvPr>
        </p:nvGraphicFramePr>
        <p:xfrm>
          <a:off x="314324" y="3958669"/>
          <a:ext cx="4031999" cy="1362285"/>
        </p:xfrm>
        <a:graphic>
          <a:graphicData uri="http://schemas.openxmlformats.org/drawingml/2006/table">
            <a:tbl>
              <a:tblPr firstRow="1">
                <a:solidFill>
                  <a:srgbClr val="FFFFFF">
                    <a:alpha val="0"/>
                  </a:srgbClr>
                </a:solidFill>
                <a:tableStyleId>{5C22544A-7EE6-4342-B048-85BDC9FD1C3A}</a:tableStyleId>
              </a:tblPr>
              <a:tblGrid>
                <a:gridCol w="984250"/>
                <a:gridCol w="420433"/>
                <a:gridCol w="437886"/>
                <a:gridCol w="437886"/>
                <a:gridCol w="437886"/>
                <a:gridCol w="437886"/>
                <a:gridCol w="437886"/>
                <a:gridCol w="437886"/>
              </a:tblGrid>
              <a:tr h="217423">
                <a:tc>
                  <a:txBody>
                    <a:bodyPr/>
                    <a:lstStyle/>
                    <a:p>
                      <a:pPr marL="0" algn="l" defTabSz="914400" rtl="0" eaLnBrk="1" latinLnBrk="0" hangingPunct="1"/>
                      <a:endParaRPr lang="nb-NO" sz="9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Alle</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Mann</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Kvinne</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15-29</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30- 44</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45-59</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60+</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algn="l" fontAlgn="ctr"/>
                      <a:r>
                        <a:rPr lang="nb-NO" sz="900" b="0" i="0" u="none" strike="noStrike">
                          <a:effectLst/>
                          <a:latin typeface="Calibri" panose="020F0502020204030204" pitchFamily="34" charset="0"/>
                        </a:rPr>
                        <a:t>Svært positiv</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35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algn="l" fontAlgn="ctr"/>
                      <a:r>
                        <a:rPr lang="nb-NO" sz="900" b="0" i="0" u="none" strike="noStrike">
                          <a:effectLst/>
                          <a:latin typeface="Calibri" panose="020F0502020204030204" pitchFamily="34" charset="0"/>
                        </a:rPr>
                        <a:t>Ganske positiv</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45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46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47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algn="l" fontAlgn="ctr"/>
                      <a:r>
                        <a:rPr lang="nb-NO" sz="900" b="0" i="0" u="none" strike="noStrike">
                          <a:effectLst/>
                          <a:latin typeface="Calibri" panose="020F0502020204030204" pitchFamily="34" charset="0"/>
                        </a:rPr>
                        <a:t>Ganske negativ</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12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17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algn="l" fontAlgn="ctr"/>
                      <a:r>
                        <a:rPr lang="nb-NO" sz="900" b="0" i="0" u="none" strike="noStrike">
                          <a:effectLst/>
                          <a:latin typeface="Calibri" panose="020F0502020204030204" pitchFamily="34" charset="0"/>
                        </a:rPr>
                        <a:t>Svært negativ</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algn="l" fontAlgn="ctr"/>
                      <a:r>
                        <a:rPr lang="nb-NO" sz="900" b="0" i="0" u="none" strike="noStrike" dirty="0">
                          <a:effectLst/>
                          <a:latin typeface="Calibri" panose="020F0502020204030204" pitchFamily="34" charset="0"/>
                        </a:rPr>
                        <a:t>Vet ikke (IKKE LES)</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900" b="0" i="0" u="none" strike="noStrike" dirty="0">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165880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20"/>
          </p:nvPr>
        </p:nvSpPr>
        <p:spPr>
          <a:xfrm>
            <a:off x="285750" y="1821424"/>
            <a:ext cx="1841500" cy="1274762"/>
          </a:xfrm>
        </p:spPr>
        <p:txBody>
          <a:bodyPr/>
          <a:lstStyle/>
          <a:p>
            <a:r>
              <a:rPr lang="nb-NO" smtClean="0"/>
              <a:t>6</a:t>
            </a:r>
            <a:endParaRPr lang="nb-NO" dirty="0"/>
          </a:p>
        </p:txBody>
      </p:sp>
      <p:sp>
        <p:nvSpPr>
          <p:cNvPr id="4" name="Tittel 3"/>
          <p:cNvSpPr>
            <a:spLocks noGrp="1"/>
          </p:cNvSpPr>
          <p:nvPr>
            <p:ph type="title"/>
          </p:nvPr>
        </p:nvSpPr>
        <p:spPr/>
        <p:txBody>
          <a:bodyPr/>
          <a:lstStyle/>
          <a:p>
            <a:r>
              <a:rPr lang="nb-NO" dirty="0">
                <a:solidFill>
                  <a:schemeClr val="tx1"/>
                </a:solidFill>
              </a:rPr>
              <a:t>Nærmiljø</a:t>
            </a:r>
            <a:endParaRPr lang="nb-NO" dirty="0"/>
          </a:p>
        </p:txBody>
      </p:sp>
      <p:pic>
        <p:nvPicPr>
          <p:cNvPr id="9" name="Plassholder for bilde 8"/>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22" r="22"/>
          <a:stretch>
            <a:fillRect/>
          </a:stretch>
        </p:blipFill>
        <p:spPr/>
      </p:pic>
    </p:spTree>
    <p:custDataLst>
      <p:tags r:id="rId1"/>
    </p:custDataLst>
    <p:extLst>
      <p:ext uri="{BB962C8B-B14F-4D97-AF65-F5344CB8AC3E}">
        <p14:creationId xmlns:p14="http://schemas.microsoft.com/office/powerpoint/2010/main" val="5090298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2 av 10 benytter nærmiljøet til friluftsliv og andre aktiviteter daglig</a:t>
            </a:r>
            <a:r>
              <a:rPr lang="nb-NO" dirty="0"/>
              <a:t/>
            </a:r>
            <a:br>
              <a:rPr lang="nb-NO" dirty="0"/>
            </a:br>
            <a:r>
              <a:rPr lang="nb-NO" sz="1000" i="1" dirty="0" smtClean="0"/>
              <a:t>«Hvor </a:t>
            </a:r>
            <a:r>
              <a:rPr lang="nb-NO" sz="1000" i="1" dirty="0"/>
              <a:t>ofte utøver du friluftsliv eller aktiviteter i ditt nærmiljø, dvs. med utgangspunkt i der du bor, uten bruk av motorisert transport? Vi mener IKKE organiserte idrettsaktiviteter, men uorganisert </a:t>
            </a:r>
            <a:r>
              <a:rPr lang="nb-NO" sz="1000" i="1" dirty="0" smtClean="0"/>
              <a:t>aktivitet»</a:t>
            </a:r>
            <a:r>
              <a:rPr lang="nb-NO" sz="1000" dirty="0" smtClean="0"/>
              <a:t>. I prosent av base n= 615. </a:t>
            </a:r>
            <a:endParaRPr lang="nb-NO" sz="1000" dirty="0"/>
          </a:p>
        </p:txBody>
      </p:sp>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3646086918"/>
              </p:ext>
            </p:extLst>
          </p:nvPr>
        </p:nvGraphicFramePr>
        <p:xfrm>
          <a:off x="285750" y="1382751"/>
          <a:ext cx="4030663" cy="2427249"/>
        </p:xfrm>
        <a:graphic>
          <a:graphicData uri="http://schemas.openxmlformats.org/drawingml/2006/chart">
            <c:chart xmlns:c="http://schemas.openxmlformats.org/drawingml/2006/chart" xmlns:r="http://schemas.openxmlformats.org/officeDocument/2006/relationships" r:id="rId4"/>
          </a:graphicData>
        </a:graphic>
      </p:graphicFrame>
      <p:sp>
        <p:nvSpPr>
          <p:cNvPr id="5" name="Plassholder for innhold 4"/>
          <p:cNvSpPr>
            <a:spLocks noGrp="1"/>
          </p:cNvSpPr>
          <p:nvPr>
            <p:ph sz="quarter" idx="12"/>
          </p:nvPr>
        </p:nvSpPr>
        <p:spPr>
          <a:xfrm>
            <a:off x="4859866" y="1278673"/>
            <a:ext cx="4029075" cy="4382882"/>
          </a:xfrm>
        </p:spPr>
        <p:txBody>
          <a:bodyPr/>
          <a:lstStyle/>
          <a:p>
            <a:pPr marL="285750" indent="-285750">
              <a:spcAft>
                <a:spcPts val="600"/>
              </a:spcAft>
              <a:buFont typeface="Wingdings" panose="05000000000000000000" pitchFamily="2" charset="2"/>
              <a:buChar char="§"/>
            </a:pPr>
            <a:r>
              <a:rPr lang="nb-NO" sz="1200" dirty="0" smtClean="0"/>
              <a:t>24 </a:t>
            </a:r>
            <a:r>
              <a:rPr lang="nb-NO" sz="1200" dirty="0"/>
              <a:t>prosent utøver aktiviteter i nærmiljøet tilnærmet daglig, </a:t>
            </a:r>
            <a:r>
              <a:rPr lang="nb-NO" sz="1200" dirty="0" smtClean="0"/>
              <a:t>- en økning på 2 prosentpoeng fra 2014, mens 8 </a:t>
            </a:r>
            <a:r>
              <a:rPr lang="nb-NO" sz="1200" dirty="0"/>
              <a:t>av </a:t>
            </a:r>
            <a:r>
              <a:rPr lang="nb-NO" sz="1200" dirty="0" smtClean="0"/>
              <a:t>10 </a:t>
            </a:r>
            <a:r>
              <a:rPr lang="nb-NO" sz="1200" dirty="0"/>
              <a:t>sier at de gjør dette minst 1 dag per uke.</a:t>
            </a:r>
          </a:p>
          <a:p>
            <a:pPr marL="285750" indent="-285750">
              <a:spcAft>
                <a:spcPts val="600"/>
              </a:spcAft>
              <a:buFont typeface="Wingdings" panose="05000000000000000000" pitchFamily="2" charset="2"/>
              <a:buChar char="§"/>
            </a:pPr>
            <a:r>
              <a:rPr lang="nb-NO" sz="1200" dirty="0"/>
              <a:t>Andelen som utøver aktiviteter minst 1 dag i </a:t>
            </a:r>
            <a:r>
              <a:rPr lang="nb-NO" sz="1200" dirty="0" smtClean="0"/>
              <a:t>uken er noe redusert fra 2014. </a:t>
            </a:r>
            <a:endParaRPr lang="nb-NO" sz="1200" dirty="0"/>
          </a:p>
          <a:p>
            <a:pPr marL="285750" indent="-285750">
              <a:spcAft>
                <a:spcPts val="600"/>
              </a:spcAft>
              <a:buFont typeface="Wingdings" panose="05000000000000000000" pitchFamily="2" charset="2"/>
              <a:buChar char="§"/>
            </a:pPr>
            <a:r>
              <a:rPr lang="nb-NO" sz="1200" dirty="0" smtClean="0"/>
              <a:t>Kvinner er klart mer aktive enn menn, og aktivitet er økende med alder. </a:t>
            </a:r>
          </a:p>
          <a:p>
            <a:pPr marL="285750" indent="-285750">
              <a:spcAft>
                <a:spcPts val="600"/>
              </a:spcAft>
              <a:buFont typeface="Wingdings" panose="05000000000000000000" pitchFamily="2" charset="2"/>
              <a:buChar char="§"/>
            </a:pPr>
            <a:r>
              <a:rPr lang="nb-NO" sz="1200" dirty="0" smtClean="0"/>
              <a:t>Minst aktive er folk i Oslo /Akershus, mens folk på Sør-/Vestlandet og Nord-Norge er mest aktive. </a:t>
            </a:r>
            <a:endParaRPr lang="nb-NO" sz="1200" dirty="0"/>
          </a:p>
        </p:txBody>
      </p:sp>
      <p:graphicFrame>
        <p:nvGraphicFramePr>
          <p:cNvPr id="7" name="Plassholder for innhold 5"/>
          <p:cNvGraphicFramePr>
            <a:graphicFrameLocks/>
          </p:cNvGraphicFramePr>
          <p:nvPr>
            <p:custDataLst>
              <p:tags r:id="rId1"/>
            </p:custDataLst>
            <p:extLst>
              <p:ext uri="{D42A27DB-BD31-4B8C-83A1-F6EECF244321}">
                <p14:modId xmlns:p14="http://schemas.microsoft.com/office/powerpoint/2010/main" val="665214558"/>
              </p:ext>
            </p:extLst>
          </p:nvPr>
        </p:nvGraphicFramePr>
        <p:xfrm>
          <a:off x="319314" y="3970915"/>
          <a:ext cx="8537093" cy="1920245"/>
        </p:xfrm>
        <a:graphic>
          <a:graphicData uri="http://schemas.openxmlformats.org/drawingml/2006/table">
            <a:tbl>
              <a:tblPr firstRow="1">
                <a:solidFill>
                  <a:srgbClr val="FFFFFF">
                    <a:alpha val="0"/>
                  </a:srgbClr>
                </a:solidFill>
                <a:tableStyleId>{5C22544A-7EE6-4342-B048-85BDC9FD1C3A}</a:tableStyleId>
              </a:tblPr>
              <a:tblGrid>
                <a:gridCol w="1427089"/>
                <a:gridCol w="646364"/>
                <a:gridCol w="646364"/>
                <a:gridCol w="646364"/>
                <a:gridCol w="646364"/>
                <a:gridCol w="646364"/>
                <a:gridCol w="646364"/>
                <a:gridCol w="646364"/>
                <a:gridCol w="646364"/>
                <a:gridCol w="646364"/>
                <a:gridCol w="646364"/>
                <a:gridCol w="646364"/>
              </a:tblGrid>
              <a:tr h="217423">
                <a:tc>
                  <a:txBody>
                    <a:bodyPr/>
                    <a:lstStyle/>
                    <a:p>
                      <a:pPr marL="0" algn="l" defTabSz="914400" rtl="0" eaLnBrk="1" latinLnBrk="0" hangingPunct="1"/>
                      <a:endParaRPr lang="nb-NO" sz="105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smtClean="0">
                          <a:solidFill>
                            <a:srgbClr val="FFFFFF"/>
                          </a:solidFill>
                          <a:latin typeface="Verdana"/>
                          <a:ea typeface="+mn-ea"/>
                          <a:cs typeface="+mn-cs"/>
                        </a:rPr>
                        <a:t>Alle</a:t>
                      </a:r>
                      <a:endParaRPr lang="nb-NO" sz="7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smtClean="0">
                          <a:solidFill>
                            <a:srgbClr val="FFFFFF"/>
                          </a:solidFill>
                          <a:latin typeface="Verdana"/>
                          <a:ea typeface="+mn-ea"/>
                          <a:cs typeface="+mn-cs"/>
                        </a:rPr>
                        <a:t>Mann</a:t>
                      </a:r>
                      <a:endParaRPr lang="nb-NO" sz="7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smtClean="0">
                          <a:solidFill>
                            <a:srgbClr val="FFFFFF"/>
                          </a:solidFill>
                          <a:latin typeface="Verdana"/>
                          <a:ea typeface="+mn-ea"/>
                          <a:cs typeface="+mn-cs"/>
                        </a:rPr>
                        <a:t>Kvinne</a:t>
                      </a:r>
                      <a:endParaRPr lang="nb-NO" sz="7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smtClean="0">
                          <a:solidFill>
                            <a:srgbClr val="FFFFFF"/>
                          </a:solidFill>
                          <a:latin typeface="Verdana"/>
                          <a:ea typeface="+mn-ea"/>
                          <a:cs typeface="+mn-cs"/>
                        </a:rPr>
                        <a:t>15-29</a:t>
                      </a:r>
                      <a:endParaRPr lang="nb-NO" sz="7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smtClean="0">
                          <a:solidFill>
                            <a:srgbClr val="FFFFFF"/>
                          </a:solidFill>
                          <a:latin typeface="Verdana"/>
                          <a:ea typeface="+mn-ea"/>
                          <a:cs typeface="+mn-cs"/>
                        </a:rPr>
                        <a:t>30- 44</a:t>
                      </a:r>
                      <a:endParaRPr lang="nb-NO" sz="7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smtClean="0">
                          <a:solidFill>
                            <a:srgbClr val="FFFFFF"/>
                          </a:solidFill>
                          <a:latin typeface="Verdana"/>
                          <a:ea typeface="+mn-ea"/>
                          <a:cs typeface="+mn-cs"/>
                        </a:rPr>
                        <a:t>45-59</a:t>
                      </a:r>
                      <a:endParaRPr lang="nb-NO" sz="7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smtClean="0">
                          <a:solidFill>
                            <a:srgbClr val="FFFFFF"/>
                          </a:solidFill>
                          <a:latin typeface="Verdana"/>
                          <a:ea typeface="+mn-ea"/>
                          <a:cs typeface="+mn-cs"/>
                        </a:rPr>
                        <a:t>60+</a:t>
                      </a:r>
                      <a:endParaRPr lang="nb-NO" sz="7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smtClean="0">
                          <a:solidFill>
                            <a:srgbClr val="FFFFFF"/>
                          </a:solidFill>
                          <a:latin typeface="Verdana"/>
                          <a:ea typeface="+mn-ea"/>
                          <a:cs typeface="+mn-cs"/>
                        </a:rPr>
                        <a:t>Oslo/-A.</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smtClean="0">
                          <a:solidFill>
                            <a:srgbClr val="FFFFFF"/>
                          </a:solidFill>
                          <a:latin typeface="Verdana"/>
                          <a:ea typeface="+mn-ea"/>
                          <a:cs typeface="+mn-cs"/>
                        </a:rPr>
                        <a:t>Rest </a:t>
                      </a:r>
                      <a:r>
                        <a:rPr lang="nb-NO" sz="700" b="1" u="none" kern="1200" dirty="0" err="1" smtClean="0">
                          <a:solidFill>
                            <a:srgbClr val="FFFFFF"/>
                          </a:solidFill>
                          <a:latin typeface="Verdana"/>
                          <a:ea typeface="+mn-ea"/>
                          <a:cs typeface="+mn-cs"/>
                        </a:rPr>
                        <a:t>Østl</a:t>
                      </a:r>
                      <a:r>
                        <a:rPr lang="nb-NO" sz="700" b="1" u="none" kern="1200" dirty="0" smtClean="0">
                          <a:solidFill>
                            <a:srgbClr val="FFFFFF"/>
                          </a:solidFill>
                          <a:latin typeface="Verdana"/>
                          <a:ea typeface="+mn-ea"/>
                          <a:cs typeface="+mn-cs"/>
                        </a:rPr>
                        <a:t>.</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smtClean="0">
                          <a:solidFill>
                            <a:srgbClr val="FFFFFF"/>
                          </a:solidFill>
                          <a:latin typeface="Verdana"/>
                          <a:ea typeface="+mn-ea"/>
                          <a:cs typeface="+mn-cs"/>
                        </a:rPr>
                        <a:t>Sør/-Vest</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err="1" smtClean="0">
                          <a:solidFill>
                            <a:srgbClr val="FFFFFF"/>
                          </a:solidFill>
                          <a:latin typeface="Verdana"/>
                          <a:ea typeface="+mn-ea"/>
                          <a:cs typeface="+mn-cs"/>
                        </a:rPr>
                        <a:t>Trlag</a:t>
                      </a:r>
                      <a:r>
                        <a:rPr lang="nb-NO" sz="700" b="1" u="none" kern="1200" dirty="0" smtClean="0">
                          <a:solidFill>
                            <a:srgbClr val="FFFFFF"/>
                          </a:solidFill>
                          <a:latin typeface="Verdana"/>
                          <a:ea typeface="+mn-ea"/>
                          <a:cs typeface="+mn-cs"/>
                        </a:rPr>
                        <a:t>/-</a:t>
                      </a:r>
                      <a:r>
                        <a:rPr lang="nb-NO" sz="700" b="1" u="none" kern="1200" dirty="0" err="1" smtClean="0">
                          <a:solidFill>
                            <a:srgbClr val="FFFFFF"/>
                          </a:solidFill>
                          <a:latin typeface="Verdana"/>
                          <a:ea typeface="+mn-ea"/>
                          <a:cs typeface="+mn-cs"/>
                        </a:rPr>
                        <a:t>N.Norge</a:t>
                      </a:r>
                      <a:endParaRPr lang="nb-NO" sz="700" b="1" u="none" kern="1200" dirty="0" smtClean="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900" b="0" u="none" kern="1200" dirty="0" smtClean="0">
                          <a:solidFill>
                            <a:schemeClr val="tx1"/>
                          </a:solidFill>
                          <a:latin typeface="Verdana"/>
                          <a:ea typeface="+mn-ea"/>
                          <a:cs typeface="+mn-cs"/>
                        </a:rPr>
                        <a:t>Tilnærmet daglig</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24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17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31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21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17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900" b="0" u="none" kern="1200" dirty="0" smtClean="0">
                          <a:solidFill>
                            <a:schemeClr val="tx1"/>
                          </a:solidFill>
                          <a:latin typeface="+mn-lt"/>
                          <a:ea typeface="+mn-ea"/>
                          <a:cs typeface="+mn-cs"/>
                        </a:rPr>
                        <a:t>3-4 </a:t>
                      </a:r>
                      <a:r>
                        <a:rPr lang="nb-NO" sz="900" b="0" u="none" kern="1200" dirty="0" err="1" smtClean="0">
                          <a:solidFill>
                            <a:schemeClr val="tx1"/>
                          </a:solidFill>
                          <a:latin typeface="+mn-lt"/>
                          <a:ea typeface="+mn-ea"/>
                          <a:cs typeface="+mn-cs"/>
                        </a:rPr>
                        <a:t>dgr</a:t>
                      </a:r>
                      <a:r>
                        <a:rPr lang="nb-NO" sz="900" b="0" u="none" kern="1200" dirty="0" smtClean="0">
                          <a:solidFill>
                            <a:schemeClr val="tx1"/>
                          </a:solidFill>
                          <a:latin typeface="+mn-lt"/>
                          <a:ea typeface="+mn-ea"/>
                          <a:cs typeface="+mn-cs"/>
                        </a:rPr>
                        <a:t>/uke</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27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24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28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900" b="0" u="none" kern="1200" dirty="0" smtClean="0">
                          <a:solidFill>
                            <a:schemeClr val="tx1"/>
                          </a:solidFill>
                          <a:latin typeface="+mn-lt"/>
                          <a:ea typeface="+mn-ea"/>
                          <a:cs typeface="+mn-cs"/>
                        </a:rPr>
                        <a:t>1-2 </a:t>
                      </a:r>
                      <a:r>
                        <a:rPr lang="nb-NO" sz="900" b="0" u="none" kern="1200" dirty="0" err="1" smtClean="0">
                          <a:solidFill>
                            <a:schemeClr val="tx1"/>
                          </a:solidFill>
                          <a:latin typeface="+mn-lt"/>
                          <a:ea typeface="+mn-ea"/>
                          <a:cs typeface="+mn-cs"/>
                        </a:rPr>
                        <a:t>dgr</a:t>
                      </a:r>
                      <a:r>
                        <a:rPr lang="nb-NO" sz="900" b="0" u="none" kern="1200" dirty="0" smtClean="0">
                          <a:solidFill>
                            <a:schemeClr val="tx1"/>
                          </a:solidFill>
                          <a:latin typeface="+mn-lt"/>
                          <a:ea typeface="+mn-ea"/>
                          <a:cs typeface="+mn-cs"/>
                        </a:rPr>
                        <a:t>/uke</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32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33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31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27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36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37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32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33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38</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900" b="0" u="none" kern="1200" dirty="0" smtClean="0">
                          <a:solidFill>
                            <a:schemeClr val="tx1"/>
                          </a:solidFill>
                          <a:latin typeface="+mn-lt"/>
                          <a:ea typeface="+mn-ea"/>
                          <a:cs typeface="+mn-cs"/>
                        </a:rPr>
                        <a:t>Annenhver uke</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900" b="0" u="none" kern="1200" dirty="0" smtClean="0">
                          <a:solidFill>
                            <a:schemeClr val="tx1"/>
                          </a:solidFill>
                          <a:latin typeface="+mn-lt"/>
                          <a:ea typeface="+mn-ea"/>
                          <a:cs typeface="+mn-cs"/>
                        </a:rPr>
                        <a:t>Månedlig</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12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11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900" b="0" u="none" kern="1200" dirty="0" smtClean="0">
                          <a:solidFill>
                            <a:schemeClr val="tx1"/>
                          </a:solidFill>
                          <a:latin typeface="+mn-lt"/>
                          <a:ea typeface="+mn-ea"/>
                          <a:cs typeface="+mn-cs"/>
                        </a:rPr>
                        <a:t>Sjeldnere</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900" b="0" u="none" kern="1200" dirty="0" smtClean="0">
                          <a:solidFill>
                            <a:schemeClr val="tx1"/>
                          </a:solidFill>
                          <a:latin typeface="+mn-lt"/>
                          <a:ea typeface="+mn-ea"/>
                          <a:cs typeface="+mn-cs"/>
                        </a:rPr>
                        <a:t>Aldri</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47</a:t>
            </a:r>
          </a:p>
        </p:txBody>
      </p:sp>
    </p:spTree>
    <p:extLst>
      <p:ext uri="{BB962C8B-B14F-4D97-AF65-F5344CB8AC3E}">
        <p14:creationId xmlns:p14="http://schemas.microsoft.com/office/powerpoint/2010/main" val="12915688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defTabSz="762000" eaLnBrk="0" hangingPunct="0"/>
            <a:r>
              <a:rPr lang="nb-NO" dirty="0" smtClean="0"/>
              <a:t>Majoriteten av befolkningen har tilgang på natur og turmuligheter i sitt nærområde (76 prosent)  </a:t>
            </a:r>
            <a:r>
              <a:rPr lang="nb-NO" dirty="0"/>
              <a:t/>
            </a:r>
            <a:br>
              <a:rPr lang="nb-NO" dirty="0"/>
            </a:br>
            <a:r>
              <a:rPr lang="nb-NO" sz="1000" i="1" dirty="0" smtClean="0"/>
              <a:t>«Har </a:t>
            </a:r>
            <a:r>
              <a:rPr lang="nb-NO" sz="1000" i="1" dirty="0"/>
              <a:t>du tilgang på natur og turmuligheter i naturpregete omgivelser (inklusive parker og andre grøntarealer) i ditt NÆRMILJØ (dvs. innen </a:t>
            </a:r>
            <a:r>
              <a:rPr lang="nb-NO" sz="1000" i="1" dirty="0" smtClean="0"/>
              <a:t>500 meter </a:t>
            </a:r>
            <a:r>
              <a:rPr lang="nb-NO" sz="1000" i="1" dirty="0"/>
              <a:t>fra der du bor</a:t>
            </a:r>
            <a:r>
              <a:rPr lang="nb-NO" sz="1000" i="1" dirty="0" smtClean="0"/>
              <a:t>)?» </a:t>
            </a:r>
            <a:r>
              <a:rPr lang="nb-NO" sz="1000" dirty="0" smtClean="0"/>
              <a:t>I prosent av base n=615. </a:t>
            </a:r>
            <a:endParaRPr lang="nb-NO" sz="1000" dirty="0">
              <a:solidFill>
                <a:schemeClr val="tx1"/>
              </a:solidFill>
            </a:endParaRPr>
          </a:p>
        </p:txBody>
      </p:sp>
      <p:sp>
        <p:nvSpPr>
          <p:cNvPr id="5" name="Plassholder for innhold 4"/>
          <p:cNvSpPr>
            <a:spLocks noGrp="1"/>
          </p:cNvSpPr>
          <p:nvPr>
            <p:ph sz="quarter" idx="12"/>
          </p:nvPr>
        </p:nvSpPr>
        <p:spPr>
          <a:xfrm>
            <a:off x="4826000" y="1248936"/>
            <a:ext cx="4029075" cy="2194175"/>
          </a:xfrm>
        </p:spPr>
        <p:txBody>
          <a:bodyPr/>
          <a:lstStyle/>
          <a:p>
            <a:pPr marL="171450" indent="-171450">
              <a:spcAft>
                <a:spcPts val="600"/>
              </a:spcAft>
              <a:buFont typeface="Wingdings" panose="05000000000000000000" pitchFamily="2" charset="2"/>
              <a:buChar char="§"/>
            </a:pPr>
            <a:r>
              <a:rPr lang="nb-NO" sz="1100" dirty="0"/>
              <a:t>Nesten hele befolkningen har tilgang på natur og turmuligheter i naturpregete omgivelser (inkl. parker) i sitt nærmiljø. </a:t>
            </a:r>
            <a:r>
              <a:rPr lang="nb-NO" sz="1100" dirty="0" smtClean="0"/>
              <a:t>76 </a:t>
            </a:r>
            <a:r>
              <a:rPr lang="nb-NO" sz="1100" dirty="0"/>
              <a:t>prosent har dette i stor grad, mens </a:t>
            </a:r>
            <a:r>
              <a:rPr lang="nb-NO" sz="1100" dirty="0" smtClean="0"/>
              <a:t>17 prosent har </a:t>
            </a:r>
            <a:r>
              <a:rPr lang="nb-NO" sz="1100" dirty="0"/>
              <a:t>dette i noen grad. </a:t>
            </a:r>
          </a:p>
          <a:p>
            <a:pPr marL="171450" indent="-171450">
              <a:spcAft>
                <a:spcPts val="600"/>
              </a:spcAft>
              <a:buFont typeface="Wingdings" panose="05000000000000000000" pitchFamily="2" charset="2"/>
              <a:buChar char="§"/>
            </a:pPr>
            <a:r>
              <a:rPr lang="nb-NO" sz="1100" dirty="0"/>
              <a:t>De yngste har i noe mindre grad enn andre en slik oppfatning av sitt nærmiljø, </a:t>
            </a:r>
            <a:r>
              <a:rPr lang="nb-NO" sz="1100" dirty="0" smtClean="0"/>
              <a:t>noe som trolig har sammenheng med skole-/studiesteder som er konsentrert i byene. </a:t>
            </a:r>
          </a:p>
          <a:p>
            <a:pPr marL="171450" indent="-171450">
              <a:spcAft>
                <a:spcPts val="600"/>
              </a:spcAft>
              <a:buFont typeface="Wingdings" panose="05000000000000000000" pitchFamily="2" charset="2"/>
              <a:buChar char="§"/>
            </a:pPr>
            <a:r>
              <a:rPr lang="nb-NO" sz="1000" i="1" dirty="0" smtClean="0"/>
              <a:t>For orden skyld påpekes at i tidligere barometre, ble nærmiljøet definert som inntil 1 kilometer, mens årets undersøkelse har snevret dette inn til 500 meter. Det synes ikke som om dette har påvirket svarene i nevneverdig grad. </a:t>
            </a:r>
          </a:p>
          <a:p>
            <a:pPr>
              <a:spcAft>
                <a:spcPts val="600"/>
              </a:spcAft>
            </a:pPr>
            <a:endParaRPr lang="nb-NO" sz="1100" dirty="0"/>
          </a:p>
        </p:txBody>
      </p:sp>
      <p:graphicFrame>
        <p:nvGraphicFramePr>
          <p:cNvPr id="6" name="Plassholder for innhold 5"/>
          <p:cNvGraphicFramePr>
            <a:graphicFrameLocks/>
          </p:cNvGraphicFramePr>
          <p:nvPr>
            <p:extLst>
              <p:ext uri="{D42A27DB-BD31-4B8C-83A1-F6EECF244321}">
                <p14:modId xmlns:p14="http://schemas.microsoft.com/office/powerpoint/2010/main" val="28555168"/>
              </p:ext>
            </p:extLst>
          </p:nvPr>
        </p:nvGraphicFramePr>
        <p:xfrm>
          <a:off x="285750" y="1375317"/>
          <a:ext cx="4030663" cy="2350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Plassholder for innhold 5"/>
          <p:cNvGraphicFramePr>
            <a:graphicFrameLocks/>
          </p:cNvGraphicFramePr>
          <p:nvPr>
            <p:custDataLst>
              <p:tags r:id="rId1"/>
            </p:custDataLst>
            <p:extLst>
              <p:ext uri="{D42A27DB-BD31-4B8C-83A1-F6EECF244321}">
                <p14:modId xmlns:p14="http://schemas.microsoft.com/office/powerpoint/2010/main" val="724601470"/>
              </p:ext>
            </p:extLst>
          </p:nvPr>
        </p:nvGraphicFramePr>
        <p:xfrm>
          <a:off x="316088" y="4009620"/>
          <a:ext cx="8537093" cy="1676405"/>
        </p:xfrm>
        <a:graphic>
          <a:graphicData uri="http://schemas.openxmlformats.org/drawingml/2006/table">
            <a:tbl>
              <a:tblPr firstRow="1">
                <a:solidFill>
                  <a:srgbClr val="FFFFFF">
                    <a:alpha val="0"/>
                  </a:srgbClr>
                </a:solidFill>
                <a:tableStyleId>{5C22544A-7EE6-4342-B048-85BDC9FD1C3A}</a:tableStyleId>
              </a:tblPr>
              <a:tblGrid>
                <a:gridCol w="1185334"/>
                <a:gridCol w="620889"/>
                <a:gridCol w="688622"/>
                <a:gridCol w="722489"/>
                <a:gridCol w="654756"/>
                <a:gridCol w="786819"/>
                <a:gridCol w="646364"/>
                <a:gridCol w="646364"/>
                <a:gridCol w="646364"/>
                <a:gridCol w="646364"/>
                <a:gridCol w="646364"/>
                <a:gridCol w="646364"/>
              </a:tblGrid>
              <a:tr h="291447">
                <a:tc>
                  <a:txBody>
                    <a:bodyPr/>
                    <a:lstStyle/>
                    <a:p>
                      <a:pPr marL="0" algn="l" defTabSz="914400" rtl="0" eaLnBrk="1" latinLnBrk="0" hangingPunct="1"/>
                      <a:endParaRPr lang="nb-NO" sz="10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Alle</a:t>
                      </a:r>
                      <a:endParaRPr lang="nb-NO" sz="10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Mann</a:t>
                      </a:r>
                      <a:endParaRPr lang="nb-NO" sz="10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Kvinne</a:t>
                      </a:r>
                      <a:endParaRPr lang="nb-NO" sz="10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15-29</a:t>
                      </a:r>
                      <a:endParaRPr lang="nb-NO" sz="10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30- 44</a:t>
                      </a:r>
                      <a:endParaRPr lang="nb-NO" sz="10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45-59</a:t>
                      </a:r>
                      <a:endParaRPr lang="nb-NO" sz="10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60+</a:t>
                      </a:r>
                      <a:endParaRPr lang="nb-NO" sz="10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Oslo/-A.</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Rest </a:t>
                      </a:r>
                      <a:r>
                        <a:rPr lang="nb-NO" sz="1000" b="1" u="none" kern="1200" dirty="0" err="1" smtClean="0">
                          <a:solidFill>
                            <a:srgbClr val="FFFFFF"/>
                          </a:solidFill>
                          <a:latin typeface="Verdana"/>
                          <a:ea typeface="+mn-ea"/>
                          <a:cs typeface="+mn-cs"/>
                        </a:rPr>
                        <a:t>Østl</a:t>
                      </a:r>
                      <a:r>
                        <a:rPr lang="nb-NO" sz="1000" b="1" u="none" kern="1200" dirty="0" smtClean="0">
                          <a:solidFill>
                            <a:srgbClr val="FFFFFF"/>
                          </a:solidFill>
                          <a:latin typeface="Verdana"/>
                          <a:ea typeface="+mn-ea"/>
                          <a:cs typeface="+mn-cs"/>
                        </a:rPr>
                        <a:t>.</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Sør/-Vest</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err="1" smtClean="0">
                          <a:solidFill>
                            <a:srgbClr val="FFFFFF"/>
                          </a:solidFill>
                          <a:latin typeface="Verdana"/>
                          <a:ea typeface="+mn-ea"/>
                          <a:cs typeface="+mn-cs"/>
                        </a:rPr>
                        <a:t>Trlag</a:t>
                      </a:r>
                      <a:r>
                        <a:rPr lang="nb-NO" sz="1000" b="1" u="none" kern="1200" dirty="0" smtClean="0">
                          <a:solidFill>
                            <a:srgbClr val="FFFFFF"/>
                          </a:solidFill>
                          <a:latin typeface="Verdana"/>
                          <a:ea typeface="+mn-ea"/>
                          <a:cs typeface="+mn-cs"/>
                        </a:rPr>
                        <a:t>/-</a:t>
                      </a:r>
                      <a:r>
                        <a:rPr lang="nb-NO" sz="1000" b="1" u="none" kern="1200" dirty="0" err="1" smtClean="0">
                          <a:solidFill>
                            <a:srgbClr val="FFFFFF"/>
                          </a:solidFill>
                          <a:latin typeface="Verdana"/>
                          <a:ea typeface="+mn-ea"/>
                          <a:cs typeface="+mn-cs"/>
                        </a:rPr>
                        <a:t>N.Norge</a:t>
                      </a:r>
                      <a:endParaRPr lang="nb-NO" sz="1000" b="1" u="none" kern="1200" dirty="0" smtClean="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1000" b="0" u="none" kern="1200" dirty="0" smtClean="0">
                          <a:solidFill>
                            <a:schemeClr val="tx1"/>
                          </a:solidFill>
                          <a:latin typeface="Verdana"/>
                          <a:ea typeface="+mn-ea"/>
                          <a:cs typeface="+mn-cs"/>
                        </a:rPr>
                        <a:t>Nei</a:t>
                      </a:r>
                      <a:endParaRPr lang="nb-NO" sz="10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10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1000" b="0" u="none" kern="1200" dirty="0" smtClean="0">
                          <a:solidFill>
                            <a:schemeClr val="tx1"/>
                          </a:solidFill>
                          <a:latin typeface="+mn-lt"/>
                          <a:ea typeface="+mn-ea"/>
                          <a:cs typeface="+mn-cs"/>
                        </a:rPr>
                        <a:t>I liten grad</a:t>
                      </a:r>
                      <a:endParaRPr lang="nb-NO" sz="10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1000" b="0" u="none" kern="1200" dirty="0" smtClean="0">
                          <a:solidFill>
                            <a:schemeClr val="tx1"/>
                          </a:solidFill>
                          <a:latin typeface="+mn-lt"/>
                          <a:ea typeface="+mn-ea"/>
                          <a:cs typeface="+mn-cs"/>
                        </a:rPr>
                        <a:t>Ja, i noen grad</a:t>
                      </a:r>
                      <a:endParaRPr lang="nb-NO" sz="10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17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17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17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11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15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22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14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14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19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1000" b="0" u="none" kern="1200" dirty="0" smtClean="0">
                          <a:solidFill>
                            <a:schemeClr val="tx1"/>
                          </a:solidFill>
                          <a:latin typeface="+mn-lt"/>
                          <a:ea typeface="+mn-ea"/>
                          <a:cs typeface="+mn-cs"/>
                        </a:rPr>
                        <a:t>Ja, i stor grad</a:t>
                      </a:r>
                      <a:endParaRPr lang="nb-NO" sz="10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76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75</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77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64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73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84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83</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67</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81</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a:effectLst/>
                          <a:latin typeface="Calibri" panose="020F0502020204030204" pitchFamily="34" charset="0"/>
                        </a:rPr>
                        <a:t>80</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ctr"/>
                      <a:r>
                        <a:rPr lang="nb-NO" sz="1100" b="0" i="0" u="none" strike="noStrike" dirty="0">
                          <a:effectLst/>
                          <a:latin typeface="Calibri" panose="020F0502020204030204" pitchFamily="34" charset="0"/>
                        </a:rPr>
                        <a:t>76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48</a:t>
            </a:r>
          </a:p>
        </p:txBody>
      </p:sp>
    </p:spTree>
    <p:extLst>
      <p:ext uri="{BB962C8B-B14F-4D97-AF65-F5344CB8AC3E}">
        <p14:creationId xmlns:p14="http://schemas.microsoft.com/office/powerpoint/2010/main" val="18073957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Vinkel 18"/>
          <p:cNvCxnSpPr/>
          <p:nvPr/>
        </p:nvCxnSpPr>
        <p:spPr>
          <a:xfrm>
            <a:off x="3323722" y="4017102"/>
            <a:ext cx="1342571" cy="748396"/>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Vinkel 19"/>
          <p:cNvCxnSpPr/>
          <p:nvPr/>
        </p:nvCxnSpPr>
        <p:spPr>
          <a:xfrm flipV="1">
            <a:off x="3323723" y="4772722"/>
            <a:ext cx="1342571" cy="869397"/>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Plassholder for innhold 5"/>
          <p:cNvGraphicFramePr>
            <a:graphicFrameLocks/>
          </p:cNvGraphicFramePr>
          <p:nvPr>
            <p:extLst>
              <p:ext uri="{D42A27DB-BD31-4B8C-83A1-F6EECF244321}">
                <p14:modId xmlns:p14="http://schemas.microsoft.com/office/powerpoint/2010/main" val="501652948"/>
              </p:ext>
            </p:extLst>
          </p:nvPr>
        </p:nvGraphicFramePr>
        <p:xfrm>
          <a:off x="285750" y="1929161"/>
          <a:ext cx="4030663" cy="396363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tel 1"/>
          <p:cNvSpPr>
            <a:spLocks noGrp="1"/>
          </p:cNvSpPr>
          <p:nvPr>
            <p:ph type="title"/>
          </p:nvPr>
        </p:nvSpPr>
        <p:spPr>
          <a:xfrm>
            <a:off x="287339" y="-104775"/>
            <a:ext cx="8569324" cy="1031838"/>
          </a:xfrm>
        </p:spPr>
        <p:txBody>
          <a:bodyPr/>
          <a:lstStyle/>
          <a:p>
            <a:pPr defTabSz="762000" eaLnBrk="0" hangingPunct="0"/>
            <a:r>
              <a:rPr lang="nb-NO" dirty="0" smtClean="0"/>
              <a:t>23 prosent (nær 1 av 4) av de som ikke har tilgang til natur- og turmuligheter, mener dette har en negativ betydning for egen trivsel der de bor. </a:t>
            </a:r>
            <a:r>
              <a:rPr lang="nb-NO" dirty="0"/>
              <a:t/>
            </a:r>
            <a:br>
              <a:rPr lang="nb-NO" dirty="0"/>
            </a:br>
            <a:r>
              <a:rPr lang="nb-NO" sz="1000" i="1" dirty="0" smtClean="0"/>
              <a:t>«På </a:t>
            </a:r>
            <a:r>
              <a:rPr lang="nb-NO" sz="1000" i="1" dirty="0"/>
              <a:t>hvilken måte påvirker manglende </a:t>
            </a:r>
            <a:r>
              <a:rPr lang="nb-NO" sz="1000" i="1" dirty="0" smtClean="0"/>
              <a:t>tilgang  </a:t>
            </a:r>
            <a:r>
              <a:rPr lang="nb-NO" sz="1000" i="1" dirty="0"/>
              <a:t>på natur og turmuligheter trivselen din der du bor</a:t>
            </a:r>
            <a:r>
              <a:rPr lang="nb-NO" sz="1000" i="1" dirty="0" smtClean="0"/>
              <a:t>?» n=43</a:t>
            </a:r>
            <a:r>
              <a:rPr lang="nb-NO" sz="1000" i="1" dirty="0"/>
              <a:t/>
            </a:r>
            <a:br>
              <a:rPr lang="nb-NO" sz="1000" i="1" dirty="0"/>
            </a:br>
            <a:r>
              <a:rPr lang="nb-NO" sz="1000" i="1" dirty="0" smtClean="0"/>
              <a:t>«På </a:t>
            </a:r>
            <a:r>
              <a:rPr lang="nb-NO" sz="1000" i="1" dirty="0"/>
              <a:t>hvilken måte påvirker tilgang på natur og turmuligheter trivselen din der du bor</a:t>
            </a:r>
            <a:r>
              <a:rPr lang="nb-NO" sz="1000" i="1" dirty="0" smtClean="0"/>
              <a:t>?» </a:t>
            </a:r>
            <a:r>
              <a:rPr lang="nb-NO" sz="1000" dirty="0" smtClean="0"/>
              <a:t>n=569. </a:t>
            </a:r>
            <a:br>
              <a:rPr lang="nb-NO" sz="1000" dirty="0" smtClean="0"/>
            </a:br>
            <a:r>
              <a:rPr lang="nb-NO" dirty="0"/>
              <a:t/>
            </a:r>
            <a:br>
              <a:rPr lang="nb-NO" dirty="0"/>
            </a:br>
            <a:endParaRPr lang="nb-NO" dirty="0">
              <a:solidFill>
                <a:schemeClr val="bg1">
                  <a:lumMod val="50000"/>
                </a:schemeClr>
              </a:solidFill>
            </a:endParaRPr>
          </a:p>
        </p:txBody>
      </p:sp>
      <p:graphicFrame>
        <p:nvGraphicFramePr>
          <p:cNvPr id="7" name="Plassholder for innhold 5"/>
          <p:cNvGraphicFramePr>
            <a:graphicFrameLocks/>
          </p:cNvGraphicFramePr>
          <p:nvPr>
            <p:extLst>
              <p:ext uri="{D42A27DB-BD31-4B8C-83A1-F6EECF244321}">
                <p14:modId xmlns:p14="http://schemas.microsoft.com/office/powerpoint/2010/main" val="683341617"/>
              </p:ext>
            </p:extLst>
          </p:nvPr>
        </p:nvGraphicFramePr>
        <p:xfrm>
          <a:off x="4826000" y="1702470"/>
          <a:ext cx="4030663" cy="1704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Plassholder for innhold 5"/>
          <p:cNvGraphicFramePr>
            <a:graphicFrameLocks/>
          </p:cNvGraphicFramePr>
          <p:nvPr>
            <p:extLst>
              <p:ext uri="{D42A27DB-BD31-4B8C-83A1-F6EECF244321}">
                <p14:modId xmlns:p14="http://schemas.microsoft.com/office/powerpoint/2010/main" val="1922295541"/>
              </p:ext>
            </p:extLst>
          </p:nvPr>
        </p:nvGraphicFramePr>
        <p:xfrm>
          <a:off x="4826000" y="3644465"/>
          <a:ext cx="4030663" cy="1704067"/>
        </p:xfrm>
        <a:graphic>
          <a:graphicData uri="http://schemas.openxmlformats.org/drawingml/2006/chart">
            <c:chart xmlns:c="http://schemas.openxmlformats.org/drawingml/2006/chart" xmlns:r="http://schemas.openxmlformats.org/officeDocument/2006/relationships" r:id="rId5"/>
          </a:graphicData>
        </a:graphic>
      </p:graphicFrame>
      <p:cxnSp>
        <p:nvCxnSpPr>
          <p:cNvPr id="16" name="Vinkel 15"/>
          <p:cNvCxnSpPr/>
          <p:nvPr/>
        </p:nvCxnSpPr>
        <p:spPr>
          <a:xfrm>
            <a:off x="3323723" y="1840952"/>
            <a:ext cx="1342572" cy="797144"/>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Vinkel 16"/>
          <p:cNvCxnSpPr/>
          <p:nvPr/>
        </p:nvCxnSpPr>
        <p:spPr>
          <a:xfrm flipV="1">
            <a:off x="3394440" y="2645320"/>
            <a:ext cx="1201133" cy="761217"/>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49</a:t>
            </a:r>
          </a:p>
        </p:txBody>
      </p:sp>
    </p:spTree>
    <p:extLst>
      <p:ext uri="{BB962C8B-B14F-4D97-AF65-F5344CB8AC3E}">
        <p14:creationId xmlns:p14="http://schemas.microsoft.com/office/powerpoint/2010/main" val="454765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dirty="0" err="1" smtClean="0"/>
              <a:t>Innsikt</a:t>
            </a:r>
            <a:r>
              <a:rPr lang="en-AU" dirty="0" smtClean="0"/>
              <a:t> III</a:t>
            </a:r>
            <a:endParaRPr lang="en-AU" dirty="0"/>
          </a:p>
        </p:txBody>
      </p:sp>
      <p:sp>
        <p:nvSpPr>
          <p:cNvPr id="12" name="Content Placeholder 11"/>
          <p:cNvSpPr>
            <a:spLocks noGrp="1"/>
          </p:cNvSpPr>
          <p:nvPr>
            <p:ph sz="quarter" idx="11"/>
          </p:nvPr>
        </p:nvSpPr>
        <p:spPr>
          <a:xfrm>
            <a:off x="285749" y="801511"/>
            <a:ext cx="3778251" cy="5029378"/>
          </a:xfrm>
        </p:spPr>
        <p:txBody>
          <a:bodyPr/>
          <a:lstStyle/>
          <a:p>
            <a:pPr>
              <a:buClr>
                <a:schemeClr val="accent3"/>
              </a:buClr>
            </a:pPr>
            <a:r>
              <a:rPr lang="nb-NO" sz="1400" dirty="0" smtClean="0">
                <a:solidFill>
                  <a:schemeClr val="tx1"/>
                </a:solidFill>
                <a:latin typeface="Calibri" panose="020F0502020204030204" pitchFamily="34" charset="0"/>
              </a:rPr>
              <a:t>OM SKOGBRUK, VERN OG FORVALTNING</a:t>
            </a:r>
          </a:p>
          <a:p>
            <a:pPr marL="285750" indent="-285750">
              <a:buClr>
                <a:schemeClr val="accent3"/>
              </a:buClr>
              <a:buFont typeface="Wingdings" panose="05000000000000000000" pitchFamily="2" charset="2"/>
              <a:buChar char="§"/>
            </a:pPr>
            <a:r>
              <a:rPr lang="nb-NO" sz="1400" dirty="0" smtClean="0">
                <a:solidFill>
                  <a:schemeClr val="tx1"/>
                </a:solidFill>
                <a:latin typeface="Calibri" panose="020F0502020204030204" pitchFamily="34" charset="0"/>
              </a:rPr>
              <a:t>Flere enn i 2014, 6 prosentpoeng, har stor tillit til at Norsk skogbruk drives på en miljøvennlig måte. </a:t>
            </a:r>
          </a:p>
          <a:p>
            <a:pPr marL="285750" indent="-285750">
              <a:buClr>
                <a:schemeClr val="accent3"/>
              </a:buClr>
              <a:buFont typeface="Wingdings" panose="05000000000000000000" pitchFamily="2" charset="2"/>
              <a:buChar char="§"/>
            </a:pPr>
            <a:r>
              <a:rPr lang="nb-NO" sz="1400" dirty="0" smtClean="0">
                <a:solidFill>
                  <a:schemeClr val="tx1"/>
                </a:solidFill>
                <a:latin typeface="Calibri" panose="020F0502020204030204" pitchFamily="34" charset="0"/>
              </a:rPr>
              <a:t>Andelen som er enige i at det bør bli lettere å få tillatelse til å bruke motorkjøretøy i norsk utmark er relativt uendret fra 2014. </a:t>
            </a:r>
          </a:p>
          <a:p>
            <a:pPr marL="538163" lvl="2" indent="-285750">
              <a:buClr>
                <a:schemeClr val="accent3"/>
              </a:buClr>
              <a:buFont typeface="Wingdings" panose="05000000000000000000" pitchFamily="2" charset="2"/>
              <a:buChar char="§"/>
            </a:pPr>
            <a:r>
              <a:rPr lang="nb-NO" sz="1200" dirty="0" smtClean="0">
                <a:solidFill>
                  <a:schemeClr val="tx1"/>
                </a:solidFill>
                <a:latin typeface="Calibri" panose="020F0502020204030204" pitchFamily="34" charset="0"/>
              </a:rPr>
              <a:t>For motorkjøretøy generelt er det 2 prosentpoeng flere enn i 2014 som er </a:t>
            </a:r>
            <a:r>
              <a:rPr lang="nb-NO" sz="1200" i="1" dirty="0" smtClean="0">
                <a:solidFill>
                  <a:schemeClr val="tx1"/>
                </a:solidFill>
                <a:latin typeface="Calibri" panose="020F0502020204030204" pitchFamily="34" charset="0"/>
              </a:rPr>
              <a:t>helt uenige </a:t>
            </a:r>
            <a:r>
              <a:rPr lang="nb-NO" sz="1200" dirty="0" smtClean="0">
                <a:solidFill>
                  <a:schemeClr val="tx1"/>
                </a:solidFill>
                <a:latin typeface="Calibri" panose="020F0502020204030204" pitchFamily="34" charset="0"/>
              </a:rPr>
              <a:t>og 2 prosentpoeng flere som er </a:t>
            </a:r>
            <a:r>
              <a:rPr lang="nb-NO" sz="1200" i="1" dirty="0" smtClean="0">
                <a:solidFill>
                  <a:schemeClr val="tx1"/>
                </a:solidFill>
                <a:latin typeface="Calibri" panose="020F0502020204030204" pitchFamily="34" charset="0"/>
              </a:rPr>
              <a:t>ganske</a:t>
            </a:r>
            <a:r>
              <a:rPr lang="nb-NO" sz="1200" dirty="0" smtClean="0">
                <a:solidFill>
                  <a:schemeClr val="tx1"/>
                </a:solidFill>
                <a:latin typeface="Calibri" panose="020F0502020204030204" pitchFamily="34" charset="0"/>
              </a:rPr>
              <a:t> </a:t>
            </a:r>
            <a:r>
              <a:rPr lang="nb-NO" sz="1200" i="1" dirty="0" smtClean="0">
                <a:solidFill>
                  <a:schemeClr val="tx1"/>
                </a:solidFill>
                <a:latin typeface="Calibri" panose="020F0502020204030204" pitchFamily="34" charset="0"/>
              </a:rPr>
              <a:t>enige</a:t>
            </a:r>
            <a:r>
              <a:rPr lang="nb-NO" sz="1200" dirty="0" smtClean="0">
                <a:solidFill>
                  <a:schemeClr val="tx1"/>
                </a:solidFill>
                <a:latin typeface="Calibri" panose="020F0502020204030204" pitchFamily="34" charset="0"/>
              </a:rPr>
              <a:t>. </a:t>
            </a:r>
          </a:p>
          <a:p>
            <a:pPr marL="538163" lvl="2" indent="-285750">
              <a:buClr>
                <a:schemeClr val="accent3"/>
              </a:buClr>
              <a:buFont typeface="Wingdings" panose="05000000000000000000" pitchFamily="2" charset="2"/>
              <a:buChar char="§"/>
            </a:pPr>
            <a:r>
              <a:rPr lang="nb-NO" sz="1200" dirty="0" smtClean="0">
                <a:solidFill>
                  <a:schemeClr val="tx1"/>
                </a:solidFill>
                <a:latin typeface="Calibri" panose="020F0502020204030204" pitchFamily="34" charset="0"/>
              </a:rPr>
              <a:t>For snøskuter er det 3 prosentpoeng flere som er </a:t>
            </a:r>
            <a:r>
              <a:rPr lang="nb-NO" sz="1200" i="1" dirty="0" smtClean="0">
                <a:solidFill>
                  <a:schemeClr val="tx1"/>
                </a:solidFill>
                <a:latin typeface="Calibri" panose="020F0502020204030204" pitchFamily="34" charset="0"/>
              </a:rPr>
              <a:t>helt uenige</a:t>
            </a:r>
            <a:r>
              <a:rPr lang="nb-NO" sz="1200" dirty="0" smtClean="0">
                <a:solidFill>
                  <a:schemeClr val="tx1"/>
                </a:solidFill>
                <a:latin typeface="Calibri" panose="020F0502020204030204" pitchFamily="34" charset="0"/>
              </a:rPr>
              <a:t> i at det bør bli lettere å få tillatelse.  </a:t>
            </a:r>
          </a:p>
          <a:p>
            <a:pPr marL="538163" lvl="2" indent="-285750">
              <a:buClr>
                <a:schemeClr val="accent3"/>
              </a:buClr>
              <a:buFont typeface="Wingdings" panose="05000000000000000000" pitchFamily="2" charset="2"/>
              <a:buChar char="§"/>
            </a:pPr>
            <a:r>
              <a:rPr lang="nb-NO" sz="1200" b="0" dirty="0" smtClean="0">
                <a:solidFill>
                  <a:schemeClr val="tx1"/>
                </a:solidFill>
                <a:latin typeface="Calibri" panose="020F0502020204030204" pitchFamily="34" charset="0"/>
              </a:rPr>
              <a:t>For vannskuter er 68 prosent av befolkningen </a:t>
            </a:r>
            <a:r>
              <a:rPr lang="nb-NO" sz="1200" b="0" i="1" dirty="0" smtClean="0">
                <a:solidFill>
                  <a:schemeClr val="tx1"/>
                </a:solidFill>
                <a:latin typeface="Calibri" panose="020F0502020204030204" pitchFamily="34" charset="0"/>
              </a:rPr>
              <a:t>helt uenig </a:t>
            </a:r>
            <a:r>
              <a:rPr lang="nb-NO" sz="1200" b="0" dirty="0" smtClean="0">
                <a:solidFill>
                  <a:schemeClr val="tx1"/>
                </a:solidFill>
                <a:latin typeface="Calibri" panose="020F0502020204030204" pitchFamily="34" charset="0"/>
              </a:rPr>
              <a:t>eller </a:t>
            </a:r>
            <a:r>
              <a:rPr lang="nb-NO" sz="1200" b="0" i="1" dirty="0" smtClean="0">
                <a:solidFill>
                  <a:schemeClr val="tx1"/>
                </a:solidFill>
                <a:latin typeface="Calibri" panose="020F0502020204030204" pitchFamily="34" charset="0"/>
              </a:rPr>
              <a:t>ganske uenig</a:t>
            </a:r>
            <a:r>
              <a:rPr lang="nb-NO" sz="1200" b="0" dirty="0" smtClean="0">
                <a:solidFill>
                  <a:schemeClr val="tx1"/>
                </a:solidFill>
                <a:latin typeface="Calibri" panose="020F0502020204030204" pitchFamily="34" charset="0"/>
              </a:rPr>
              <a:t> i at det bør bli lettere å få tillatelse til å bruke vannskuter.</a:t>
            </a:r>
            <a:endParaRPr lang="nb-NO" sz="1200" b="0" dirty="0" smtClean="0">
              <a:solidFill>
                <a:srgbClr val="FF0000"/>
              </a:solidFill>
              <a:latin typeface="Calibri" panose="020F0502020204030204" pitchFamily="34" charset="0"/>
            </a:endParaRPr>
          </a:p>
          <a:p>
            <a:pPr marL="285750" lvl="1" indent="-285750">
              <a:buClr>
                <a:schemeClr val="accent3"/>
              </a:buClr>
              <a:buFont typeface="Wingdings" panose="05000000000000000000" pitchFamily="2" charset="2"/>
              <a:buChar char="§"/>
            </a:pPr>
            <a:r>
              <a:rPr lang="nb-NO" sz="1400" b="0" dirty="0" smtClean="0">
                <a:solidFill>
                  <a:schemeClr val="tx1"/>
                </a:solidFill>
                <a:latin typeface="Calibri" panose="020F0502020204030204" pitchFamily="34" charset="0"/>
              </a:rPr>
              <a:t>Folk flest etterlyser bedre kontroll med motorferdsel i naturen – hele 8 av 10 er enig i påstanden. Av disse gjelder det i større grad kvinner enn menn, samt de som er over 44 år. </a:t>
            </a:r>
          </a:p>
          <a:p>
            <a:pPr marL="285750" lvl="1" indent="-285750">
              <a:buClr>
                <a:schemeClr val="accent3"/>
              </a:buClr>
              <a:buFont typeface="Wingdings" panose="05000000000000000000" pitchFamily="2" charset="2"/>
              <a:buChar char="§"/>
            </a:pPr>
            <a:r>
              <a:rPr lang="nb-NO" sz="1400" b="0" dirty="0" smtClean="0">
                <a:solidFill>
                  <a:schemeClr val="tx1"/>
                </a:solidFill>
                <a:latin typeface="Calibri" panose="020F0502020204030204" pitchFamily="34" charset="0"/>
              </a:rPr>
              <a:t>Flere, 9 prosentpoeng, er </a:t>
            </a:r>
            <a:r>
              <a:rPr lang="nb-NO" sz="1400" b="0" i="1" dirty="0" smtClean="0">
                <a:solidFill>
                  <a:schemeClr val="tx1"/>
                </a:solidFill>
                <a:latin typeface="Calibri" panose="020F0502020204030204" pitchFamily="34" charset="0"/>
              </a:rPr>
              <a:t>helt enig</a:t>
            </a:r>
            <a:r>
              <a:rPr lang="nb-NO" sz="1400" b="0" dirty="0" smtClean="0">
                <a:solidFill>
                  <a:schemeClr val="tx1"/>
                </a:solidFill>
                <a:latin typeface="Calibri" panose="020F0502020204030204" pitchFamily="34" charset="0"/>
              </a:rPr>
              <a:t>e i at statlig eierskap og forvaltning er viktig. </a:t>
            </a:r>
          </a:p>
          <a:p>
            <a:pPr marL="285750" lvl="1" indent="-285750">
              <a:buClr>
                <a:schemeClr val="accent3"/>
              </a:buClr>
              <a:buFont typeface="Wingdings" panose="05000000000000000000" pitchFamily="2" charset="2"/>
              <a:buChar char="§"/>
            </a:pPr>
            <a:r>
              <a:rPr lang="nb-NO" sz="1400" b="0" dirty="0" smtClean="0">
                <a:solidFill>
                  <a:schemeClr val="tx1"/>
                </a:solidFill>
                <a:latin typeface="Calibri" panose="020F0502020204030204" pitchFamily="34" charset="0"/>
              </a:rPr>
              <a:t>Nær 7 av 10 er </a:t>
            </a:r>
            <a:r>
              <a:rPr lang="nb-NO" sz="1400" b="0" i="1" dirty="0" smtClean="0">
                <a:solidFill>
                  <a:schemeClr val="tx1"/>
                </a:solidFill>
                <a:latin typeface="Calibri" panose="020F0502020204030204" pitchFamily="34" charset="0"/>
              </a:rPr>
              <a:t>uenige</a:t>
            </a:r>
            <a:r>
              <a:rPr lang="nb-NO" sz="1400" b="0" dirty="0" smtClean="0">
                <a:solidFill>
                  <a:schemeClr val="tx1"/>
                </a:solidFill>
                <a:latin typeface="Calibri" panose="020F0502020204030204" pitchFamily="34" charset="0"/>
              </a:rPr>
              <a:t> i at det bør utbygges vannkraft i uberørte vassdrag. </a:t>
            </a:r>
          </a:p>
          <a:p>
            <a:pPr lvl="1">
              <a:buClr>
                <a:schemeClr val="accent3"/>
              </a:buClr>
            </a:pPr>
            <a:endParaRPr lang="nb-NO" sz="1400" b="0" dirty="0" smtClean="0">
              <a:latin typeface="Calibri" panose="020F0502020204030204" pitchFamily="34" charset="0"/>
            </a:endParaRPr>
          </a:p>
          <a:p>
            <a:pPr marL="285750" lvl="1" indent="-285750">
              <a:buClr>
                <a:schemeClr val="accent3"/>
              </a:buClr>
              <a:buFont typeface="Wingdings" panose="05000000000000000000" pitchFamily="2" charset="2"/>
              <a:buChar char="§"/>
            </a:pPr>
            <a:endParaRPr lang="nb-NO" sz="1400" b="0" dirty="0" smtClean="0">
              <a:latin typeface="Calibri" panose="020F0502020204030204" pitchFamily="34" charset="0"/>
            </a:endParaRPr>
          </a:p>
          <a:p>
            <a:pPr marL="285750" lvl="1" indent="-285750">
              <a:buClr>
                <a:schemeClr val="accent3"/>
              </a:buClr>
              <a:buFont typeface="Wingdings" panose="05000000000000000000" pitchFamily="2" charset="2"/>
              <a:buChar char="§"/>
            </a:pPr>
            <a:endParaRPr lang="nb-NO" sz="1400" b="0" dirty="0" smtClean="0">
              <a:latin typeface="Calibri" panose="020F0502020204030204" pitchFamily="34" charset="0"/>
            </a:endParaRPr>
          </a:p>
          <a:p>
            <a:pPr marL="285750" lvl="1" indent="-285750">
              <a:buClr>
                <a:schemeClr val="accent3"/>
              </a:buClr>
              <a:buFont typeface="Wingdings" panose="05000000000000000000" pitchFamily="2" charset="2"/>
              <a:buChar char="§"/>
            </a:pPr>
            <a:endParaRPr lang="nb-NO" sz="1400" b="0" dirty="0">
              <a:latin typeface="Calibri" panose="020F0502020204030204" pitchFamily="34" charset="0"/>
            </a:endParaRPr>
          </a:p>
          <a:p>
            <a:pPr marL="285750" indent="-285750">
              <a:buClr>
                <a:schemeClr val="accent3"/>
              </a:buClr>
              <a:buFont typeface="Wingdings" panose="05000000000000000000" pitchFamily="2" charset="2"/>
              <a:buChar char="§"/>
            </a:pPr>
            <a:endParaRPr lang="nb-NO" sz="1400" dirty="0">
              <a:latin typeface="Calibri" panose="020F0502020204030204" pitchFamily="34" charset="0"/>
            </a:endParaRPr>
          </a:p>
        </p:txBody>
      </p:sp>
      <p:sp>
        <p:nvSpPr>
          <p:cNvPr id="11" name="Content Placeholder 11"/>
          <p:cNvSpPr>
            <a:spLocks noGrp="1"/>
          </p:cNvSpPr>
          <p:nvPr>
            <p:ph sz="quarter" idx="11"/>
          </p:nvPr>
        </p:nvSpPr>
        <p:spPr>
          <a:xfrm>
            <a:off x="4752621" y="795866"/>
            <a:ext cx="4173665" cy="5029378"/>
          </a:xfrm>
        </p:spPr>
        <p:txBody>
          <a:bodyPr/>
          <a:lstStyle/>
          <a:p>
            <a:pPr marL="285750" lvl="1" indent="-285750">
              <a:buClr>
                <a:schemeClr val="accent3"/>
              </a:buClr>
              <a:buFont typeface="Wingdings" panose="05000000000000000000" pitchFamily="2" charset="2"/>
              <a:buChar char="§"/>
            </a:pPr>
            <a:r>
              <a:rPr lang="nb-NO" sz="1400" b="0" dirty="0" smtClean="0">
                <a:solidFill>
                  <a:schemeClr val="tx1"/>
                </a:solidFill>
                <a:latin typeface="Calibri" panose="020F0502020204030204" pitchFamily="34" charset="0"/>
              </a:rPr>
              <a:t>Flere, 3 prosentpoeng, er </a:t>
            </a:r>
            <a:r>
              <a:rPr lang="nb-NO" sz="1400" b="0" i="1" dirty="0" smtClean="0">
                <a:solidFill>
                  <a:schemeClr val="tx1"/>
                </a:solidFill>
                <a:latin typeface="Calibri" panose="020F0502020204030204" pitchFamily="34" charset="0"/>
              </a:rPr>
              <a:t>helt enige </a:t>
            </a:r>
            <a:r>
              <a:rPr lang="nb-NO" sz="1400" b="0" dirty="0" smtClean="0">
                <a:solidFill>
                  <a:schemeClr val="tx1"/>
                </a:solidFill>
                <a:latin typeface="Calibri" panose="020F0502020204030204" pitchFamily="34" charset="0"/>
              </a:rPr>
              <a:t>i at det </a:t>
            </a:r>
          </a:p>
          <a:p>
            <a:pPr lvl="1">
              <a:buClr>
                <a:schemeClr val="accent3"/>
              </a:buClr>
            </a:pPr>
            <a:r>
              <a:rPr lang="nb-NO" sz="1400" b="0" dirty="0" smtClean="0">
                <a:solidFill>
                  <a:schemeClr val="tx1"/>
                </a:solidFill>
                <a:latin typeface="Calibri" panose="020F0502020204030204" pitchFamily="34" charset="0"/>
              </a:rPr>
              <a:t>bør pålegges miljøtiltak blant kraftprodusenter for å bedre miljø. </a:t>
            </a:r>
          </a:p>
          <a:p>
            <a:pPr marL="285750" lvl="1" indent="-285750">
              <a:buClr>
                <a:schemeClr val="accent3"/>
              </a:buClr>
              <a:buFont typeface="Wingdings" panose="05000000000000000000" pitchFamily="2" charset="2"/>
              <a:buChar char="§"/>
            </a:pPr>
            <a:r>
              <a:rPr lang="nb-NO" sz="1400" b="0" dirty="0">
                <a:solidFill>
                  <a:schemeClr val="tx1"/>
                </a:solidFill>
                <a:latin typeface="Calibri" panose="020F0502020204030204" pitchFamily="34" charset="0"/>
              </a:rPr>
              <a:t>Hele 81 prosent av befolkningen er positive til utbygging av vindkraft i Norge. Mest positiv holdning blant unge, </a:t>
            </a:r>
            <a:r>
              <a:rPr lang="nb-NO" sz="1400" b="0" dirty="0" smtClean="0">
                <a:solidFill>
                  <a:schemeClr val="tx1"/>
                </a:solidFill>
                <a:latin typeface="Calibri" panose="020F0502020204030204" pitchFamily="34" charset="0"/>
              </a:rPr>
              <a:t>men det er </a:t>
            </a:r>
            <a:r>
              <a:rPr lang="nb-NO" sz="1400" b="0" dirty="0">
                <a:solidFill>
                  <a:schemeClr val="tx1"/>
                </a:solidFill>
                <a:latin typeface="Calibri" panose="020F0502020204030204" pitchFamily="34" charset="0"/>
              </a:rPr>
              <a:t>mer </a:t>
            </a:r>
            <a:r>
              <a:rPr lang="nb-NO" sz="1400" b="0" dirty="0" smtClean="0">
                <a:solidFill>
                  <a:schemeClr val="tx1"/>
                </a:solidFill>
                <a:latin typeface="Calibri" panose="020F0502020204030204" pitchFamily="34" charset="0"/>
              </a:rPr>
              <a:t>negative </a:t>
            </a:r>
            <a:r>
              <a:rPr lang="nb-NO" sz="1400" b="0" dirty="0">
                <a:solidFill>
                  <a:schemeClr val="tx1"/>
                </a:solidFill>
                <a:latin typeface="Calibri" panose="020F0502020204030204" pitchFamily="34" charset="0"/>
              </a:rPr>
              <a:t>holdning </a:t>
            </a:r>
            <a:r>
              <a:rPr lang="nb-NO" sz="1400" b="0" dirty="0" smtClean="0">
                <a:solidFill>
                  <a:schemeClr val="tx1"/>
                </a:solidFill>
                <a:latin typeface="Calibri" panose="020F0502020204030204" pitchFamily="34" charset="0"/>
              </a:rPr>
              <a:t>med økende </a:t>
            </a:r>
            <a:r>
              <a:rPr lang="nb-NO" sz="1400" b="0" dirty="0">
                <a:solidFill>
                  <a:schemeClr val="tx1"/>
                </a:solidFill>
                <a:latin typeface="Calibri" panose="020F0502020204030204" pitchFamily="34" charset="0"/>
              </a:rPr>
              <a:t>alder</a:t>
            </a:r>
            <a:r>
              <a:rPr lang="nb-NO" sz="1400" b="0" dirty="0" smtClean="0">
                <a:solidFill>
                  <a:schemeClr val="tx1"/>
                </a:solidFill>
                <a:latin typeface="Calibri" panose="020F0502020204030204" pitchFamily="34" charset="0"/>
              </a:rPr>
              <a:t>.</a:t>
            </a:r>
          </a:p>
          <a:p>
            <a:pPr lvl="1">
              <a:buClr>
                <a:schemeClr val="accent3"/>
              </a:buClr>
            </a:pPr>
            <a:r>
              <a:rPr lang="nb-NO" sz="1400" b="0" dirty="0" smtClean="0">
                <a:solidFill>
                  <a:schemeClr val="tx1"/>
                </a:solidFill>
                <a:latin typeface="Calibri" panose="020F0502020204030204" pitchFamily="34" charset="0"/>
              </a:rPr>
              <a:t>NÆRMILJØ</a:t>
            </a:r>
          </a:p>
          <a:p>
            <a:pPr marL="285750" lvl="1" indent="-285750">
              <a:buClr>
                <a:schemeClr val="accent3"/>
              </a:buClr>
              <a:buFont typeface="Wingdings" panose="05000000000000000000" pitchFamily="2" charset="2"/>
              <a:buChar char="§"/>
            </a:pPr>
            <a:r>
              <a:rPr lang="nb-NO" sz="1400" b="0" dirty="0" smtClean="0">
                <a:solidFill>
                  <a:schemeClr val="tx1"/>
                </a:solidFill>
                <a:latin typeface="Calibri" panose="020F0502020204030204" pitchFamily="34" charset="0"/>
              </a:rPr>
              <a:t>Andelen som har tilgang til natur og turmuligheter i sitt næområde er relativt stabil. Majoriteten av befolkningen, 76 prosent, oppgir å ha dette i stor grad. </a:t>
            </a:r>
          </a:p>
          <a:p>
            <a:pPr marL="285750" lvl="1" indent="-285750">
              <a:buClr>
                <a:schemeClr val="accent3"/>
              </a:buClr>
              <a:buFont typeface="Wingdings" panose="05000000000000000000" pitchFamily="2" charset="2"/>
              <a:buChar char="§"/>
            </a:pPr>
            <a:r>
              <a:rPr lang="nb-NO" sz="1400" b="0" dirty="0" smtClean="0">
                <a:latin typeface="Calibri" panose="020F0502020204030204" pitchFamily="34" charset="0"/>
              </a:rPr>
              <a:t>Blant </a:t>
            </a:r>
            <a:r>
              <a:rPr lang="nb-NO" sz="1400" b="0" dirty="0">
                <a:latin typeface="Calibri" panose="020F0502020204030204" pitchFamily="34" charset="0"/>
              </a:rPr>
              <a:t>de som </a:t>
            </a:r>
            <a:r>
              <a:rPr lang="nb-NO" sz="1400" b="0" i="1" dirty="0">
                <a:latin typeface="Calibri" panose="020F0502020204030204" pitchFamily="34" charset="0"/>
              </a:rPr>
              <a:t>ikke</a:t>
            </a:r>
            <a:r>
              <a:rPr lang="nb-NO" sz="1400" b="0" dirty="0">
                <a:latin typeface="Calibri" panose="020F0502020204030204" pitchFamily="34" charset="0"/>
              </a:rPr>
              <a:t> har tilgang til natur- og turmuligheter, mener </a:t>
            </a:r>
            <a:r>
              <a:rPr lang="nb-NO" sz="1400" b="0" dirty="0" smtClean="0">
                <a:latin typeface="Calibri" panose="020F0502020204030204" pitchFamily="34" charset="0"/>
              </a:rPr>
              <a:t>1 av 4 at dette </a:t>
            </a:r>
            <a:r>
              <a:rPr lang="nb-NO" sz="1400" b="0" dirty="0">
                <a:latin typeface="Calibri" panose="020F0502020204030204" pitchFamily="34" charset="0"/>
              </a:rPr>
              <a:t>har en negativ betydning for egen trivsel der de bor. </a:t>
            </a:r>
            <a:endParaRPr lang="nb-NO" sz="1400" b="0" dirty="0" smtClean="0">
              <a:latin typeface="Calibri" panose="020F0502020204030204" pitchFamily="34" charset="0"/>
            </a:endParaRPr>
          </a:p>
          <a:p>
            <a:pPr lvl="1">
              <a:buClr>
                <a:schemeClr val="accent3"/>
              </a:buClr>
            </a:pPr>
            <a:r>
              <a:rPr lang="nb-NO" sz="1400" b="0" dirty="0" smtClean="0">
                <a:solidFill>
                  <a:schemeClr val="tx1"/>
                </a:solidFill>
                <a:latin typeface="Calibri" panose="020F0502020204030204" pitchFamily="34" charset="0"/>
              </a:rPr>
              <a:t>KJENNSKAP OG TILLIT STATSKOG </a:t>
            </a:r>
            <a:endParaRPr lang="nb-NO" sz="1400" b="0" dirty="0">
              <a:solidFill>
                <a:schemeClr val="tx1"/>
              </a:solidFill>
              <a:latin typeface="Calibri" panose="020F0502020204030204" pitchFamily="34" charset="0"/>
            </a:endParaRPr>
          </a:p>
          <a:p>
            <a:pPr marL="285750" lvl="1" indent="-285750">
              <a:buClr>
                <a:schemeClr val="accent3"/>
              </a:buClr>
              <a:buFont typeface="Wingdings" panose="05000000000000000000" pitchFamily="2" charset="2"/>
              <a:buChar char="§"/>
            </a:pPr>
            <a:r>
              <a:rPr lang="nb-NO" sz="1400" b="0" dirty="0" smtClean="0">
                <a:solidFill>
                  <a:schemeClr val="tx1"/>
                </a:solidFill>
                <a:latin typeface="Calibri" panose="020F0502020204030204" pitchFamily="34" charset="0"/>
              </a:rPr>
              <a:t>Statskog har økt kjennskap i befolkningen fra 2014 med 10 prosentpoeng. Hele 8 av 10 har kjennskap til Statskog. </a:t>
            </a:r>
          </a:p>
          <a:p>
            <a:pPr marL="285750" lvl="1" indent="-285750">
              <a:buClr>
                <a:schemeClr val="accent3"/>
              </a:buClr>
              <a:buFont typeface="Wingdings" panose="05000000000000000000" pitchFamily="2" charset="2"/>
              <a:buChar char="§"/>
            </a:pPr>
            <a:r>
              <a:rPr lang="nb-NO" sz="1400" b="0" dirty="0" smtClean="0">
                <a:solidFill>
                  <a:schemeClr val="tx1"/>
                </a:solidFill>
                <a:latin typeface="Calibri" panose="020F0502020204030204" pitchFamily="34" charset="0"/>
              </a:rPr>
              <a:t>Tilliten til Statskog ser ut til å øke over tid. Snittskåren har økt fra 59 i 2014 til 64 i 2017. </a:t>
            </a:r>
          </a:p>
          <a:p>
            <a:pPr lvl="1">
              <a:buClr>
                <a:schemeClr val="accent3"/>
              </a:buClr>
            </a:pPr>
            <a:endParaRPr lang="nb-NO" sz="1400" b="0" dirty="0">
              <a:solidFill>
                <a:srgbClr val="FF0000"/>
              </a:solidFill>
              <a:latin typeface="Calibri" panose="020F0502020204030204" pitchFamily="34" charset="0"/>
            </a:endParaRPr>
          </a:p>
          <a:p>
            <a:pPr lvl="1">
              <a:buClr>
                <a:schemeClr val="accent3"/>
              </a:buClr>
            </a:pPr>
            <a:endParaRPr lang="nb-NO" sz="1400" b="0" dirty="0" smtClean="0">
              <a:solidFill>
                <a:srgbClr val="FF0000"/>
              </a:solidFill>
              <a:latin typeface="Calibri" panose="020F0502020204030204" pitchFamily="34" charset="0"/>
            </a:endParaRPr>
          </a:p>
          <a:p>
            <a:pPr lvl="1">
              <a:buClr>
                <a:schemeClr val="accent3"/>
              </a:buClr>
            </a:pPr>
            <a:endParaRPr lang="nb-NO" sz="1400" b="0" dirty="0">
              <a:solidFill>
                <a:srgbClr val="FF0000"/>
              </a:solidFill>
              <a:latin typeface="Calibri" panose="020F0502020204030204" pitchFamily="34" charset="0"/>
            </a:endParaRPr>
          </a:p>
        </p:txBody>
      </p:sp>
      <p:sp>
        <p:nvSpPr>
          <p:cNvPr id="2" name="TekstSylinder 1"/>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5</a:t>
            </a:r>
            <a:endParaRPr lang="nb-NO" sz="750" b="0" dirty="0" err="1" smtClean="0">
              <a:solidFill>
                <a:srgbClr val="333333"/>
              </a:solidFill>
              <a:latin typeface="+mn-lt"/>
            </a:endParaRPr>
          </a:p>
        </p:txBody>
      </p:sp>
    </p:spTree>
    <p:extLst>
      <p:ext uri="{BB962C8B-B14F-4D97-AF65-F5344CB8AC3E}">
        <p14:creationId xmlns:p14="http://schemas.microsoft.com/office/powerpoint/2010/main" val="174645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20"/>
          </p:nvPr>
        </p:nvSpPr>
        <p:spPr>
          <a:xfrm>
            <a:off x="285750" y="1821424"/>
            <a:ext cx="1841500" cy="1274762"/>
          </a:xfrm>
        </p:spPr>
        <p:txBody>
          <a:bodyPr/>
          <a:lstStyle/>
          <a:p>
            <a:r>
              <a:rPr lang="nb-NO" smtClean="0"/>
              <a:t>7</a:t>
            </a:r>
            <a:endParaRPr lang="nb-NO"/>
          </a:p>
        </p:txBody>
      </p:sp>
      <p:sp>
        <p:nvSpPr>
          <p:cNvPr id="4" name="Tittel 3"/>
          <p:cNvSpPr>
            <a:spLocks noGrp="1"/>
          </p:cNvSpPr>
          <p:nvPr>
            <p:ph type="title"/>
          </p:nvPr>
        </p:nvSpPr>
        <p:spPr/>
        <p:txBody>
          <a:bodyPr/>
          <a:lstStyle/>
          <a:p>
            <a:r>
              <a:rPr lang="nb-NO" dirty="0">
                <a:solidFill>
                  <a:schemeClr val="tx1"/>
                </a:solidFill>
              </a:rPr>
              <a:t>K</a:t>
            </a:r>
            <a:r>
              <a:rPr lang="nb-NO" dirty="0" smtClean="0">
                <a:solidFill>
                  <a:schemeClr val="tx1"/>
                </a:solidFill>
              </a:rPr>
              <a:t>jennskap </a:t>
            </a:r>
            <a:r>
              <a:rPr lang="nb-NO" dirty="0">
                <a:solidFill>
                  <a:schemeClr val="tx1"/>
                </a:solidFill>
              </a:rPr>
              <a:t>og tillit </a:t>
            </a:r>
            <a:r>
              <a:rPr lang="nb-NO" dirty="0" smtClean="0">
                <a:solidFill>
                  <a:schemeClr val="tx1"/>
                </a:solidFill>
              </a:rPr>
              <a:t>Statskog</a:t>
            </a:r>
            <a:endParaRPr lang="nb-NO" dirty="0"/>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747" y="3062470"/>
            <a:ext cx="4230000" cy="1450286"/>
          </a:xfrm>
          <a:prstGeom prst="rect">
            <a:avLst/>
          </a:prstGeom>
        </p:spPr>
      </p:pic>
      <p:sp>
        <p:nvSpPr>
          <p:cNvPr id="2" name="AutoShape 2" descr="data:image/jpeg;base64,/9j/4AAQSkZJRgABAQAAAQABAAD/2wCEAAkGBwgHBgkIBwgKCgkLDRYPDQwMDRsUFRAWIB0iIiAdHx8kKDQsJCYxJx8fLT0tMTU3Ojo6Iys/RD84QzQ5OjcBCgoKDQwNGg8PGjclHyU3Nzc3Nzc3Nzc3Nzc3Nzc3Nzc3Nzc3Nzc3Nzc3Nzc3Nzc3Nzc3Nzc3Nzc3Nzc3Nzc3N//AABEIAIEAgQMBEQACEQEDEQH/xAAbAAEAAQUBAAAAAAAAAAAAAAAABwECAwQGBf/EAD4QAAEDBAADBAMNBwUAAAAAAAEAAgMEBRESBiExExRBYQdRcxUWIiNTVHSBkqGxstElMnGRk8HSJCYzYnL/xAAaAQEAAwEBAQAAAAAAAAAAAAAAAQIDBQQG/8QAKhEBAAIBAgUCBgMBAAAAAAAAAAERAgMSBRMhMVEyQQQjM1JhcRU0gUL/2gAMAwEAAhEDEQA/APNXTfAiAgICAgICAgICAgICAgICAgICAgICAgICAgICAgICAgIGQiTIQMhAygyxU884JggllA6mOMux/JROUQvjp55+mLX9wrfmVV/Qd+ijfHlbkav2yr3Ct+ZVX9F36JujycjU+2WseXXkVa2cxRkJZTYFDWOALaOpIIyCIXEH7lXfj5acjU+2TuFb8yqv6Dv0TdHk5Gr9srZaWphZtNTTxtzjL43NH3hTGUT2RlpZ4xeUUw5UszIQMhAyEDIQYdlW16Nkso2SyldkKSX6JTmguHtm/lXl+I9T6Hg8fLy/bvVg7KhCDguN+Du8CS5WiL4796aBo/5PNvn5eK30tWukuNxDh++9TT7+GhwRwearS43aJwhzmGB4xv8A9nD1eXiraur7Qx+A4dc8zVjp4SY0AAADAHgvM76qDkvSdy4YPt2f3Wuj6nN4r/X/ANhEmy9j5elNkso2SyjZLKNkKYtlDSjZCjZCjZCkn+iM5t9x9s38q82v6nf4RHy8v279YOuIKYQAMIKoCDkfSiccLO9uz+610vU5/E/6/wDqH9l63zNGyFGyFGyFGyFMWVC9GUKMoUZQpKPofObdcfbN/KvNrd3d4V9Of2kJYusICAgICDj/AEqHHCp+kR/3Wml6ng4l9CUObL1vnJgyiKMoUZQoyhTFt5qF6NvNCjbzQo280KSp6HDm3XL27fyrz63d3OFx8uUiLF1BAQEBAQcb6Vj/ALTd9Ij/ABK00vU8HEfoShnbzXqfPUbeaFG3mhRt5oUbeaFMeyL0bIUbIUbIUlb0MHNtuft2/lXn1u7tcM9EpGWLpiAgICAg4v0snHCTvpEf4rTS9Tw8Q+ihfZelwKNlJRshRshRshTFsqrmyBsgbIUln0LH9m3PPy7fyrDV7uxw7phKRth6wsnRuFs0mkT3jGWtJGUJyQ+PSxe/mVu+w/8AyW/Khx/5HU8QH0sXv5lbvsP/AMk5UH8jqeISpYa+S42ahrZgxslRAyRzWdASM8srGYqXU0tTfhGU+7e2HrChpcOM9LZHvQd9Ij/FaafqeL4+uShMu5r0OHRsgbIGyBsgx7ItRshRsiaNkKXNlewYY9zR5HChMTlHaV3eJflZPtFRULb8/J3iX5WT7RSoRvz8seytatGygpeJ5QAGyPAHQBxSlt2Ue6veJflZPtFRSd+flR00jhh0jyPUSVKJyynvKzZFaNlKKNkKNkKNkTTHlQsZQMoGUDKDPSUlVWy9lR08s8mM6RMLjj+AUWtjhOXSFaakqquV0VLTTTSNaXObHGXFoHUkDolwRhM9oXC31pp2VHdJ+wkdqyTQ6ud0wD60uE8vKrokt9bFVMpJaSdlU/GsLoyHnPTA6pcE6eV1S5ttr3Vb6VtFUmoZzfF2R2YPMeH1pcHLyuqWVVFV0ZxV0k8B6fGxluT5ZS7ROE494a2VKplAygZQMoGUFuVC1GUKMoUZQoyhT2eE6majuxrKVzWzQU8r4y5waNtDgc/WcBVy69G2hM45W6+311pNwur7XLG1lzoJaicPcG9lI5vKHmeuxecDl+76ln1evHLDdM4+8ObqgHcBWuJrozI2vlcYw9uwaWgAkZzjIKt/1bGfpYx+XqcQ0clTx02vgfBJTuq6YMcyZji85Y3AAOeuf5JHppbUxmdbdH4bVaaKsZxPSNka6aW7b9myZjH1MbSctaXHwdz/AAyVHVpO2d8fl5HEdypn2yx0dZDDJUUglM0FNIA2JjiNI9hnngAnqrY95Za2cTjjE93M1MsMk7nU8JhiPSMvL8fWVaHlyqZ6MWVKhlE0ZQoyhRlClmSiz0OH7e273mktz5nQ95foJGs31J6csjkomaaaeG/KMW97hQVFHdJ7fWyySW0bTQzQBmzNtS5pDj09Rwq7mnJiYmp7Nk8MQ++C02kV0v7RgjlEpgHxe4JAxtz6dcpu6J5Eb4xvu1LpZaehoqSrFZK5s9Q+EwywBkgaw4L2/CILT9SRlauejGMXa/iWwQWKpqYHzVkhp5WM7R1IGRyZbsdTsckDwURNp1NGMOls1/4Zisk0neqyU07WN7F5pxtPIWh2rRtjABGXE+XNTGVmehGHeVpsdp9yDdPdWqNP3o0ue5tyTrtt+/0+/wAkv2OVjt3WywWGOhvlNaZLnNTXaZrAHxQjs4XvbyYXbB3QgEgcsqLuLTGlGOUY31VoeE2T00DqmpqI5pLi+3viiphII3t6uJ3HwfPCbkx8P0uZedabGLlxCbS2thbE2RzTVgZZgHUEfxJaB/6Cmcqi2eOluz22zWSwRV97bZqyrlpK51Q6DVtP2jWloJJJLh4ghJy904aMZZbZnqutVkoLpJVimrqsimpH1Lm90G51dgtA36kEEc/HwScpgw0ccpmp7FvslBW3eC2Or6yCeeSONrZKMBzC4Z+EN+WOXQnqk5dE46WOWUY28y6QUtLUGKjqZZtXOY/tIgwtLXEeDjkHGVaJZ54xjNRLSyVLMyUFmVCXoWC5Cz3qjuJiMoppO00DsbfWomLhppZ7MoybUt7iipbhBbqaWL3RP+okllD3abbaNw0AAnqeZVaaTq1e33bx4ppvfFabsKObFugji7LtR8PQEA5xy6pXRPOjfGXhrXTiCG6W6GmqqaV0tLO401T2g3bCTns3cuePD1ckjFGerGcVMLuJb9SXupqqnsKxklTKx5Y+pDo49QGnUa9SB4+tIik6mrjn1b924zhuve6esoZJaCeNnZxOmG1PK0a7sdjlkDmMc02rZa8ZXEx0eN7rRe9b3G7GQS977z23aDGddcYx6vvU11tnzI5e16EvE9NU3amvdVQSOucAYTiUCGSRgw17hjPgCQD4KNvstOtEzvmOq6g4ymoaOARxyOrGXB9bLIXjSbcYewtx0I+9RtTHxFU0jeqWlbW+41NLRuqJmObs9kgjjHPQAt9fPPk31KaV5mMXMQ33cV0ruMKbiJtBIJIwHSxCUfGSa67ZxyyOqV0pbnRzN9POsV5p7VUXFzoZ3x1dO+nbpKGvYHEHOcdeSZRamnqRhM/lWhvFNRcR0V0ZBUSMpi15bLOC+RzehLsY9Q6eCTHQx1Mcc4yeXXTMqK2eeNrmtlkc8NcckZOeqtDLKbymWDKlUygtyoSZQoyiTKBlAyiDKBlEmUDKIMoGUDKJMoGUQZQMoKIkQEBAQEBAQEBAQEBAQEBAQEBAQEBAQEBAQEBAQEBAQEBB/9k="/>
          <p:cNvSpPr>
            <a:spLocks noChangeAspect="1" noChangeArrowheads="1"/>
          </p:cNvSpPr>
          <p:nvPr/>
        </p:nvSpPr>
        <p:spPr bwMode="auto">
          <a:xfrm>
            <a:off x="155575" y="-585788"/>
            <a:ext cx="1228725" cy="1228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IEAgQMBEQACEQEDEQH/xAAbAAEAAQUBAAAAAAAAAAAAAAAABwECAwQGBf/EAD4QAAEDBAADBAMNBwUAAAAAAAEAAgMEBRESBiExExRBYQdRcxUWIiNTVHSBkqGxstElMnGRk8HSJCYzYnL/xAAaAQEAAwEBAQAAAAAAAAAAAAAAAQIDBQQG/8QAKhEBAAIBAgUCBgMBAAAAAAAAAAERAgMSBRMhMVEyQQQjM1JhcRU0gUL/2gAMAwEAAhEDEQA/APNXTfAiAgICAgICAgICAgICAgICAgICAgICAgICAgICAgICAgIGQiTIQMhAygyxU884JggllA6mOMux/JROUQvjp55+mLX9wrfmVV/Qd+ijfHlbkav2yr3Ct+ZVX9F36JujycjU+2WseXXkVa2cxRkJZTYFDWOALaOpIIyCIXEH7lXfj5acjU+2TuFb8yqv6Dv0TdHk5Gr9srZaWphZtNTTxtzjL43NH3hTGUT2RlpZ4xeUUw5UszIQMhAyEDIQYdlW16Nkso2SyldkKSX6JTmguHtm/lXl+I9T6Hg8fLy/bvVg7KhCDguN+Du8CS5WiL4796aBo/5PNvn5eK30tWukuNxDh++9TT7+GhwRwearS43aJwhzmGB4xv8A9nD1eXiraur7Qx+A4dc8zVjp4SY0AAADAHgvM76qDkvSdy4YPt2f3Wuj6nN4r/X/ANhEmy9j5elNkso2SyjZLKNkKYtlDSjZCjZCjZCkn+iM5t9x9s38q82v6nf4RHy8v279YOuIKYQAMIKoCDkfSiccLO9uz+610vU5/E/6/wDqH9l63zNGyFGyFGyFGyFMWVC9GUKMoUZQpKPofObdcfbN/KvNrd3d4V9Of2kJYusICAgICDj/AEqHHCp+kR/3Wml6ng4l9CUObL1vnJgyiKMoUZQoyhTFt5qF6NvNCjbzQo280KSp6HDm3XL27fyrz63d3OFx8uUiLF1BAQEBAQcb6Vj/ALTd9Ij/ABK00vU8HEfoShnbzXqfPUbeaFG3mhRt5oUbeaFMeyL0bIUbIUbIUlb0MHNtuft2/lXn1u7tcM9EpGWLpiAgICAg4v0snHCTvpEf4rTS9Tw8Q+ihfZelwKNlJRshRshRshTFsqrmyBsgbIUln0LH9m3PPy7fyrDV7uxw7phKRth6wsnRuFs0mkT3jGWtJGUJyQ+PSxe/mVu+w/8AyW/Khx/5HU8QH0sXv5lbvsP/AMk5UH8jqeISpYa+S42ahrZgxslRAyRzWdASM8srGYqXU0tTfhGU+7e2HrChpcOM9LZHvQd9Ij/FaafqeL4+uShMu5r0OHRsgbIGyBsgx7ItRshRsiaNkKXNlewYY9zR5HChMTlHaV3eJflZPtFRULb8/J3iX5WT7RSoRvz8seytatGygpeJ5QAGyPAHQBxSlt2Ue6veJflZPtFRSd+flR00jhh0jyPUSVKJyynvKzZFaNlKKNkKNkKNkTTHlQsZQMoGUDKDPSUlVWy9lR08s8mM6RMLjj+AUWtjhOXSFaakqquV0VLTTTSNaXObHGXFoHUkDolwRhM9oXC31pp2VHdJ+wkdqyTQ6ud0wD60uE8vKrokt9bFVMpJaSdlU/GsLoyHnPTA6pcE6eV1S5ttr3Vb6VtFUmoZzfF2R2YPMeH1pcHLyuqWVVFV0ZxV0k8B6fGxluT5ZS7ROE494a2VKplAygZQMoGUFuVC1GUKMoUZQoyhT2eE6majuxrKVzWzQU8r4y5waNtDgc/WcBVy69G2hM45W6+311pNwur7XLG1lzoJaicPcG9lI5vKHmeuxecDl+76ln1evHLDdM4+8ObqgHcBWuJrozI2vlcYw9uwaWgAkZzjIKt/1bGfpYx+XqcQ0clTx02vgfBJTuq6YMcyZji85Y3AAOeuf5JHppbUxmdbdH4bVaaKsZxPSNka6aW7b9myZjH1MbSctaXHwdz/AAyVHVpO2d8fl5HEdypn2yx0dZDDJUUglM0FNIA2JjiNI9hnngAnqrY95Za2cTjjE93M1MsMk7nU8JhiPSMvL8fWVaHlyqZ6MWVKhlE0ZQoyhRlClmSiz0OH7e273mktz5nQ95foJGs31J6csjkomaaaeG/KMW97hQVFHdJ7fWyySW0bTQzQBmzNtS5pDj09Rwq7mnJiYmp7Nk8MQ++C02kV0v7RgjlEpgHxe4JAxtz6dcpu6J5Eb4xvu1LpZaehoqSrFZK5s9Q+EwywBkgaw4L2/CILT9SRlauejGMXa/iWwQWKpqYHzVkhp5WM7R1IGRyZbsdTsckDwURNp1NGMOls1/4Zisk0neqyU07WN7F5pxtPIWh2rRtjABGXE+XNTGVmehGHeVpsdp9yDdPdWqNP3o0ue5tyTrtt+/0+/wAkv2OVjt3WywWGOhvlNaZLnNTXaZrAHxQjs4XvbyYXbB3QgEgcsqLuLTGlGOUY31VoeE2T00DqmpqI5pLi+3viiphII3t6uJ3HwfPCbkx8P0uZedabGLlxCbS2thbE2RzTVgZZgHUEfxJaB/6Cmcqi2eOluz22zWSwRV97bZqyrlpK51Q6DVtP2jWloJJJLh4ghJy904aMZZbZnqutVkoLpJVimrqsimpH1Lm90G51dgtA36kEEc/HwScpgw0ccpmp7FvslBW3eC2Or6yCeeSONrZKMBzC4Z+EN+WOXQnqk5dE46WOWUY28y6QUtLUGKjqZZtXOY/tIgwtLXEeDjkHGVaJZ54xjNRLSyVLMyUFmVCXoWC5Cz3qjuJiMoppO00DsbfWomLhppZ7MoybUt7iipbhBbqaWL3RP+okllD3abbaNw0AAnqeZVaaTq1e33bx4ppvfFabsKObFugji7LtR8PQEA5xy6pXRPOjfGXhrXTiCG6W6GmqqaV0tLO401T2g3bCTns3cuePD1ckjFGerGcVMLuJb9SXupqqnsKxklTKx5Y+pDo49QGnUa9SB4+tIik6mrjn1b924zhuve6esoZJaCeNnZxOmG1PK0a7sdjlkDmMc02rZa8ZXEx0eN7rRe9b3G7GQS977z23aDGddcYx6vvU11tnzI5e16EvE9NU3amvdVQSOucAYTiUCGSRgw17hjPgCQD4KNvstOtEzvmOq6g4ymoaOARxyOrGXB9bLIXjSbcYewtx0I+9RtTHxFU0jeqWlbW+41NLRuqJmObs9kgjjHPQAt9fPPk31KaV5mMXMQ33cV0ruMKbiJtBIJIwHSxCUfGSa67ZxyyOqV0pbnRzN9POsV5p7VUXFzoZ3x1dO+nbpKGvYHEHOcdeSZRamnqRhM/lWhvFNRcR0V0ZBUSMpi15bLOC+RzehLsY9Q6eCTHQx1Mcc4yeXXTMqK2eeNrmtlkc8NcckZOeqtDLKbymWDKlUygtyoSZQoyiTKBlAyiDKBlEmUDKIMoGUDKJMoGUQZQMoKIkQEBAQEBAQEBAQEBAQEBAQEBAQEBAQEBAQEBAQEBAQEBB/9k="/>
          <p:cNvSpPr>
            <a:spLocks noChangeAspect="1" noChangeArrowheads="1"/>
          </p:cNvSpPr>
          <p:nvPr/>
        </p:nvSpPr>
        <p:spPr bwMode="auto">
          <a:xfrm>
            <a:off x="307975" y="-433388"/>
            <a:ext cx="1228725" cy="1228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AutoShape 6" descr="data:image/jpeg;base64,/9j/4AAQSkZJRgABAQAAAQABAAD/2wCEAAkGBwgHBgkIBwgKCgkLDRYPDQwMDRsUFRAWIB0iIiAdHx8kKDQsJCYxJx8fLT0tMTU3Ojo6Iys/RD84QzQ5OjcBCgoKDQwNGg8PGjclHyU3Nzc3Nzc3Nzc3Nzc3Nzc3Nzc3Nzc3Nzc3Nzc3Nzc3Nzc3Nzc3Nzc3Nzc3Nzc3Nzc3N//AABEIAIEAgQMBEQACEQEDEQH/xAAbAAEAAQUBAAAAAAAAAAAAAAAABwECAwQGBf/EAD4QAAEDBAADBAMNBwUAAAAAAAEAAgMEBRESBiExExRBYQdRcxUWIiNTVHSBkqGxstElMnGRk8HSJCYzYnL/xAAaAQEAAwEBAQAAAAAAAAAAAAAAAQIDBQQG/8QAKhEBAAIBAgUCBgMBAAAAAAAAAAERAgMSBRMhMVEyQQQjM1JhcRU0gUL/2gAMAwEAAhEDEQA/APNXTfAiAgICAgICAgICAgICAgICAgICAgICAgICAgICAgICAgIGQiTIQMhAygyxU884JggllA6mOMux/JROUQvjp55+mLX9wrfmVV/Qd+ijfHlbkav2yr3Ct+ZVX9F36JujycjU+2WseXXkVa2cxRkJZTYFDWOALaOpIIyCIXEH7lXfj5acjU+2TuFb8yqv6Dv0TdHk5Gr9srZaWphZtNTTxtzjL43NH3hTGUT2RlpZ4xeUUw5UszIQMhAyEDIQYdlW16Nkso2SyldkKSX6JTmguHtm/lXl+I9T6Hg8fLy/bvVg7KhCDguN+Du8CS5WiL4796aBo/5PNvn5eK30tWukuNxDh++9TT7+GhwRwearS43aJwhzmGB4xv8A9nD1eXiraur7Qx+A4dc8zVjp4SY0AAADAHgvM76qDkvSdy4YPt2f3Wuj6nN4r/X/ANhEmy9j5elNkso2SyjZLKNkKYtlDSjZCjZCjZCkn+iM5t9x9s38q82v6nf4RHy8v279YOuIKYQAMIKoCDkfSiccLO9uz+610vU5/E/6/wDqH9l63zNGyFGyFGyFGyFMWVC9GUKMoUZQpKPofObdcfbN/KvNrd3d4V9Of2kJYusICAgICDj/AEqHHCp+kR/3Wml6ng4l9CUObL1vnJgyiKMoUZQoyhTFt5qF6NvNCjbzQo280KSp6HDm3XL27fyrz63d3OFx8uUiLF1BAQEBAQcb6Vj/ALTd9Ij/ABK00vU8HEfoShnbzXqfPUbeaFG3mhRt5oUbeaFMeyL0bIUbIUbIUlb0MHNtuft2/lXn1u7tcM9EpGWLpiAgICAg4v0snHCTvpEf4rTS9Tw8Q+ihfZelwKNlJRshRshRshTFsqrmyBsgbIUln0LH9m3PPy7fyrDV7uxw7phKRth6wsnRuFs0mkT3jGWtJGUJyQ+PSxe/mVu+w/8AyW/Khx/5HU8QH0sXv5lbvsP/AMk5UH8jqeISpYa+S42ahrZgxslRAyRzWdASM8srGYqXU0tTfhGU+7e2HrChpcOM9LZHvQd9Ij/FaafqeL4+uShMu5r0OHRsgbIGyBsgx7ItRshRsiaNkKXNlewYY9zR5HChMTlHaV3eJflZPtFRULb8/J3iX5WT7RSoRvz8seytatGygpeJ5QAGyPAHQBxSlt2Ue6veJflZPtFRSd+flR00jhh0jyPUSVKJyynvKzZFaNlKKNkKNkKNkTTHlQsZQMoGUDKDPSUlVWy9lR08s8mM6RMLjj+AUWtjhOXSFaakqquV0VLTTTSNaXObHGXFoHUkDolwRhM9oXC31pp2VHdJ+wkdqyTQ6ud0wD60uE8vKrokt9bFVMpJaSdlU/GsLoyHnPTA6pcE6eV1S5ttr3Vb6VtFUmoZzfF2R2YPMeH1pcHLyuqWVVFV0ZxV0k8B6fGxluT5ZS7ROE494a2VKplAygZQMoGUFuVC1GUKMoUZQoyhT2eE6majuxrKVzWzQU8r4y5waNtDgc/WcBVy69G2hM45W6+311pNwur7XLG1lzoJaicPcG9lI5vKHmeuxecDl+76ln1evHLDdM4+8ObqgHcBWuJrozI2vlcYw9uwaWgAkZzjIKt/1bGfpYx+XqcQ0clTx02vgfBJTuq6YMcyZji85Y3AAOeuf5JHppbUxmdbdH4bVaaKsZxPSNka6aW7b9myZjH1MbSctaXHwdz/AAyVHVpO2d8fl5HEdypn2yx0dZDDJUUglM0FNIA2JjiNI9hnngAnqrY95Za2cTjjE93M1MsMk7nU8JhiPSMvL8fWVaHlyqZ6MWVKhlE0ZQoyhRlClmSiz0OH7e273mktz5nQ95foJGs31J6csjkomaaaeG/KMW97hQVFHdJ7fWyySW0bTQzQBmzNtS5pDj09Rwq7mnJiYmp7Nk8MQ++C02kV0v7RgjlEpgHxe4JAxtz6dcpu6J5Eb4xvu1LpZaehoqSrFZK5s9Q+EwywBkgaw4L2/CILT9SRlauejGMXa/iWwQWKpqYHzVkhp5WM7R1IGRyZbsdTsckDwURNp1NGMOls1/4Zisk0neqyU07WN7F5pxtPIWh2rRtjABGXE+XNTGVmehGHeVpsdp9yDdPdWqNP3o0ue5tyTrtt+/0+/wAkv2OVjt3WywWGOhvlNaZLnNTXaZrAHxQjs4XvbyYXbB3QgEgcsqLuLTGlGOUY31VoeE2T00DqmpqI5pLi+3viiphII3t6uJ3HwfPCbkx8P0uZedabGLlxCbS2thbE2RzTVgZZgHUEfxJaB/6Cmcqi2eOluz22zWSwRV97bZqyrlpK51Q6DVtP2jWloJJJLh4ghJy904aMZZbZnqutVkoLpJVimrqsimpH1Lm90G51dgtA36kEEc/HwScpgw0ccpmp7FvslBW3eC2Or6yCeeSONrZKMBzC4Z+EN+WOXQnqk5dE46WOWUY28y6QUtLUGKjqZZtXOY/tIgwtLXEeDjkHGVaJZ54xjNRLSyVLMyUFmVCXoWC5Cz3qjuJiMoppO00DsbfWomLhppZ7MoybUt7iipbhBbqaWL3RP+okllD3abbaNw0AAnqeZVaaTq1e33bx4ppvfFabsKObFugji7LtR8PQEA5xy6pXRPOjfGXhrXTiCG6W6GmqqaV0tLO401T2g3bCTns3cuePD1ckjFGerGcVMLuJb9SXupqqnsKxklTKx5Y+pDo49QGnUa9SB4+tIik6mrjn1b924zhuve6esoZJaCeNnZxOmG1PK0a7sdjlkDmMc02rZa8ZXEx0eN7rRe9b3G7GQS977z23aDGddcYx6vvU11tnzI5e16EvE9NU3amvdVQSOucAYTiUCGSRgw17hjPgCQD4KNvstOtEzvmOq6g4ymoaOARxyOrGXB9bLIXjSbcYewtx0I+9RtTHxFU0jeqWlbW+41NLRuqJmObs9kgjjHPQAt9fPPk31KaV5mMXMQ33cV0ruMKbiJtBIJIwHSxCUfGSa67ZxyyOqV0pbnRzN9POsV5p7VUXFzoZ3x1dO+nbpKGvYHEHOcdeSZRamnqRhM/lWhvFNRcR0V0ZBUSMpi15bLOC+RzehLsY9Q6eCTHQx1Mcc4yeXXTMqK2eeNrmtlkc8NcckZOeqtDLKbymWDKlUygtyoSZQoyiTKBlAyiDKBlEmUDKIMoGUDKJMoGUQZQMoKIkQEBAQEBAQEBAQEBAQEBAQEBAQEBAQEBAQEBAQEBAQEBB/9k="/>
          <p:cNvSpPr>
            <a:spLocks noChangeAspect="1" noChangeArrowheads="1"/>
          </p:cNvSpPr>
          <p:nvPr/>
        </p:nvSpPr>
        <p:spPr bwMode="auto">
          <a:xfrm>
            <a:off x="460375" y="-280988"/>
            <a:ext cx="1228725" cy="1228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Tree>
    <p:custDataLst>
      <p:tags r:id="rId1"/>
    </p:custDataLst>
    <p:extLst>
      <p:ext uri="{BB962C8B-B14F-4D97-AF65-F5344CB8AC3E}">
        <p14:creationId xmlns:p14="http://schemas.microsoft.com/office/powerpoint/2010/main" val="7095407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5751" y="-93133"/>
            <a:ext cx="8569324" cy="1124972"/>
          </a:xfrm>
        </p:spPr>
        <p:txBody>
          <a:bodyPr/>
          <a:lstStyle/>
          <a:p>
            <a:r>
              <a:rPr lang="nb-NO" dirty="0" smtClean="0"/>
              <a:t>8 av 10 (82 prosent) har kjennskap </a:t>
            </a:r>
            <a:r>
              <a:rPr lang="nb-NO" dirty="0"/>
              <a:t>til </a:t>
            </a:r>
            <a:r>
              <a:rPr lang="nb-NO" dirty="0" smtClean="0"/>
              <a:t>Statskog, en økning fra 72 prosent i 2014</a:t>
            </a:r>
            <a:r>
              <a:rPr lang="nb-NO" dirty="0"/>
              <a:t/>
            </a:r>
            <a:br>
              <a:rPr lang="nb-NO" dirty="0"/>
            </a:br>
            <a:r>
              <a:rPr lang="nb-NO" sz="1000" i="1" dirty="0" smtClean="0"/>
              <a:t>«Hvilke </a:t>
            </a:r>
            <a:r>
              <a:rPr lang="nb-NO" sz="1000" i="1" dirty="0"/>
              <a:t>statlige naturforvaltere kjenner du til </a:t>
            </a:r>
            <a:r>
              <a:rPr lang="nb-NO" sz="1000" i="1" dirty="0" smtClean="0"/>
              <a:t>eller </a:t>
            </a:r>
            <a:r>
              <a:rPr lang="nb-NO" sz="1000" i="1" dirty="0"/>
              <a:t>har du hørt om</a:t>
            </a:r>
            <a:r>
              <a:rPr lang="nb-NO" sz="1000" i="1" dirty="0" smtClean="0"/>
              <a:t>?»</a:t>
            </a:r>
            <a:r>
              <a:rPr lang="nb-NO" sz="1000" i="1" dirty="0"/>
              <a:t/>
            </a:r>
            <a:br>
              <a:rPr lang="nb-NO" sz="1000" i="1" dirty="0"/>
            </a:br>
            <a:r>
              <a:rPr lang="nb-NO" sz="1000" i="1" dirty="0" smtClean="0"/>
              <a:t>«Kjenner </a:t>
            </a:r>
            <a:r>
              <a:rPr lang="nb-NO" sz="1000" i="1" dirty="0"/>
              <a:t>du til - eller har du hørt om Statskog som en statlig naturforvalter</a:t>
            </a:r>
            <a:r>
              <a:rPr lang="nb-NO" sz="1000" i="1" dirty="0" smtClean="0"/>
              <a:t>?» </a:t>
            </a:r>
            <a:r>
              <a:rPr lang="nb-NO" sz="1000" dirty="0" smtClean="0"/>
              <a:t>I prosent av base n=615. </a:t>
            </a:r>
            <a:endParaRPr lang="nb-NO" sz="1000" dirty="0"/>
          </a:p>
        </p:txBody>
      </p:sp>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1326016723"/>
              </p:ext>
            </p:extLst>
          </p:nvPr>
        </p:nvGraphicFramePr>
        <p:xfrm>
          <a:off x="285750" y="1405467"/>
          <a:ext cx="4030663" cy="4425421"/>
        </p:xfrm>
        <a:graphic>
          <a:graphicData uri="http://schemas.openxmlformats.org/drawingml/2006/chart">
            <c:chart xmlns:c="http://schemas.openxmlformats.org/drawingml/2006/chart" xmlns:r="http://schemas.openxmlformats.org/officeDocument/2006/relationships" r:id="rId3"/>
          </a:graphicData>
        </a:graphic>
      </p:graphicFrame>
      <p:sp>
        <p:nvSpPr>
          <p:cNvPr id="5" name="Plassholder for innhold 4"/>
          <p:cNvSpPr>
            <a:spLocks noGrp="1"/>
          </p:cNvSpPr>
          <p:nvPr>
            <p:ph sz="quarter" idx="12"/>
          </p:nvPr>
        </p:nvSpPr>
        <p:spPr>
          <a:xfrm>
            <a:off x="4826000" y="1557867"/>
            <a:ext cx="4029075" cy="4273021"/>
          </a:xfrm>
        </p:spPr>
        <p:txBody>
          <a:bodyPr/>
          <a:lstStyle/>
          <a:p>
            <a:pPr marL="285750" indent="-285750">
              <a:lnSpc>
                <a:spcPct val="150000"/>
              </a:lnSpc>
              <a:spcAft>
                <a:spcPts val="600"/>
              </a:spcAft>
              <a:buFont typeface="Wingdings" panose="05000000000000000000" pitchFamily="2" charset="2"/>
              <a:buChar char="§"/>
            </a:pPr>
            <a:r>
              <a:rPr lang="nb-NO" sz="1200" dirty="0" smtClean="0"/>
              <a:t>Statskog har relativt høy kjennskap i befolkningen. </a:t>
            </a:r>
          </a:p>
          <a:p>
            <a:pPr marL="285750" indent="-285750">
              <a:lnSpc>
                <a:spcPct val="150000"/>
              </a:lnSpc>
              <a:spcAft>
                <a:spcPts val="600"/>
              </a:spcAft>
              <a:buFont typeface="Wingdings" panose="05000000000000000000" pitchFamily="2" charset="2"/>
              <a:buChar char="§"/>
            </a:pPr>
            <a:r>
              <a:rPr lang="nb-NO" sz="1200" dirty="0" smtClean="0"/>
              <a:t>Andelen som kjenner til Statskog har økt med 10 prosentpoeng siden 2014. Den største økningen kommer fra hjulpet.  </a:t>
            </a:r>
          </a:p>
          <a:p>
            <a:pPr marL="285750" indent="-285750">
              <a:lnSpc>
                <a:spcPct val="150000"/>
              </a:lnSpc>
              <a:spcAft>
                <a:spcPts val="600"/>
              </a:spcAft>
              <a:buFont typeface="Wingdings" panose="05000000000000000000" pitchFamily="2" charset="2"/>
              <a:buChar char="§"/>
            </a:pPr>
            <a:r>
              <a:rPr lang="nb-NO" sz="1200" dirty="0" smtClean="0"/>
              <a:t>Andelen som </a:t>
            </a:r>
            <a:r>
              <a:rPr lang="nb-NO" sz="1200" i="1" dirty="0" smtClean="0"/>
              <a:t>ikke</a:t>
            </a:r>
            <a:r>
              <a:rPr lang="nb-NO" sz="1200" dirty="0" smtClean="0"/>
              <a:t> kjenner Statskog har gått ned fra 27 prosent i 2014 til 18 prosent i 2017.</a:t>
            </a:r>
            <a:endParaRPr lang="nb-NO" sz="1200" i="1" dirty="0"/>
          </a:p>
          <a:p>
            <a:endParaRPr lang="nb-NO" dirty="0"/>
          </a:p>
        </p:txBody>
      </p:sp>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51</a:t>
            </a:r>
          </a:p>
        </p:txBody>
      </p:sp>
    </p:spTree>
    <p:extLst>
      <p:ext uri="{BB962C8B-B14F-4D97-AF65-F5344CB8AC3E}">
        <p14:creationId xmlns:p14="http://schemas.microsoft.com/office/powerpoint/2010/main" val="6634243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tx1"/>
                </a:solidFill>
              </a:rPr>
              <a:t>Fortsatt økende tillit til Statskog</a:t>
            </a:r>
            <a:r>
              <a:rPr lang="nb-NO" dirty="0">
                <a:solidFill>
                  <a:schemeClr val="tx1">
                    <a:lumMod val="60000"/>
                    <a:lumOff val="40000"/>
                  </a:schemeClr>
                </a:solidFill>
              </a:rPr>
              <a:t/>
            </a:r>
            <a:br>
              <a:rPr lang="nb-NO" dirty="0">
                <a:solidFill>
                  <a:schemeClr val="tx1">
                    <a:lumMod val="60000"/>
                    <a:lumOff val="40000"/>
                  </a:schemeClr>
                </a:solidFill>
              </a:rPr>
            </a:br>
            <a:r>
              <a:rPr lang="nb-NO" sz="1000" i="1" dirty="0" smtClean="0">
                <a:solidFill>
                  <a:schemeClr val="tx1"/>
                </a:solidFill>
              </a:rPr>
              <a:t>«Hvor </a:t>
            </a:r>
            <a:r>
              <a:rPr lang="nb-NO" sz="1000" i="1" dirty="0">
                <a:solidFill>
                  <a:schemeClr val="tx1"/>
                </a:solidFill>
              </a:rPr>
              <a:t>stor eller liten tillit har du til Statskog</a:t>
            </a:r>
            <a:r>
              <a:rPr lang="nb-NO" sz="1000" i="1" dirty="0" smtClean="0">
                <a:solidFill>
                  <a:schemeClr val="tx1"/>
                </a:solidFill>
              </a:rPr>
              <a:t>?» </a:t>
            </a:r>
            <a:r>
              <a:rPr lang="nb-NO" sz="1000" dirty="0" smtClean="0">
                <a:solidFill>
                  <a:schemeClr val="tx1"/>
                </a:solidFill>
              </a:rPr>
              <a:t>I prosent av de som kjenner til Statskog n= 425. </a:t>
            </a:r>
            <a:endParaRPr lang="nb-NO" sz="1000" i="1" dirty="0">
              <a:solidFill>
                <a:schemeClr val="tx1"/>
              </a:solidFill>
            </a:endParaRPr>
          </a:p>
        </p:txBody>
      </p:sp>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3180381578"/>
              </p:ext>
            </p:extLst>
          </p:nvPr>
        </p:nvGraphicFramePr>
        <p:xfrm>
          <a:off x="285750" y="1031876"/>
          <a:ext cx="4030663" cy="3160378"/>
        </p:xfrm>
        <a:graphic>
          <a:graphicData uri="http://schemas.openxmlformats.org/drawingml/2006/chart">
            <c:chart xmlns:c="http://schemas.openxmlformats.org/drawingml/2006/chart" xmlns:r="http://schemas.openxmlformats.org/officeDocument/2006/relationships" r:id="rId4"/>
          </a:graphicData>
        </a:graphic>
      </p:graphicFrame>
      <p:sp>
        <p:nvSpPr>
          <p:cNvPr id="5" name="Plassholder for innhold 4"/>
          <p:cNvSpPr>
            <a:spLocks noGrp="1"/>
          </p:cNvSpPr>
          <p:nvPr>
            <p:ph sz="quarter" idx="12"/>
          </p:nvPr>
        </p:nvSpPr>
        <p:spPr>
          <a:xfrm>
            <a:off x="4826000" y="1031839"/>
            <a:ext cx="4029075" cy="4887698"/>
          </a:xfrm>
        </p:spPr>
        <p:txBody>
          <a:bodyPr/>
          <a:lstStyle/>
          <a:p>
            <a:pPr marL="171450" indent="-171450">
              <a:spcAft>
                <a:spcPts val="600"/>
              </a:spcAft>
              <a:buFont typeface="Wingdings" panose="05000000000000000000" pitchFamily="2" charset="2"/>
              <a:buChar char="§"/>
            </a:pPr>
            <a:r>
              <a:rPr lang="nb-NO" sz="1200" dirty="0" smtClean="0"/>
              <a:t>Tilliten </a:t>
            </a:r>
            <a:r>
              <a:rPr lang="nb-NO" sz="1200" dirty="0"/>
              <a:t>til Statskog </a:t>
            </a:r>
            <a:r>
              <a:rPr lang="nb-NO" sz="1200" dirty="0" smtClean="0"/>
              <a:t>ser ut til å være økende over tid; gjennomsnittsskåren har økt fra 53 poeng i 2010, til 57 i 2012 og 59 poeng i 2014. </a:t>
            </a:r>
          </a:p>
          <a:p>
            <a:pPr marL="171450" indent="-171450">
              <a:spcAft>
                <a:spcPts val="600"/>
              </a:spcAft>
              <a:buFont typeface="Wingdings" panose="05000000000000000000" pitchFamily="2" charset="2"/>
              <a:buChar char="§"/>
            </a:pPr>
            <a:r>
              <a:rPr lang="nb-NO" sz="1200" dirty="0" smtClean="0">
                <a:solidFill>
                  <a:schemeClr val="tx1"/>
                </a:solidFill>
              </a:rPr>
              <a:t>Snittskår i 2017 er på 64 poeng.</a:t>
            </a:r>
            <a:endParaRPr lang="nb-NO" sz="1200" dirty="0">
              <a:solidFill>
                <a:schemeClr val="tx1"/>
              </a:solidFill>
            </a:endParaRPr>
          </a:p>
          <a:p>
            <a:pPr marL="171450" indent="-171450">
              <a:spcAft>
                <a:spcPts val="600"/>
              </a:spcAft>
              <a:buFont typeface="Wingdings" panose="05000000000000000000" pitchFamily="2" charset="2"/>
              <a:buChar char="§"/>
            </a:pPr>
            <a:r>
              <a:rPr lang="nb-NO" sz="1200" dirty="0" smtClean="0">
                <a:solidFill>
                  <a:schemeClr val="tx1"/>
                </a:solidFill>
              </a:rPr>
              <a:t>Ser vi på prosentandeler, finner vi at andel som har tillit (svart 4-6), har økt fra 51 prosent i 2014 til 59 prosent i 2017. </a:t>
            </a:r>
            <a:endParaRPr lang="nb-NO" sz="1200" dirty="0">
              <a:solidFill>
                <a:schemeClr val="tx1"/>
              </a:solidFill>
            </a:endParaRPr>
          </a:p>
          <a:p>
            <a:pPr marL="171450" indent="-171450">
              <a:lnSpc>
                <a:spcPct val="150000"/>
              </a:lnSpc>
              <a:spcAft>
                <a:spcPts val="600"/>
              </a:spcAft>
              <a:buFont typeface="Wingdings" panose="05000000000000000000" pitchFamily="2" charset="2"/>
              <a:buChar char="§"/>
            </a:pPr>
            <a:endParaRPr lang="nb-NO" sz="1200" dirty="0"/>
          </a:p>
          <a:p>
            <a:endParaRPr lang="nb-NO" dirty="0"/>
          </a:p>
        </p:txBody>
      </p:sp>
      <p:graphicFrame>
        <p:nvGraphicFramePr>
          <p:cNvPr id="7" name="Plassholder for innhold 5"/>
          <p:cNvGraphicFramePr>
            <a:graphicFrameLocks/>
          </p:cNvGraphicFramePr>
          <p:nvPr>
            <p:custDataLst>
              <p:tags r:id="rId1"/>
            </p:custDataLst>
            <p:extLst>
              <p:ext uri="{D42A27DB-BD31-4B8C-83A1-F6EECF244321}">
                <p14:modId xmlns:p14="http://schemas.microsoft.com/office/powerpoint/2010/main" val="3888859872"/>
              </p:ext>
            </p:extLst>
          </p:nvPr>
        </p:nvGraphicFramePr>
        <p:xfrm>
          <a:off x="278606" y="4429125"/>
          <a:ext cx="4550944" cy="1447800"/>
        </p:xfrm>
        <a:graphic>
          <a:graphicData uri="http://schemas.openxmlformats.org/drawingml/2006/table">
            <a:tbl>
              <a:tblPr firstRow="1">
                <a:solidFill>
                  <a:srgbClr val="FFFFFF">
                    <a:alpha val="0"/>
                  </a:srgbClr>
                </a:solidFill>
                <a:tableStyleId>{5C22544A-7EE6-4342-B048-85BDC9FD1C3A}</a:tableStyleId>
              </a:tblPr>
              <a:tblGrid>
                <a:gridCol w="805113"/>
                <a:gridCol w="505326"/>
                <a:gridCol w="513348"/>
                <a:gridCol w="505326"/>
                <a:gridCol w="515227"/>
                <a:gridCol w="568868"/>
                <a:gridCol w="568868"/>
                <a:gridCol w="568868"/>
              </a:tblGrid>
              <a:tr h="220884">
                <a:tc>
                  <a:txBody>
                    <a:bodyPr/>
                    <a:lstStyle/>
                    <a:p>
                      <a:pPr marL="0" algn="l" defTabSz="914400" rtl="0" eaLnBrk="1" latinLnBrk="0" hangingPunct="1"/>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94511">
                <a:tc>
                  <a:txBody>
                    <a:bodyPr/>
                    <a:lstStyle/>
                    <a:p>
                      <a:pPr marL="0" algn="l" defTabSz="914400" rtl="0" eaLnBrk="1" latinLnBrk="0" hangingPunct="1"/>
                      <a:r>
                        <a:rPr lang="nb-NO" sz="700" b="0" u="none" kern="1200" dirty="0" smtClean="0">
                          <a:solidFill>
                            <a:schemeClr val="tx1"/>
                          </a:solidFill>
                          <a:latin typeface="+mn-lt"/>
                          <a:ea typeface="+mn-ea"/>
                          <a:cs typeface="+mn-cs"/>
                        </a:rPr>
                        <a:t>Tillit 2017</a:t>
                      </a:r>
                    </a:p>
                    <a:p>
                      <a:pPr marL="0" algn="l" defTabSz="914400" rtl="0" eaLnBrk="1" latinLnBrk="0" hangingPunct="1"/>
                      <a:r>
                        <a:rPr lang="nb-NO" sz="700" b="0" u="none" kern="1200" dirty="0" smtClean="0">
                          <a:solidFill>
                            <a:schemeClr val="tx1"/>
                          </a:solidFill>
                          <a:latin typeface="+mn-lt"/>
                          <a:ea typeface="+mn-ea"/>
                          <a:cs typeface="+mn-cs"/>
                        </a:rPr>
                        <a:t>(</a:t>
                      </a:r>
                      <a:r>
                        <a:rPr lang="nb-NO" sz="700" b="0" u="none" kern="1200" dirty="0" err="1" smtClean="0">
                          <a:solidFill>
                            <a:schemeClr val="tx1"/>
                          </a:solidFill>
                          <a:latin typeface="+mn-lt"/>
                          <a:ea typeface="+mn-ea"/>
                          <a:cs typeface="+mn-cs"/>
                        </a:rPr>
                        <a:t>mean</a:t>
                      </a:r>
                      <a:r>
                        <a:rPr lang="nb-NO" sz="700" b="0" u="none" kern="1200" dirty="0" smtClean="0">
                          <a:solidFill>
                            <a:schemeClr val="tx1"/>
                          </a:solidFill>
                          <a:latin typeface="+mn-lt"/>
                          <a:ea typeface="+mn-ea"/>
                          <a:cs typeface="+mn-cs"/>
                        </a:rPr>
                        <a:t>)</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64</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64</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64</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68</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61</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66</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63</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94511">
                <a:tc>
                  <a:txBody>
                    <a:bodyPr/>
                    <a:lstStyle/>
                    <a:p>
                      <a:pPr marL="0" algn="l" defTabSz="914400" rtl="0" eaLnBrk="1" latinLnBrk="0" hangingPunct="1"/>
                      <a:r>
                        <a:rPr lang="nb-NO" sz="700" b="0" u="none" kern="1200" dirty="0" smtClean="0">
                          <a:solidFill>
                            <a:schemeClr val="tx1"/>
                          </a:solidFill>
                          <a:latin typeface="Verdana"/>
                          <a:ea typeface="+mn-ea"/>
                          <a:cs typeface="+mn-cs"/>
                        </a:rPr>
                        <a:t>Tillit 2014</a:t>
                      </a:r>
                    </a:p>
                    <a:p>
                      <a:pPr marL="0" algn="l" defTabSz="914400" rtl="0" eaLnBrk="1" latinLnBrk="0" hangingPunct="1"/>
                      <a:r>
                        <a:rPr lang="nb-NO" sz="700" b="0" u="none" kern="1200" dirty="0" smtClean="0">
                          <a:solidFill>
                            <a:schemeClr val="tx1"/>
                          </a:solidFill>
                          <a:latin typeface="Verdana"/>
                          <a:ea typeface="+mn-ea"/>
                          <a:cs typeface="+mn-cs"/>
                        </a:rPr>
                        <a:t>(</a:t>
                      </a:r>
                      <a:r>
                        <a:rPr lang="nb-NO" sz="700" b="0" u="none" kern="1200" dirty="0" err="1" smtClean="0">
                          <a:solidFill>
                            <a:schemeClr val="tx1"/>
                          </a:solidFill>
                          <a:latin typeface="Verdana"/>
                          <a:ea typeface="+mn-ea"/>
                          <a:cs typeface="+mn-cs"/>
                        </a:rPr>
                        <a:t>mean</a:t>
                      </a:r>
                      <a:r>
                        <a:rPr lang="nb-NO" sz="700" b="0" u="none" kern="1200" dirty="0" smtClean="0">
                          <a:solidFill>
                            <a:schemeClr val="tx1"/>
                          </a:solidFill>
                          <a:latin typeface="Verdana"/>
                          <a:ea typeface="+mn-ea"/>
                          <a:cs typeface="+mn-cs"/>
                        </a:rPr>
                        <a:t>)</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59</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61</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57</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53</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59</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62</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58</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94511">
                <a:tc>
                  <a:txBody>
                    <a:bodyPr/>
                    <a:lstStyle/>
                    <a:p>
                      <a:pPr marL="0" algn="l" defTabSz="914400" rtl="0" eaLnBrk="1" latinLnBrk="0" hangingPunct="1"/>
                      <a:r>
                        <a:rPr lang="nb-NO" sz="700" b="0" u="none" kern="1200" dirty="0" smtClean="0">
                          <a:solidFill>
                            <a:schemeClr val="tx1"/>
                          </a:solidFill>
                          <a:latin typeface="Verdana"/>
                          <a:ea typeface="+mn-ea"/>
                          <a:cs typeface="+mn-cs"/>
                        </a:rPr>
                        <a:t>Tillit 2012</a:t>
                      </a:r>
                    </a:p>
                    <a:p>
                      <a:pPr marL="0" algn="l" defTabSz="914400" rtl="0" eaLnBrk="1" latinLnBrk="0" hangingPunct="1"/>
                      <a:r>
                        <a:rPr lang="nb-NO" sz="700" b="0" u="none" kern="1200" dirty="0" smtClean="0">
                          <a:solidFill>
                            <a:schemeClr val="tx1"/>
                          </a:solidFill>
                          <a:latin typeface="Verdana"/>
                          <a:ea typeface="+mn-ea"/>
                          <a:cs typeface="+mn-cs"/>
                        </a:rPr>
                        <a:t>(</a:t>
                      </a:r>
                      <a:r>
                        <a:rPr lang="nb-NO" sz="700" b="0" u="none" kern="1200" dirty="0" err="1" smtClean="0">
                          <a:solidFill>
                            <a:schemeClr val="tx1"/>
                          </a:solidFill>
                          <a:latin typeface="Verdana"/>
                          <a:ea typeface="+mn-ea"/>
                          <a:cs typeface="+mn-cs"/>
                        </a:rPr>
                        <a:t>mean</a:t>
                      </a:r>
                      <a:r>
                        <a:rPr lang="nb-NO" sz="700" b="0" u="none" kern="1200" dirty="0" smtClean="0">
                          <a:solidFill>
                            <a:schemeClr val="tx1"/>
                          </a:solidFill>
                          <a:latin typeface="Verdana"/>
                          <a:ea typeface="+mn-ea"/>
                          <a:cs typeface="+mn-cs"/>
                        </a:rPr>
                        <a:t>)</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57</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57</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57</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67</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60</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54</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54</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94511">
                <a:tc>
                  <a:txBody>
                    <a:bodyPr/>
                    <a:lstStyle/>
                    <a:p>
                      <a:pPr marL="0" algn="l" defTabSz="914400" rtl="0" eaLnBrk="1" latinLnBrk="0" hangingPunct="1"/>
                      <a:r>
                        <a:rPr lang="nb-NO" sz="700" b="0" u="none" kern="1200" dirty="0" smtClean="0">
                          <a:solidFill>
                            <a:schemeClr val="tx1"/>
                          </a:solidFill>
                          <a:latin typeface="Verdana"/>
                          <a:ea typeface="+mn-ea"/>
                          <a:cs typeface="+mn-cs"/>
                        </a:rPr>
                        <a:t>Tillit 2010</a:t>
                      </a:r>
                    </a:p>
                    <a:p>
                      <a:pPr marL="0" algn="l" defTabSz="914400" rtl="0" eaLnBrk="1" latinLnBrk="0" hangingPunct="1"/>
                      <a:r>
                        <a:rPr lang="nb-NO" sz="700" b="0" u="none" kern="1200" dirty="0" smtClean="0">
                          <a:solidFill>
                            <a:schemeClr val="tx1"/>
                          </a:solidFill>
                          <a:latin typeface="Verdana"/>
                          <a:ea typeface="+mn-ea"/>
                          <a:cs typeface="+mn-cs"/>
                        </a:rPr>
                        <a:t>(</a:t>
                      </a:r>
                      <a:r>
                        <a:rPr lang="nb-NO" sz="700" b="0" u="none" kern="1200" dirty="0" err="1" smtClean="0">
                          <a:solidFill>
                            <a:schemeClr val="tx1"/>
                          </a:solidFill>
                          <a:latin typeface="Verdana"/>
                          <a:ea typeface="+mn-ea"/>
                          <a:cs typeface="+mn-cs"/>
                        </a:rPr>
                        <a:t>mean</a:t>
                      </a:r>
                      <a:r>
                        <a:rPr lang="nb-NO" sz="700" b="0" u="none" kern="1200" dirty="0" smtClean="0">
                          <a:solidFill>
                            <a:schemeClr val="tx1"/>
                          </a:solidFill>
                          <a:latin typeface="Verdana"/>
                          <a:ea typeface="+mn-ea"/>
                          <a:cs typeface="+mn-cs"/>
                        </a:rPr>
                        <a:t>)</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53</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53</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54</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55</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54</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54</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52</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dirty="0" smtClean="0">
                <a:solidFill>
                  <a:srgbClr val="333333"/>
                </a:solidFill>
                <a:latin typeface="+mn-lt"/>
              </a:rPr>
              <a:t>52</a:t>
            </a:r>
          </a:p>
        </p:txBody>
      </p:sp>
      <p:sp>
        <p:nvSpPr>
          <p:cNvPr id="3" name="TextBox 2"/>
          <p:cNvSpPr txBox="1"/>
          <p:nvPr/>
        </p:nvSpPr>
        <p:spPr>
          <a:xfrm>
            <a:off x="303628" y="4234063"/>
            <a:ext cx="3544369" cy="197582"/>
          </a:xfrm>
          <a:prstGeom prst="rect">
            <a:avLst/>
          </a:prstGeom>
          <a:noFill/>
        </p:spPr>
        <p:txBody>
          <a:bodyPr wrap="none" lIns="0" tIns="0" rIns="0" bIns="0" rtlCol="0">
            <a:noAutofit/>
          </a:bodyPr>
          <a:lstStyle/>
          <a:p>
            <a:r>
              <a:rPr lang="nb-NO" sz="1000" b="0" dirty="0" smtClean="0">
                <a:solidFill>
                  <a:srgbClr val="333333"/>
                </a:solidFill>
                <a:latin typeface="+mn-lt"/>
              </a:rPr>
              <a:t>Merk: Tallene under er snittskår med skala 1-6, ikke prosentandeler.</a:t>
            </a:r>
          </a:p>
        </p:txBody>
      </p:sp>
    </p:spTree>
    <p:extLst>
      <p:ext uri="{BB962C8B-B14F-4D97-AF65-F5344CB8AC3E}">
        <p14:creationId xmlns:p14="http://schemas.microsoft.com/office/powerpoint/2010/main" val="1297326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a-DK" dirty="0"/>
              <a:t>Om Natur- og miljøbarometeret – </a:t>
            </a:r>
            <a:br>
              <a:rPr lang="da-DK" dirty="0"/>
            </a:br>
            <a:r>
              <a:rPr lang="da-DK" dirty="0"/>
              <a:t>formål og metode</a:t>
            </a:r>
            <a:endParaRPr lang="en-GB" dirty="0"/>
          </a:p>
        </p:txBody>
      </p:sp>
      <p:sp>
        <p:nvSpPr>
          <p:cNvPr id="9" name="Content Placeholder 8"/>
          <p:cNvSpPr>
            <a:spLocks noGrp="1"/>
          </p:cNvSpPr>
          <p:nvPr>
            <p:ph sz="quarter" idx="11"/>
          </p:nvPr>
        </p:nvSpPr>
        <p:spPr/>
        <p:txBody>
          <a:bodyPr/>
          <a:lstStyle/>
          <a:p>
            <a:pPr marL="171450" indent="-171450">
              <a:spcAft>
                <a:spcPts val="1200"/>
              </a:spcAft>
              <a:buFont typeface="Wingdings" panose="05000000000000000000" pitchFamily="2" charset="2"/>
              <a:buChar char="§"/>
            </a:pPr>
            <a:r>
              <a:rPr lang="nb-NO" sz="1200" dirty="0"/>
              <a:t>Dette er </a:t>
            </a:r>
            <a:r>
              <a:rPr lang="nb-NO" sz="1200" dirty="0" smtClean="0"/>
              <a:t>den tolvte gangen </a:t>
            </a:r>
            <a:r>
              <a:rPr lang="nb-NO" sz="1200" dirty="0"/>
              <a:t>Natur- og </a:t>
            </a:r>
            <a:r>
              <a:rPr lang="nb-NO" sz="1200" dirty="0" smtClean="0"/>
              <a:t>miljøbarometeret gjennomføres, sist gang var i 2014. </a:t>
            </a:r>
          </a:p>
          <a:p>
            <a:pPr marL="171450" indent="-171450">
              <a:spcAft>
                <a:spcPts val="1200"/>
              </a:spcAft>
              <a:buFont typeface="Wingdings" panose="05000000000000000000" pitchFamily="2" charset="2"/>
              <a:buChar char="§"/>
            </a:pPr>
            <a:r>
              <a:rPr lang="nb-NO" sz="1200" dirty="0" smtClean="0"/>
              <a:t>Hovedformålet </a:t>
            </a:r>
            <a:r>
              <a:rPr lang="nb-NO" sz="1200" dirty="0"/>
              <a:t>er å kartlegge og følge det norske folk over tid når det gjelder holdninger, kunnskap og atferd innenfor spørsmål som er relatert til natur og miljø. Temaene omfatter blant annet naturvern, jakt, friluftsliv, fiske, skogbruk og nærmiljø.  </a:t>
            </a:r>
          </a:p>
          <a:p>
            <a:pPr marL="171450" indent="-171450">
              <a:spcAft>
                <a:spcPts val="1200"/>
              </a:spcAft>
              <a:buFont typeface="Wingdings" panose="05000000000000000000" pitchFamily="2" charset="2"/>
              <a:buChar char="§"/>
            </a:pPr>
            <a:r>
              <a:rPr lang="nb-NO" sz="1200" dirty="0"/>
              <a:t>Undersøkelsen omfatter ikke spørsmål om klima, da dette dekkes i en egen undersøkelse (Klimabarometeret). </a:t>
            </a:r>
          </a:p>
          <a:p>
            <a:pPr marL="171450" indent="-171450">
              <a:spcAft>
                <a:spcPts val="1200"/>
              </a:spcAft>
              <a:buFont typeface="Wingdings" panose="05000000000000000000" pitchFamily="2" charset="2"/>
              <a:buChar char="§"/>
            </a:pPr>
            <a:r>
              <a:rPr lang="nb-NO" sz="1200" dirty="0"/>
              <a:t>Undersøkelsen er gjennomført på oppdrag fra – og i samarbeid med </a:t>
            </a:r>
            <a:r>
              <a:rPr lang="nb-NO" sz="1200" dirty="0" smtClean="0"/>
              <a:t>Miljødirektoratet, </a:t>
            </a:r>
            <a:r>
              <a:rPr lang="nb-NO" sz="1200" dirty="0"/>
              <a:t>Friluftslivets fellesorganisasjon, Norges Jeger- og Fiskerforbund og Statskog. </a:t>
            </a:r>
          </a:p>
          <a:p>
            <a:pPr marL="171450" indent="-171450">
              <a:spcAft>
                <a:spcPts val="1200"/>
              </a:spcAft>
              <a:buFont typeface="Wingdings" panose="05000000000000000000" pitchFamily="2" charset="2"/>
              <a:buChar char="§"/>
            </a:pPr>
            <a:r>
              <a:rPr lang="nb-NO" sz="1200" dirty="0">
                <a:sym typeface="Wingdings" pitchFamily="2" charset="2"/>
              </a:rPr>
              <a:t>Undersøkelsen </a:t>
            </a:r>
            <a:r>
              <a:rPr lang="nb-NO" sz="1200" dirty="0" smtClean="0">
                <a:sym typeface="Wingdings" pitchFamily="2" charset="2"/>
              </a:rPr>
              <a:t>er </a:t>
            </a:r>
            <a:r>
              <a:rPr lang="nb-NO" sz="1200" dirty="0">
                <a:sym typeface="Wingdings" pitchFamily="2" charset="2"/>
              </a:rPr>
              <a:t>gjennomført med et landsrepresentativt utvalg på </a:t>
            </a:r>
            <a:r>
              <a:rPr lang="nb-NO" sz="1200" dirty="0" smtClean="0">
                <a:sym typeface="Wingdings" pitchFamily="2" charset="2"/>
              </a:rPr>
              <a:t>615 </a:t>
            </a:r>
            <a:r>
              <a:rPr lang="nb-NO" sz="1200" dirty="0">
                <a:sym typeface="Wingdings" pitchFamily="2" charset="2"/>
              </a:rPr>
              <a:t>respondenter over 15 år. Datainnsamlingen er gjennomført på telefon i </a:t>
            </a:r>
            <a:r>
              <a:rPr lang="nb-NO" sz="1200" dirty="0" smtClean="0">
                <a:solidFill>
                  <a:schemeClr val="tx1"/>
                </a:solidFill>
                <a:sym typeface="Wingdings" pitchFamily="2" charset="2"/>
              </a:rPr>
              <a:t>perioden </a:t>
            </a:r>
            <a:r>
              <a:rPr lang="nb-NO" sz="1200" dirty="0" smtClean="0">
                <a:sym typeface="Wingdings" pitchFamily="2" charset="2"/>
              </a:rPr>
              <a:t>23.06. – 07.07. 2017. </a:t>
            </a:r>
            <a:r>
              <a:rPr lang="nb-NO" sz="1200" dirty="0">
                <a:sym typeface="Wingdings" pitchFamily="2" charset="2"/>
              </a:rPr>
              <a:t>Feilmarginene avhenger av spredningen i svarene på hvert enkelt spørsmål, men er på i underkant av +/-4 prosent for totalbasen.</a:t>
            </a:r>
          </a:p>
          <a:p>
            <a:pPr marL="171450" indent="-171450">
              <a:spcAft>
                <a:spcPts val="1200"/>
              </a:spcAft>
              <a:buFont typeface="Wingdings" panose="05000000000000000000" pitchFamily="2" charset="2"/>
              <a:buChar char="§"/>
            </a:pPr>
            <a:r>
              <a:rPr lang="nb-NO" sz="1200" dirty="0" smtClean="0">
                <a:sym typeface="Wingdings" pitchFamily="2" charset="2"/>
              </a:rPr>
              <a:t>Ansvarlig for oppdragsgiverne: Generalsekretær Lasse Heimdal i </a:t>
            </a:r>
            <a:r>
              <a:rPr lang="nb-NO" sz="1200" dirty="0" smtClean="0"/>
              <a:t>Norsk friluftsliv. </a:t>
            </a:r>
          </a:p>
          <a:p>
            <a:pPr marL="171450" indent="-171450">
              <a:spcAft>
                <a:spcPts val="1200"/>
              </a:spcAft>
              <a:buFont typeface="Wingdings" panose="05000000000000000000" pitchFamily="2" charset="2"/>
              <a:buChar char="§"/>
            </a:pPr>
            <a:r>
              <a:rPr lang="nb-NO" sz="1200" dirty="0" smtClean="0">
                <a:sym typeface="Wingdings" pitchFamily="2" charset="2"/>
              </a:rPr>
              <a:t>Ansvarlig i </a:t>
            </a:r>
            <a:r>
              <a:rPr lang="nb-NO" sz="1200" dirty="0" err="1" smtClean="0">
                <a:sym typeface="Wingdings" pitchFamily="2" charset="2"/>
              </a:rPr>
              <a:t>Kantar</a:t>
            </a:r>
            <a:r>
              <a:rPr lang="nb-NO" sz="1200" dirty="0" smtClean="0">
                <a:sym typeface="Wingdings" pitchFamily="2" charset="2"/>
              </a:rPr>
              <a:t> TNS: </a:t>
            </a:r>
            <a:r>
              <a:rPr lang="nb-NO" sz="1200" dirty="0" smtClean="0">
                <a:solidFill>
                  <a:schemeClr val="tx1"/>
                </a:solidFill>
                <a:sym typeface="Wingdings" pitchFamily="2" charset="2"/>
              </a:rPr>
              <a:t>Roar Hind som har utarbeidet rapporten i samarbeid med Kristian Svedal.</a:t>
            </a:r>
            <a:endParaRPr lang="nb-NO" sz="1200" dirty="0">
              <a:solidFill>
                <a:schemeClr val="tx1"/>
              </a:solidFill>
            </a:endParaRPr>
          </a:p>
          <a:p>
            <a:pPr>
              <a:spcBef>
                <a:spcPts val="384"/>
              </a:spcBef>
            </a:pPr>
            <a:endParaRPr lang="en-GB" dirty="0"/>
          </a:p>
        </p:txBody>
      </p:sp>
      <p:sp>
        <p:nvSpPr>
          <p:cNvPr id="2" name="TekstSylinder 1"/>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6</a:t>
            </a:r>
            <a:endParaRPr lang="nb-NO" sz="750" b="0" dirty="0" err="1" smtClean="0">
              <a:solidFill>
                <a:srgbClr val="333333"/>
              </a:solidFill>
              <a:latin typeface="+mn-lt"/>
            </a:endParaRPr>
          </a:p>
        </p:txBody>
      </p:sp>
    </p:spTree>
    <p:extLst>
      <p:ext uri="{BB962C8B-B14F-4D97-AF65-F5344CB8AC3E}">
        <p14:creationId xmlns:p14="http://schemas.microsoft.com/office/powerpoint/2010/main" val="1315748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20"/>
          </p:nvPr>
        </p:nvSpPr>
        <p:spPr>
          <a:xfrm>
            <a:off x="285750" y="1821424"/>
            <a:ext cx="1841500" cy="1274762"/>
          </a:xfrm>
        </p:spPr>
        <p:txBody>
          <a:bodyPr/>
          <a:lstStyle/>
          <a:p>
            <a:r>
              <a:rPr lang="nb-NO" smtClean="0"/>
              <a:t>1</a:t>
            </a:r>
            <a:endParaRPr lang="nb-NO" dirty="0"/>
          </a:p>
        </p:txBody>
      </p:sp>
      <p:sp>
        <p:nvSpPr>
          <p:cNvPr id="4" name="Tittel 3"/>
          <p:cNvSpPr>
            <a:spLocks noGrp="1"/>
          </p:cNvSpPr>
          <p:nvPr>
            <p:ph type="title"/>
          </p:nvPr>
        </p:nvSpPr>
        <p:spPr/>
        <p:txBody>
          <a:bodyPr/>
          <a:lstStyle/>
          <a:p>
            <a:r>
              <a:rPr lang="nb-NO" dirty="0">
                <a:solidFill>
                  <a:schemeClr val="tx1"/>
                </a:solidFill>
              </a:rPr>
              <a:t>Miljøvern og friluftsliv</a:t>
            </a:r>
            <a:endParaRPr lang="nb-NO" dirty="0"/>
          </a:p>
        </p:txBody>
      </p:sp>
      <p:pic>
        <p:nvPicPr>
          <p:cNvPr id="16" name="Plassholder for bilde 15"/>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22" r="22"/>
          <a:stretch>
            <a:fillRect/>
          </a:stretch>
        </p:blipFill>
        <p:spPr/>
      </p:pic>
    </p:spTree>
    <p:custDataLst>
      <p:tags r:id="rId1"/>
    </p:custDataLst>
    <p:extLst>
      <p:ext uri="{BB962C8B-B14F-4D97-AF65-F5344CB8AC3E}">
        <p14:creationId xmlns:p14="http://schemas.microsoft.com/office/powerpoint/2010/main" val="3542855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3893758983"/>
              </p:ext>
            </p:extLst>
          </p:nvPr>
        </p:nvGraphicFramePr>
        <p:xfrm>
          <a:off x="235744" y="1307306"/>
          <a:ext cx="4030663" cy="305091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r>
              <a:rPr lang="nb-NO" dirty="0"/>
              <a:t>7 av 10 er ganske eller svært interessert i spørsmål knyttet til naturforvaltning</a:t>
            </a:r>
            <a:r>
              <a:rPr lang="nb-NO" dirty="0" smtClean="0"/>
              <a:t>.</a:t>
            </a:r>
            <a:r>
              <a:rPr lang="nb-NO" dirty="0"/>
              <a:t/>
            </a:r>
            <a:br>
              <a:rPr lang="nb-NO" dirty="0"/>
            </a:br>
            <a:r>
              <a:rPr lang="nb-NO" sz="900" i="1" dirty="0" smtClean="0"/>
              <a:t>«Hvor </a:t>
            </a:r>
            <a:r>
              <a:rPr lang="nb-NO" sz="900" i="1" dirty="0"/>
              <a:t>interessert er du i spørsmål knyttet til naturforvaltning? </a:t>
            </a:r>
            <a:r>
              <a:rPr lang="nb-NO" sz="900" dirty="0" smtClean="0"/>
              <a:t>I prosent av base n= 615. </a:t>
            </a:r>
            <a:r>
              <a:rPr lang="nb-NO" sz="900" i="1" dirty="0" smtClean="0"/>
              <a:t/>
            </a:r>
            <a:br>
              <a:rPr lang="nb-NO" sz="900" i="1" dirty="0" smtClean="0"/>
            </a:br>
            <a:endParaRPr lang="nb-NO" sz="2800" i="1" dirty="0">
              <a:solidFill>
                <a:schemeClr val="bg1">
                  <a:lumMod val="50000"/>
                </a:schemeClr>
              </a:solidFill>
            </a:endParaRPr>
          </a:p>
        </p:txBody>
      </p:sp>
      <p:sp>
        <p:nvSpPr>
          <p:cNvPr id="5" name="Plassholder for innhold 4"/>
          <p:cNvSpPr>
            <a:spLocks noGrp="1"/>
          </p:cNvSpPr>
          <p:nvPr>
            <p:ph sz="quarter" idx="12"/>
          </p:nvPr>
        </p:nvSpPr>
        <p:spPr>
          <a:xfrm>
            <a:off x="4826000" y="1371600"/>
            <a:ext cx="4029075" cy="4459288"/>
          </a:xfrm>
        </p:spPr>
        <p:txBody>
          <a:bodyPr/>
          <a:lstStyle/>
          <a:p>
            <a:pPr marL="171450" indent="-171450">
              <a:spcAft>
                <a:spcPts val="600"/>
              </a:spcAft>
              <a:buFont typeface="Wingdings" panose="05000000000000000000" pitchFamily="2" charset="2"/>
              <a:buChar char="§"/>
            </a:pPr>
            <a:r>
              <a:rPr lang="nb-NO" sz="1200" dirty="0" smtClean="0"/>
              <a:t>7 av 10 er ganske eller svært interessert i spørsmål knyttet til naturforvaltning.</a:t>
            </a:r>
          </a:p>
          <a:p>
            <a:pPr marL="171450" indent="-171450">
              <a:spcAft>
                <a:spcPts val="600"/>
              </a:spcAft>
              <a:buFont typeface="Wingdings" panose="05000000000000000000" pitchFamily="2" charset="2"/>
              <a:buChar char="§"/>
            </a:pPr>
            <a:r>
              <a:rPr lang="nb-NO" sz="1200" dirty="0" smtClean="0"/>
              <a:t>Sammenlignet med 2014, finner vi at interessen for naturforvaltning har gått noe opp. Mens andelen svært interessert har gått opp med 5 prosentpoeng, har andelen som er ganske lite interessert blitt redusert tilsvarende. </a:t>
            </a:r>
          </a:p>
          <a:p>
            <a:pPr marL="171450" indent="-171450">
              <a:spcAft>
                <a:spcPts val="600"/>
              </a:spcAft>
              <a:buFont typeface="Wingdings" panose="05000000000000000000" pitchFamily="2" charset="2"/>
              <a:buChar char="§"/>
            </a:pPr>
            <a:r>
              <a:rPr lang="nb-NO" sz="1200" dirty="0" smtClean="0"/>
              <a:t>Interessen for naturforvaltning er som ved tidligere år proporsjonal med alder. </a:t>
            </a:r>
          </a:p>
          <a:p>
            <a:pPr marL="171450" indent="-171450">
              <a:spcAft>
                <a:spcPts val="600"/>
              </a:spcAft>
              <a:buFont typeface="Wingdings" panose="05000000000000000000" pitchFamily="2" charset="2"/>
              <a:buChar char="§"/>
            </a:pPr>
            <a:endParaRPr lang="nb-NO" sz="1200" dirty="0"/>
          </a:p>
          <a:p>
            <a:pPr marL="171450" indent="-171450">
              <a:spcAft>
                <a:spcPts val="600"/>
              </a:spcAft>
              <a:buFont typeface="Wingdings" panose="05000000000000000000" pitchFamily="2" charset="2"/>
              <a:buChar char="§"/>
            </a:pPr>
            <a:endParaRPr lang="nb-NO" sz="1200" dirty="0" smtClean="0"/>
          </a:p>
          <a:p>
            <a:endParaRPr lang="nb-NO" dirty="0"/>
          </a:p>
        </p:txBody>
      </p:sp>
      <p:graphicFrame>
        <p:nvGraphicFramePr>
          <p:cNvPr id="7" name="Plassholder for innhold 5"/>
          <p:cNvGraphicFramePr>
            <a:graphicFrameLocks/>
          </p:cNvGraphicFramePr>
          <p:nvPr>
            <p:custDataLst>
              <p:tags r:id="rId1"/>
            </p:custDataLst>
            <p:extLst>
              <p:ext uri="{D42A27DB-BD31-4B8C-83A1-F6EECF244321}">
                <p14:modId xmlns:p14="http://schemas.microsoft.com/office/powerpoint/2010/main" val="387504975"/>
              </p:ext>
            </p:extLst>
          </p:nvPr>
        </p:nvGraphicFramePr>
        <p:xfrm>
          <a:off x="285750" y="4454862"/>
          <a:ext cx="5313194" cy="1259610"/>
        </p:xfrm>
        <a:graphic>
          <a:graphicData uri="http://schemas.openxmlformats.org/drawingml/2006/table">
            <a:tbl>
              <a:tblPr firstRow="1">
                <a:solidFill>
                  <a:srgbClr val="FFFFFF">
                    <a:alpha val="0"/>
                  </a:srgbClr>
                </a:solidFill>
                <a:tableStyleId>{5C22544A-7EE6-4342-B048-85BDC9FD1C3A}</a:tableStyleId>
              </a:tblPr>
              <a:tblGrid>
                <a:gridCol w="945173"/>
                <a:gridCol w="624003"/>
                <a:gridCol w="624003"/>
                <a:gridCol w="624003"/>
                <a:gridCol w="624003"/>
                <a:gridCol w="624003"/>
                <a:gridCol w="624003"/>
                <a:gridCol w="624003"/>
              </a:tblGrid>
              <a:tr h="216329">
                <a:tc>
                  <a:txBody>
                    <a:bodyPr/>
                    <a:lstStyle/>
                    <a:p>
                      <a:pPr marL="0" algn="l" defTabSz="914400" rtl="0" eaLnBrk="1" latinLnBrk="0" hangingPunct="1"/>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360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700" b="0" u="none" kern="1200" dirty="0" smtClean="0">
                          <a:solidFill>
                            <a:schemeClr val="tx1"/>
                          </a:solidFill>
                          <a:latin typeface="+mn-lt"/>
                          <a:ea typeface="+mn-ea"/>
                          <a:cs typeface="+mn-cs"/>
                        </a:rPr>
                        <a:t>Interesse</a:t>
                      </a:r>
                      <a:r>
                        <a:rPr lang="nb-NO" sz="700" b="0" u="none" kern="1200" baseline="0" dirty="0" smtClean="0">
                          <a:solidFill>
                            <a:schemeClr val="tx1"/>
                          </a:solidFill>
                          <a:latin typeface="+mn-lt"/>
                          <a:ea typeface="+mn-ea"/>
                          <a:cs typeface="+mn-cs"/>
                        </a:rPr>
                        <a:t> </a:t>
                      </a:r>
                      <a:r>
                        <a:rPr lang="nb-NO" sz="700" b="0" u="none" kern="1200" dirty="0" smtClean="0">
                          <a:solidFill>
                            <a:schemeClr val="tx1"/>
                          </a:solidFill>
                          <a:latin typeface="+mn-lt"/>
                          <a:ea typeface="+mn-ea"/>
                          <a:cs typeface="+mn-cs"/>
                        </a:rPr>
                        <a:t>2017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mn-lt"/>
                        </a:rPr>
                        <a:t>71</a:t>
                      </a:r>
                    </a:p>
                  </a:txBody>
                  <a:tcPr marL="7620" marR="7620" marT="7620" marB="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mn-lt"/>
                        </a:rPr>
                        <a:t>70</a:t>
                      </a:r>
                    </a:p>
                  </a:txBody>
                  <a:tcPr marL="7620" marR="7620" marT="7620" marB="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mn-lt"/>
                        </a:rPr>
                        <a:t>73</a:t>
                      </a:r>
                    </a:p>
                  </a:txBody>
                  <a:tcPr marL="7620" marR="7620" marT="7620" marB="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mn-lt"/>
                        </a:rPr>
                        <a:t>65</a:t>
                      </a:r>
                    </a:p>
                  </a:txBody>
                  <a:tcPr marL="7620" marR="7620" marT="7620" marB="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mn-lt"/>
                        </a:rPr>
                        <a:t>63</a:t>
                      </a:r>
                    </a:p>
                  </a:txBody>
                  <a:tcPr marL="7620" marR="7620" marT="7620" marB="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mn-lt"/>
                        </a:rPr>
                        <a:t>71</a:t>
                      </a:r>
                    </a:p>
                  </a:txBody>
                  <a:tcPr marL="7620" marR="7620" marT="7620" marB="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900" b="0" i="0" u="none" strike="noStrike" dirty="0">
                          <a:effectLst/>
                          <a:latin typeface="+mn-lt"/>
                        </a:rPr>
                        <a:t>85</a:t>
                      </a:r>
                    </a:p>
                  </a:txBody>
                  <a:tcPr marL="7620" marR="7620" marT="7620" marB="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33756">
                <a:tc>
                  <a:txBody>
                    <a:bodyPr/>
                    <a:lstStyle/>
                    <a:p>
                      <a:pPr marL="0" algn="l" defTabSz="914400" rtl="0" eaLnBrk="1" latinLnBrk="0" hangingPunct="1"/>
                      <a:r>
                        <a:rPr lang="nb-NO" sz="700" b="0" u="none" kern="1200" dirty="0" smtClean="0">
                          <a:solidFill>
                            <a:schemeClr val="tx1"/>
                          </a:solidFill>
                          <a:latin typeface="Verdana"/>
                          <a:ea typeface="+mn-ea"/>
                          <a:cs typeface="+mn-cs"/>
                        </a:rPr>
                        <a:t>Interesse</a:t>
                      </a:r>
                      <a:r>
                        <a:rPr lang="nb-NO" sz="700" b="0" u="none" kern="1200" baseline="0" dirty="0" smtClean="0">
                          <a:solidFill>
                            <a:schemeClr val="tx1"/>
                          </a:solidFill>
                          <a:latin typeface="Verdana"/>
                          <a:ea typeface="+mn-ea"/>
                          <a:cs typeface="+mn-cs"/>
                        </a:rPr>
                        <a:t> </a:t>
                      </a:r>
                      <a:r>
                        <a:rPr lang="nb-NO" sz="700" b="0" u="none" kern="1200" dirty="0" smtClean="0">
                          <a:solidFill>
                            <a:schemeClr val="tx1"/>
                          </a:solidFill>
                          <a:latin typeface="Verdana"/>
                          <a:ea typeface="+mn-ea"/>
                          <a:cs typeface="+mn-cs"/>
                        </a:rPr>
                        <a:t>2014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67</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64</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71</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53</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67</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72</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76</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337228">
                <a:tc>
                  <a:txBody>
                    <a:bodyPr/>
                    <a:lstStyle/>
                    <a:p>
                      <a:pPr marL="0" algn="l" defTabSz="914400" rtl="0" eaLnBrk="1" latinLnBrk="0" hangingPunct="1"/>
                      <a:r>
                        <a:rPr lang="nb-NO" sz="700" b="0" u="none" kern="1200" dirty="0" smtClean="0">
                          <a:solidFill>
                            <a:schemeClr val="tx1"/>
                          </a:solidFill>
                          <a:latin typeface="Verdana"/>
                          <a:ea typeface="+mn-ea"/>
                          <a:cs typeface="+mn-cs"/>
                        </a:rPr>
                        <a:t>Interesse</a:t>
                      </a:r>
                      <a:r>
                        <a:rPr lang="nb-NO" sz="700" b="0" u="none" kern="1200" baseline="0" dirty="0" smtClean="0">
                          <a:solidFill>
                            <a:schemeClr val="tx1"/>
                          </a:solidFill>
                          <a:latin typeface="Verdana"/>
                          <a:ea typeface="+mn-ea"/>
                          <a:cs typeface="+mn-cs"/>
                        </a:rPr>
                        <a:t> </a:t>
                      </a:r>
                      <a:r>
                        <a:rPr lang="nb-NO" sz="700" b="0" u="none" kern="1200" dirty="0" smtClean="0">
                          <a:solidFill>
                            <a:schemeClr val="tx1"/>
                          </a:solidFill>
                          <a:latin typeface="Verdana"/>
                          <a:ea typeface="+mn-ea"/>
                          <a:cs typeface="+mn-cs"/>
                        </a:rPr>
                        <a:t>2012</a:t>
                      </a:r>
                    </a:p>
                    <a:p>
                      <a:pPr marL="0" algn="l" defTabSz="914400" rtl="0" eaLnBrk="1" latinLnBrk="0" hangingPunct="1"/>
                      <a:r>
                        <a:rPr lang="nb-NO" sz="700" b="0" u="none" kern="1200" dirty="0" smtClean="0">
                          <a:solidFill>
                            <a:schemeClr val="tx1"/>
                          </a:solidFill>
                          <a:latin typeface="Verdana"/>
                          <a:ea typeface="+mn-ea"/>
                          <a:cs typeface="+mn-cs"/>
                        </a:rPr>
                        <a:t>(top2)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66</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67</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64</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49</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65</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72</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77</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8</a:t>
            </a:r>
            <a:endParaRPr lang="nb-NO" sz="750" b="0" dirty="0" err="1" smtClean="0">
              <a:solidFill>
                <a:srgbClr val="333333"/>
              </a:solidFill>
              <a:latin typeface="+mn-lt"/>
            </a:endParaRPr>
          </a:p>
        </p:txBody>
      </p:sp>
    </p:spTree>
    <p:extLst>
      <p:ext uri="{BB962C8B-B14F-4D97-AF65-F5344CB8AC3E}">
        <p14:creationId xmlns:p14="http://schemas.microsoft.com/office/powerpoint/2010/main" val="2184739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546707158"/>
              </p:ext>
            </p:extLst>
          </p:nvPr>
        </p:nvGraphicFramePr>
        <p:xfrm>
          <a:off x="285750" y="1228724"/>
          <a:ext cx="4030663" cy="333613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r>
              <a:rPr lang="nb-NO" dirty="0" smtClean="0"/>
              <a:t>Mellom 8 og 9 av 10 er ganske eller svært interessert i friluftsliv og aktiviteter i naturen</a:t>
            </a:r>
            <a:r>
              <a:rPr lang="nb-NO" dirty="0"/>
              <a:t/>
            </a:r>
            <a:br>
              <a:rPr lang="nb-NO" dirty="0"/>
            </a:br>
            <a:r>
              <a:rPr lang="nb-NO" sz="1000" i="1" dirty="0" smtClean="0"/>
              <a:t>«Hvor </a:t>
            </a:r>
            <a:r>
              <a:rPr lang="nb-NO" sz="1000" i="1" dirty="0"/>
              <a:t>interessert er du i friluftsliv og aktiviteter </a:t>
            </a:r>
            <a:r>
              <a:rPr lang="nb-NO" sz="1000" i="1" dirty="0" smtClean="0"/>
              <a:t>i </a:t>
            </a:r>
            <a:r>
              <a:rPr lang="nb-NO" sz="1000" i="1" dirty="0"/>
              <a:t>naturen? </a:t>
            </a:r>
            <a:r>
              <a:rPr lang="nb-NO" sz="1000" i="1" dirty="0" smtClean="0"/>
              <a:t>Vi tenker her på ikke-motoriserte aktiviteter». </a:t>
            </a:r>
            <a:r>
              <a:rPr lang="nb-NO" sz="1000" dirty="0" smtClean="0"/>
              <a:t>I prosent av base n=615. </a:t>
            </a:r>
            <a:endParaRPr lang="nb-NO" sz="2800" dirty="0">
              <a:solidFill>
                <a:schemeClr val="bg1">
                  <a:lumMod val="50000"/>
                </a:schemeClr>
              </a:solidFill>
            </a:endParaRPr>
          </a:p>
        </p:txBody>
      </p:sp>
      <p:sp>
        <p:nvSpPr>
          <p:cNvPr id="5" name="Plassholder for innhold 4"/>
          <p:cNvSpPr>
            <a:spLocks noGrp="1"/>
          </p:cNvSpPr>
          <p:nvPr>
            <p:ph sz="quarter" idx="12"/>
          </p:nvPr>
        </p:nvSpPr>
        <p:spPr>
          <a:xfrm>
            <a:off x="4850063" y="1250156"/>
            <a:ext cx="4029075" cy="4580732"/>
          </a:xfrm>
        </p:spPr>
        <p:txBody>
          <a:bodyPr/>
          <a:lstStyle/>
          <a:p>
            <a:pPr marL="171450" indent="-171450">
              <a:spcAft>
                <a:spcPts val="600"/>
              </a:spcAft>
              <a:buFont typeface="Wingdings" panose="05000000000000000000" pitchFamily="2" charset="2"/>
              <a:buChar char="§"/>
            </a:pPr>
            <a:r>
              <a:rPr lang="nb-NO" sz="1200" dirty="0" smtClean="0"/>
              <a:t>Mens andelen som sier de er </a:t>
            </a:r>
            <a:r>
              <a:rPr lang="nb-NO" sz="1200" i="1" dirty="0" smtClean="0"/>
              <a:t>svært interessert</a:t>
            </a:r>
            <a:r>
              <a:rPr lang="nb-NO" sz="1200" dirty="0" smtClean="0"/>
              <a:t> i friluftsliv var gradvis økende i perioden 2001 til 2014, fra 33 prosent til 42 prosent, har den falt noe tilbake i 2017, til 35 prosent.</a:t>
            </a:r>
          </a:p>
          <a:p>
            <a:pPr marL="171450" indent="-171450">
              <a:spcAft>
                <a:spcPts val="600"/>
              </a:spcAft>
              <a:buFont typeface="Wingdings" panose="05000000000000000000" pitchFamily="2" charset="2"/>
              <a:buChar char="§"/>
            </a:pPr>
            <a:r>
              <a:rPr lang="nb-NO" sz="1200" dirty="0" smtClean="0">
                <a:solidFill>
                  <a:schemeClr val="tx1"/>
                </a:solidFill>
              </a:rPr>
              <a:t>Interessen varierer lite </a:t>
            </a:r>
            <a:r>
              <a:rPr lang="nb-NO" sz="1200" dirty="0" err="1" smtClean="0">
                <a:solidFill>
                  <a:schemeClr val="tx1"/>
                </a:solidFill>
              </a:rPr>
              <a:t>ift</a:t>
            </a:r>
            <a:r>
              <a:rPr lang="nb-NO" sz="1200" dirty="0" smtClean="0">
                <a:solidFill>
                  <a:schemeClr val="tx1"/>
                </a:solidFill>
              </a:rPr>
              <a:t> kjønn og alder; eneste variasjon er at de yngre ser ut til å ha noe lavere interesse enn de eldste.</a:t>
            </a:r>
            <a:endParaRPr lang="nb-NO" sz="1200" dirty="0">
              <a:solidFill>
                <a:schemeClr val="tx1"/>
              </a:solidFill>
            </a:endParaRPr>
          </a:p>
          <a:p>
            <a:endParaRPr lang="nb-NO"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2602427827"/>
              </p:ext>
            </p:extLst>
          </p:nvPr>
        </p:nvGraphicFramePr>
        <p:xfrm>
          <a:off x="314321" y="4533447"/>
          <a:ext cx="4393409" cy="1352211"/>
        </p:xfrm>
        <a:graphic>
          <a:graphicData uri="http://schemas.openxmlformats.org/drawingml/2006/table">
            <a:tbl>
              <a:tblPr firstRow="1">
                <a:solidFill>
                  <a:srgbClr val="FFFFFF">
                    <a:alpha val="0"/>
                  </a:srgbClr>
                </a:solidFill>
                <a:tableStyleId>{5C22544A-7EE6-4342-B048-85BDC9FD1C3A}</a:tableStyleId>
              </a:tblPr>
              <a:tblGrid>
                <a:gridCol w="802015"/>
                <a:gridCol w="371246"/>
                <a:gridCol w="474268"/>
                <a:gridCol w="549176"/>
                <a:gridCol w="549176"/>
                <a:gridCol w="549176"/>
                <a:gridCol w="549176"/>
                <a:gridCol w="549176"/>
              </a:tblGrid>
              <a:tr h="217423">
                <a:tc>
                  <a:txBody>
                    <a:bodyPr/>
                    <a:lstStyle/>
                    <a:p>
                      <a:pPr marL="0" algn="l" defTabSz="914400" rtl="0" eaLnBrk="1" latinLnBrk="0" hangingPunct="1"/>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0" u="none" kern="1200" dirty="0" smtClean="0">
                          <a:solidFill>
                            <a:srgbClr val="FFFFFF"/>
                          </a:solidFill>
                          <a:latin typeface="+mn-lt"/>
                          <a:ea typeface="+mn-ea"/>
                          <a:cs typeface="+mn-cs"/>
                        </a:rPr>
                        <a:t>Alle</a:t>
                      </a:r>
                      <a:endParaRPr lang="nb-NO" sz="800" b="0" u="none" kern="1200" dirty="0">
                        <a:solidFill>
                          <a:srgbClr val="FFFFFF"/>
                        </a:solidFill>
                        <a:latin typeface="+mn-lt"/>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0" u="none" kern="1200" dirty="0" smtClean="0">
                          <a:solidFill>
                            <a:srgbClr val="FFFFFF"/>
                          </a:solidFill>
                          <a:latin typeface="+mn-lt"/>
                          <a:ea typeface="+mn-ea"/>
                          <a:cs typeface="+mn-cs"/>
                        </a:rPr>
                        <a:t>Mann</a:t>
                      </a:r>
                      <a:endParaRPr lang="nb-NO" sz="800" b="0" u="none" kern="1200" dirty="0">
                        <a:solidFill>
                          <a:srgbClr val="FFFFFF"/>
                        </a:solidFill>
                        <a:latin typeface="+mn-lt"/>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0" u="none" kern="1200" dirty="0" smtClean="0">
                          <a:solidFill>
                            <a:srgbClr val="FFFFFF"/>
                          </a:solidFill>
                          <a:latin typeface="+mn-lt"/>
                          <a:ea typeface="+mn-ea"/>
                          <a:cs typeface="+mn-cs"/>
                        </a:rPr>
                        <a:t>Kvinne</a:t>
                      </a:r>
                      <a:endParaRPr lang="nb-NO" sz="800" b="0" u="none" kern="1200" dirty="0">
                        <a:solidFill>
                          <a:srgbClr val="FFFFFF"/>
                        </a:solidFill>
                        <a:latin typeface="+mn-lt"/>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0" u="none" kern="1200" dirty="0" smtClean="0">
                          <a:solidFill>
                            <a:srgbClr val="FFFFFF"/>
                          </a:solidFill>
                          <a:latin typeface="+mn-lt"/>
                          <a:ea typeface="+mn-ea"/>
                          <a:cs typeface="+mn-cs"/>
                        </a:rPr>
                        <a:t>15-29</a:t>
                      </a:r>
                      <a:endParaRPr lang="nb-NO" sz="800" b="0" u="none" kern="1200" dirty="0">
                        <a:solidFill>
                          <a:srgbClr val="FFFFFF"/>
                        </a:solidFill>
                        <a:latin typeface="+mn-lt"/>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0" u="none" kern="1200" dirty="0" smtClean="0">
                          <a:solidFill>
                            <a:srgbClr val="FFFFFF"/>
                          </a:solidFill>
                          <a:latin typeface="+mn-lt"/>
                          <a:ea typeface="+mn-ea"/>
                          <a:cs typeface="+mn-cs"/>
                        </a:rPr>
                        <a:t>30- 44</a:t>
                      </a:r>
                      <a:endParaRPr lang="nb-NO" sz="800" b="0" u="none" kern="1200" dirty="0">
                        <a:solidFill>
                          <a:srgbClr val="FFFFFF"/>
                        </a:solidFill>
                        <a:latin typeface="+mn-lt"/>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0" u="none" kern="1200" dirty="0" smtClean="0">
                          <a:solidFill>
                            <a:srgbClr val="FFFFFF"/>
                          </a:solidFill>
                          <a:latin typeface="+mn-lt"/>
                          <a:ea typeface="+mn-ea"/>
                          <a:cs typeface="+mn-cs"/>
                        </a:rPr>
                        <a:t>45-59</a:t>
                      </a:r>
                      <a:endParaRPr lang="nb-NO" sz="800" b="0" u="none" kern="1200" dirty="0">
                        <a:solidFill>
                          <a:srgbClr val="FFFFFF"/>
                        </a:solidFill>
                        <a:latin typeface="+mn-lt"/>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0" u="none" kern="1200" dirty="0" smtClean="0">
                          <a:solidFill>
                            <a:srgbClr val="FFFFFF"/>
                          </a:solidFill>
                          <a:latin typeface="+mn-lt"/>
                          <a:ea typeface="+mn-ea"/>
                          <a:cs typeface="+mn-cs"/>
                        </a:rPr>
                        <a:t>60+</a:t>
                      </a:r>
                      <a:endParaRPr lang="nb-NO" sz="800" b="0" u="none" kern="1200" dirty="0">
                        <a:solidFill>
                          <a:srgbClr val="FFFFFF"/>
                        </a:solidFill>
                        <a:latin typeface="+mn-lt"/>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2017 (top2)</a:t>
                      </a:r>
                      <a:endParaRPr lang="nb-NO" sz="7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800" b="0" i="0" u="none" strike="noStrike" dirty="0">
                          <a:effectLst/>
                          <a:latin typeface="+mn-lt"/>
                        </a:rPr>
                        <a:t>86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800" b="0" i="0" u="none" strike="noStrike">
                          <a:effectLst/>
                          <a:latin typeface="+mn-lt"/>
                        </a:rPr>
                        <a:t>84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800" b="0" i="0" u="none" strike="noStrike">
                          <a:effectLst/>
                          <a:latin typeface="+mn-lt"/>
                        </a:rPr>
                        <a:t>89</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800" b="0" i="0" u="none" strike="noStrike">
                          <a:effectLst/>
                          <a:latin typeface="+mn-lt"/>
                        </a:rPr>
                        <a:t>82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800" b="0" i="0" u="none" strike="noStrike">
                          <a:effectLst/>
                          <a:latin typeface="+mn-lt"/>
                        </a:rPr>
                        <a:t>84</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800" b="0" i="0" u="none" strike="noStrike">
                          <a:effectLst/>
                          <a:latin typeface="+mn-lt"/>
                        </a:rPr>
                        <a:t>86</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nb-NO" sz="800" b="0" i="0" u="none" strike="noStrike" dirty="0">
                          <a:effectLst/>
                          <a:latin typeface="+mn-lt"/>
                        </a:rPr>
                        <a:t>92</a:t>
                      </a:r>
                    </a:p>
                  </a:txBody>
                  <a:tcPr marL="7620" marR="7620" marT="7620"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 (top2)</a:t>
                      </a:r>
                      <a:endParaRPr lang="nb-NO" sz="7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89</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89</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89</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85</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90</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91</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91</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 (top2)</a:t>
                      </a:r>
                      <a:endParaRPr lang="nb-NO" sz="7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88</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89</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88</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86</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86</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91</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89</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 (top2)</a:t>
                      </a:r>
                      <a:endParaRPr lang="nb-NO" sz="7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87</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86</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89</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76</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93</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91</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88</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Verdana"/>
                          <a:ea typeface="+mn-ea"/>
                          <a:cs typeface="+mn-cs"/>
                        </a:rPr>
                        <a:t>2008 (top2)</a:t>
                      </a:r>
                      <a:endParaRPr lang="nb-NO" sz="7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90</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89</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91</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87</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88</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93</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mn-lt"/>
                          <a:ea typeface="+mn-ea"/>
                          <a:cs typeface="+mn-cs"/>
                        </a:rPr>
                        <a:t>92</a:t>
                      </a:r>
                      <a:endParaRPr lang="nb-NO" sz="800" b="0" u="none" kern="1200" dirty="0">
                        <a:solidFill>
                          <a:schemeClr val="tx1"/>
                        </a:solidFill>
                        <a:latin typeface="+mn-lt"/>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cxnSp>
        <p:nvCxnSpPr>
          <p:cNvPr id="6" name="Rett pil 5"/>
          <p:cNvCxnSpPr/>
          <p:nvPr/>
        </p:nvCxnSpPr>
        <p:spPr>
          <a:xfrm flipV="1">
            <a:off x="1914525" y="1585914"/>
            <a:ext cx="278606" cy="2564605"/>
          </a:xfrm>
          <a:prstGeom prst="straightConnector1">
            <a:avLst/>
          </a:prstGeom>
          <a:ln w="57150">
            <a:solidFill>
              <a:schemeClr val="bg1">
                <a:lumMod val="6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9</a:t>
            </a:r>
            <a:endParaRPr lang="nb-NO" sz="750" b="0" dirty="0" err="1" smtClean="0">
              <a:solidFill>
                <a:srgbClr val="333333"/>
              </a:solidFill>
              <a:latin typeface="+mn-lt"/>
            </a:endParaRPr>
          </a:p>
        </p:txBody>
      </p:sp>
      <p:sp>
        <p:nvSpPr>
          <p:cNvPr id="10" name="Left Arrow 9"/>
          <p:cNvSpPr/>
          <p:nvPr/>
        </p:nvSpPr>
        <p:spPr bwMode="ltGray">
          <a:xfrm>
            <a:off x="1964531" y="1293018"/>
            <a:ext cx="264319" cy="271463"/>
          </a:xfrm>
          <a:prstGeom prst="leftArrow">
            <a:avLst/>
          </a:prstGeom>
          <a:solidFill>
            <a:schemeClr val="tx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b-NO" sz="1600" b="0" dirty="0" err="1" smtClean="0"/>
          </a:p>
        </p:txBody>
      </p:sp>
    </p:spTree>
    <p:extLst>
      <p:ext uri="{BB962C8B-B14F-4D97-AF65-F5344CB8AC3E}">
        <p14:creationId xmlns:p14="http://schemas.microsoft.com/office/powerpoint/2010/main" val="12204160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CKSLIDES" val="4001"/>
  <p:tag name="DESIGN" val="GREYBOX"/>
</p:tagLst>
</file>

<file path=ppt/tags/tag10.xml><?xml version="1.0" encoding="utf-8"?>
<p:tagLst xmlns:a="http://schemas.openxmlformats.org/drawingml/2006/main" xmlns:r="http://schemas.openxmlformats.org/officeDocument/2006/relationships" xmlns:p="http://schemas.openxmlformats.org/presentationml/2006/main">
  <p:tag name="FOOTER" val="LINE"/>
</p:tagLst>
</file>

<file path=ppt/tags/tag100.xml><?xml version="1.0" encoding="utf-8"?>
<p:tagLst xmlns:a="http://schemas.openxmlformats.org/drawingml/2006/main" xmlns:r="http://schemas.openxmlformats.org/officeDocument/2006/relationships" xmlns:p="http://schemas.openxmlformats.org/presentationml/2006/main">
  <p:tag name="SHP" val="TABLE"/>
</p:tagLst>
</file>

<file path=ppt/tags/tag101.xml><?xml version="1.0" encoding="utf-8"?>
<p:tagLst xmlns:a="http://schemas.openxmlformats.org/drawingml/2006/main" xmlns:r="http://schemas.openxmlformats.org/officeDocument/2006/relationships" xmlns:p="http://schemas.openxmlformats.org/presentationml/2006/main">
  <p:tag name="SHP" val="PAGENUMBER"/>
</p:tagLst>
</file>

<file path=ppt/tags/tag102.xml><?xml version="1.0" encoding="utf-8"?>
<p:tagLst xmlns:a="http://schemas.openxmlformats.org/drawingml/2006/main" xmlns:r="http://schemas.openxmlformats.org/officeDocument/2006/relationships" xmlns:p="http://schemas.openxmlformats.org/presentationml/2006/main">
  <p:tag name="SHP" val="TABLE"/>
</p:tagLst>
</file>

<file path=ppt/tags/tag103.xml><?xml version="1.0" encoding="utf-8"?>
<p:tagLst xmlns:a="http://schemas.openxmlformats.org/drawingml/2006/main" xmlns:r="http://schemas.openxmlformats.org/officeDocument/2006/relationships" xmlns:p="http://schemas.openxmlformats.org/presentationml/2006/main">
  <p:tag name="SHP" val="PAGENUMBER"/>
</p:tagLst>
</file>

<file path=ppt/tags/tag104.xml><?xml version="1.0" encoding="utf-8"?>
<p:tagLst xmlns:a="http://schemas.openxmlformats.org/drawingml/2006/main" xmlns:r="http://schemas.openxmlformats.org/officeDocument/2006/relationships" xmlns:p="http://schemas.openxmlformats.org/presentationml/2006/main">
  <p:tag name="SHP" val="PAGENUMBER"/>
</p:tagLst>
</file>

<file path=ppt/tags/tag105.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106.xml><?xml version="1.0" encoding="utf-8"?>
<p:tagLst xmlns:a="http://schemas.openxmlformats.org/drawingml/2006/main" xmlns:r="http://schemas.openxmlformats.org/officeDocument/2006/relationships" xmlns:p="http://schemas.openxmlformats.org/presentationml/2006/main">
  <p:tag name="SHP" val="PAGENUMBER"/>
</p:tagLst>
</file>

<file path=ppt/tags/tag107.xml><?xml version="1.0" encoding="utf-8"?>
<p:tagLst xmlns:a="http://schemas.openxmlformats.org/drawingml/2006/main" xmlns:r="http://schemas.openxmlformats.org/officeDocument/2006/relationships" xmlns:p="http://schemas.openxmlformats.org/presentationml/2006/main">
  <p:tag name="SHP" val="TABLE"/>
</p:tagLst>
</file>

<file path=ppt/tags/tag108.xml><?xml version="1.0" encoding="utf-8"?>
<p:tagLst xmlns:a="http://schemas.openxmlformats.org/drawingml/2006/main" xmlns:r="http://schemas.openxmlformats.org/officeDocument/2006/relationships" xmlns:p="http://schemas.openxmlformats.org/presentationml/2006/main">
  <p:tag name="SHP" val="PAGENUMBER"/>
</p:tagLst>
</file>

<file path=ppt/tags/tag11.xml><?xml version="1.0" encoding="utf-8"?>
<p:tagLst xmlns:a="http://schemas.openxmlformats.org/drawingml/2006/main" xmlns:r="http://schemas.openxmlformats.org/officeDocument/2006/relationships" xmlns:p="http://schemas.openxmlformats.org/presentationml/2006/main">
  <p:tag name="SHP" val="DOCUMENTDATA"/>
</p:tagLst>
</file>

<file path=ppt/tags/tag12.xml><?xml version="1.0" encoding="utf-8"?>
<p:tagLst xmlns:a="http://schemas.openxmlformats.org/drawingml/2006/main" xmlns:r="http://schemas.openxmlformats.org/officeDocument/2006/relationships" xmlns:p="http://schemas.openxmlformats.org/presentationml/2006/main">
  <p:tag name="SHP" val="DOCUMENTDATA"/>
</p:tagLst>
</file>

<file path=ppt/tags/tag13.xml><?xml version="1.0" encoding="utf-8"?>
<p:tagLst xmlns:a="http://schemas.openxmlformats.org/drawingml/2006/main" xmlns:r="http://schemas.openxmlformats.org/officeDocument/2006/relationships" xmlns:p="http://schemas.openxmlformats.org/presentationml/2006/main">
  <p:tag name="SHP" val="DOCUMENTDATA"/>
</p:tagLst>
</file>

<file path=ppt/tags/tag14.xml><?xml version="1.0" encoding="utf-8"?>
<p:tagLst xmlns:a="http://schemas.openxmlformats.org/drawingml/2006/main" xmlns:r="http://schemas.openxmlformats.org/officeDocument/2006/relationships" xmlns:p="http://schemas.openxmlformats.org/presentationml/2006/main">
  <p:tag name="SHP" val="GREYBOX"/>
</p:tagLst>
</file>

<file path=ppt/tags/tag15.xml><?xml version="1.0" encoding="utf-8"?>
<p:tagLst xmlns:a="http://schemas.openxmlformats.org/drawingml/2006/main" xmlns:r="http://schemas.openxmlformats.org/officeDocument/2006/relationships" xmlns:p="http://schemas.openxmlformats.org/presentationml/2006/main">
  <p:tag name="FOOTER" val="LINE"/>
</p:tagLst>
</file>

<file path=ppt/tags/tag16.xml><?xml version="1.0" encoding="utf-8"?>
<p:tagLst xmlns:a="http://schemas.openxmlformats.org/drawingml/2006/main" xmlns:r="http://schemas.openxmlformats.org/officeDocument/2006/relationships" xmlns:p="http://schemas.openxmlformats.org/presentationml/2006/main">
  <p:tag name="SHP" val="DOCUMENTDATA"/>
</p:tagLst>
</file>

<file path=ppt/tags/tag17.xml><?xml version="1.0" encoding="utf-8"?>
<p:tagLst xmlns:a="http://schemas.openxmlformats.org/drawingml/2006/main" xmlns:r="http://schemas.openxmlformats.org/officeDocument/2006/relationships" xmlns:p="http://schemas.openxmlformats.org/presentationml/2006/main">
  <p:tag name="SHP" val="DOCUMENTDATA"/>
</p:tagLst>
</file>

<file path=ppt/tags/tag18.xml><?xml version="1.0" encoding="utf-8"?>
<p:tagLst xmlns:a="http://schemas.openxmlformats.org/drawingml/2006/main" xmlns:r="http://schemas.openxmlformats.org/officeDocument/2006/relationships" xmlns:p="http://schemas.openxmlformats.org/presentationml/2006/main">
  <p:tag name="SHP" val="DOCUMENTDATA"/>
</p:tagLst>
</file>

<file path=ppt/tags/tag19.xml><?xml version="1.0" encoding="utf-8"?>
<p:tagLst xmlns:a="http://schemas.openxmlformats.org/drawingml/2006/main" xmlns:r="http://schemas.openxmlformats.org/officeDocument/2006/relationships" xmlns:p="http://schemas.openxmlformats.org/presentationml/2006/main">
  <p:tag name="FOOTER" val="LINE"/>
</p:tagLst>
</file>

<file path=ppt/tags/tag2.xml><?xml version="1.0" encoding="utf-8"?>
<p:tagLst xmlns:a="http://schemas.openxmlformats.org/drawingml/2006/main" xmlns:r="http://schemas.openxmlformats.org/officeDocument/2006/relationships" xmlns:p="http://schemas.openxmlformats.org/presentationml/2006/main">
  <p:tag name="FOOTER" val="LINE"/>
</p:tagLst>
</file>

<file path=ppt/tags/tag20.xml><?xml version="1.0" encoding="utf-8"?>
<p:tagLst xmlns:a="http://schemas.openxmlformats.org/drawingml/2006/main" xmlns:r="http://schemas.openxmlformats.org/officeDocument/2006/relationships" xmlns:p="http://schemas.openxmlformats.org/presentationml/2006/main">
  <p:tag name="SHP" val="DOCUMENTDATA"/>
</p:tagLst>
</file>

<file path=ppt/tags/tag21.xml><?xml version="1.0" encoding="utf-8"?>
<p:tagLst xmlns:a="http://schemas.openxmlformats.org/drawingml/2006/main" xmlns:r="http://schemas.openxmlformats.org/officeDocument/2006/relationships" xmlns:p="http://schemas.openxmlformats.org/presentationml/2006/main">
  <p:tag name="SHP" val="DOCUMENTDATA"/>
</p:tagLst>
</file>

<file path=ppt/tags/tag22.xml><?xml version="1.0" encoding="utf-8"?>
<p:tagLst xmlns:a="http://schemas.openxmlformats.org/drawingml/2006/main" xmlns:r="http://schemas.openxmlformats.org/officeDocument/2006/relationships" xmlns:p="http://schemas.openxmlformats.org/presentationml/2006/main">
  <p:tag name="SHP" val="DOCUMENTDATA"/>
</p:tagLst>
</file>

<file path=ppt/tags/tag23.xml><?xml version="1.0" encoding="utf-8"?>
<p:tagLst xmlns:a="http://schemas.openxmlformats.org/drawingml/2006/main" xmlns:r="http://schemas.openxmlformats.org/officeDocument/2006/relationships" xmlns:p="http://schemas.openxmlformats.org/presentationml/2006/main">
  <p:tag name="SHP" val="DOCUMENTDATA"/>
</p:tagLst>
</file>

<file path=ppt/tags/tag24.xml><?xml version="1.0" encoding="utf-8"?>
<p:tagLst xmlns:a="http://schemas.openxmlformats.org/drawingml/2006/main" xmlns:r="http://schemas.openxmlformats.org/officeDocument/2006/relationships" xmlns:p="http://schemas.openxmlformats.org/presentationml/2006/main">
  <p:tag name="SHP" val="DOCUMENTDATA"/>
</p:tagLst>
</file>

<file path=ppt/tags/tag25.xml><?xml version="1.0" encoding="utf-8"?>
<p:tagLst xmlns:a="http://schemas.openxmlformats.org/drawingml/2006/main" xmlns:r="http://schemas.openxmlformats.org/officeDocument/2006/relationships" xmlns:p="http://schemas.openxmlformats.org/presentationml/2006/main">
  <p:tag name="SHP" val="DOCUMENTDATA"/>
</p:tagLst>
</file>

<file path=ppt/tags/tag26.xml><?xml version="1.0" encoding="utf-8"?>
<p:tagLst xmlns:a="http://schemas.openxmlformats.org/drawingml/2006/main" xmlns:r="http://schemas.openxmlformats.org/officeDocument/2006/relationships" xmlns:p="http://schemas.openxmlformats.org/presentationml/2006/main">
  <p:tag name="SHP" val="DOCUMENTDATA"/>
</p:tagLst>
</file>

<file path=ppt/tags/tag27.xml><?xml version="1.0" encoding="utf-8"?>
<p:tagLst xmlns:a="http://schemas.openxmlformats.org/drawingml/2006/main" xmlns:r="http://schemas.openxmlformats.org/officeDocument/2006/relationships" xmlns:p="http://schemas.openxmlformats.org/presentationml/2006/main">
  <p:tag name="SHP" val="DOCUMENTDATA"/>
</p:tagLst>
</file>

<file path=ppt/tags/tag28.xml><?xml version="1.0" encoding="utf-8"?>
<p:tagLst xmlns:a="http://schemas.openxmlformats.org/drawingml/2006/main" xmlns:r="http://schemas.openxmlformats.org/officeDocument/2006/relationships" xmlns:p="http://schemas.openxmlformats.org/presentationml/2006/main">
  <p:tag name="SHP" val="DOCUMENTDATA"/>
</p:tagLst>
</file>

<file path=ppt/tags/tag29.xml><?xml version="1.0" encoding="utf-8"?>
<p:tagLst xmlns:a="http://schemas.openxmlformats.org/drawingml/2006/main" xmlns:r="http://schemas.openxmlformats.org/officeDocument/2006/relationships" xmlns:p="http://schemas.openxmlformats.org/presentationml/2006/main">
  <p:tag name="SLIDE" val="COVER"/>
</p:tagLst>
</file>

<file path=ppt/tags/tag3.xml><?xml version="1.0" encoding="utf-8"?>
<p:tagLst xmlns:a="http://schemas.openxmlformats.org/drawingml/2006/main" xmlns:r="http://schemas.openxmlformats.org/officeDocument/2006/relationships" xmlns:p="http://schemas.openxmlformats.org/presentationml/2006/main">
  <p:tag name="SHP" val="DOCUMENTDATA"/>
</p:tagLst>
</file>

<file path=ppt/tags/tag30.xml><?xml version="1.0" encoding="utf-8"?>
<p:tagLst xmlns:a="http://schemas.openxmlformats.org/drawingml/2006/main" xmlns:r="http://schemas.openxmlformats.org/officeDocument/2006/relationships" xmlns:p="http://schemas.openxmlformats.org/presentationml/2006/main">
  <p:tag name="SLIDE" val="INDEX"/>
  <p:tag name="INDEX" val="2"/>
  <p:tag name="PAGENUMBERS" val="True"/>
</p:tagLst>
</file>

<file path=ppt/tags/tag31.xml><?xml version="1.0" encoding="utf-8"?>
<p:tagLst xmlns:a="http://schemas.openxmlformats.org/drawingml/2006/main" xmlns:r="http://schemas.openxmlformats.org/officeDocument/2006/relationships" xmlns:p="http://schemas.openxmlformats.org/presentationml/2006/main">
  <p:tag name="SHP" val="TABLE"/>
</p:tagLst>
</file>

<file path=ppt/tags/tag32.xml><?xml version="1.0" encoding="utf-8"?>
<p:tagLst xmlns:a="http://schemas.openxmlformats.org/drawingml/2006/main" xmlns:r="http://schemas.openxmlformats.org/officeDocument/2006/relationships" xmlns:p="http://schemas.openxmlformats.org/presentationml/2006/main">
  <p:tag name="SHP" val="TABLE"/>
</p:tagLst>
</file>

<file path=ppt/tags/tag33.xml><?xml version="1.0" encoding="utf-8"?>
<p:tagLst xmlns:a="http://schemas.openxmlformats.org/drawingml/2006/main" xmlns:r="http://schemas.openxmlformats.org/officeDocument/2006/relationships" xmlns:p="http://schemas.openxmlformats.org/presentationml/2006/main">
  <p:tag name="SHP" val="PAGENUMBER"/>
</p:tagLst>
</file>

<file path=ppt/tags/tag34.xml><?xml version="1.0" encoding="utf-8"?>
<p:tagLst xmlns:a="http://schemas.openxmlformats.org/drawingml/2006/main" xmlns:r="http://schemas.openxmlformats.org/officeDocument/2006/relationships" xmlns:p="http://schemas.openxmlformats.org/presentationml/2006/main">
  <p:tag name="SHP" val="PAGENUMBER"/>
</p:tagLst>
</file>

<file path=ppt/tags/tag35.xml><?xml version="1.0" encoding="utf-8"?>
<p:tagLst xmlns:a="http://schemas.openxmlformats.org/drawingml/2006/main" xmlns:r="http://schemas.openxmlformats.org/officeDocument/2006/relationships" xmlns:p="http://schemas.openxmlformats.org/presentationml/2006/main">
  <p:tag name="SHP" val="PAGENUMBER"/>
</p:tagLst>
</file>

<file path=ppt/tags/tag36.xml><?xml version="1.0" encoding="utf-8"?>
<p:tagLst xmlns:a="http://schemas.openxmlformats.org/drawingml/2006/main" xmlns:r="http://schemas.openxmlformats.org/officeDocument/2006/relationships" xmlns:p="http://schemas.openxmlformats.org/presentationml/2006/main">
  <p:tag name="SHP" val="PAGENUMBER"/>
</p:tagLst>
</file>

<file path=ppt/tags/tag37.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38.xml><?xml version="1.0" encoding="utf-8"?>
<p:tagLst xmlns:a="http://schemas.openxmlformats.org/drawingml/2006/main" xmlns:r="http://schemas.openxmlformats.org/officeDocument/2006/relationships" xmlns:p="http://schemas.openxmlformats.org/presentationml/2006/main">
  <p:tag name="SHP" val="TABLE"/>
</p:tagLst>
</file>

<file path=ppt/tags/tag39.xml><?xml version="1.0" encoding="utf-8"?>
<p:tagLst xmlns:a="http://schemas.openxmlformats.org/drawingml/2006/main" xmlns:r="http://schemas.openxmlformats.org/officeDocument/2006/relationships" xmlns:p="http://schemas.openxmlformats.org/presentationml/2006/main">
  <p:tag name="SHP" val="PAGENUMBER"/>
</p:tagLst>
</file>

<file path=ppt/tags/tag4.xml><?xml version="1.0" encoding="utf-8"?>
<p:tagLst xmlns:a="http://schemas.openxmlformats.org/drawingml/2006/main" xmlns:r="http://schemas.openxmlformats.org/officeDocument/2006/relationships" xmlns:p="http://schemas.openxmlformats.org/presentationml/2006/main">
  <p:tag name="SHP" val="DOCUMENTDATA"/>
</p:tagLst>
</file>

<file path=ppt/tags/tag40.xml><?xml version="1.0" encoding="utf-8"?>
<p:tagLst xmlns:a="http://schemas.openxmlformats.org/drawingml/2006/main" xmlns:r="http://schemas.openxmlformats.org/officeDocument/2006/relationships" xmlns:p="http://schemas.openxmlformats.org/presentationml/2006/main">
  <p:tag name="SHP" val="TABLE"/>
</p:tagLst>
</file>

<file path=ppt/tags/tag41.xml><?xml version="1.0" encoding="utf-8"?>
<p:tagLst xmlns:a="http://schemas.openxmlformats.org/drawingml/2006/main" xmlns:r="http://schemas.openxmlformats.org/officeDocument/2006/relationships" xmlns:p="http://schemas.openxmlformats.org/presentationml/2006/main">
  <p:tag name="SHP" val="PAGENUMBER"/>
</p:tagLst>
</file>

<file path=ppt/tags/tag42.xml><?xml version="1.0" encoding="utf-8"?>
<p:tagLst xmlns:a="http://schemas.openxmlformats.org/drawingml/2006/main" xmlns:r="http://schemas.openxmlformats.org/officeDocument/2006/relationships" xmlns:p="http://schemas.openxmlformats.org/presentationml/2006/main">
  <p:tag name="SHP" val="PAGENUMBER"/>
</p:tagLst>
</file>

<file path=ppt/tags/tag43.xml><?xml version="1.0" encoding="utf-8"?>
<p:tagLst xmlns:a="http://schemas.openxmlformats.org/drawingml/2006/main" xmlns:r="http://schemas.openxmlformats.org/officeDocument/2006/relationships" xmlns:p="http://schemas.openxmlformats.org/presentationml/2006/main">
  <p:tag name="SHP" val="PAGENUMBER"/>
</p:tagLst>
</file>

<file path=ppt/tags/tag44.xml><?xml version="1.0" encoding="utf-8"?>
<p:tagLst xmlns:a="http://schemas.openxmlformats.org/drawingml/2006/main" xmlns:r="http://schemas.openxmlformats.org/officeDocument/2006/relationships" xmlns:p="http://schemas.openxmlformats.org/presentationml/2006/main">
  <p:tag name="SHP" val="PAGENUMBER"/>
</p:tagLst>
</file>

<file path=ppt/tags/tag45.xml><?xml version="1.0" encoding="utf-8"?>
<p:tagLst xmlns:a="http://schemas.openxmlformats.org/drawingml/2006/main" xmlns:r="http://schemas.openxmlformats.org/officeDocument/2006/relationships" xmlns:p="http://schemas.openxmlformats.org/presentationml/2006/main">
  <p:tag name="SHP" val="TABLE"/>
</p:tagLst>
</file>

<file path=ppt/tags/tag46.xml><?xml version="1.0" encoding="utf-8"?>
<p:tagLst xmlns:a="http://schemas.openxmlformats.org/drawingml/2006/main" xmlns:r="http://schemas.openxmlformats.org/officeDocument/2006/relationships" xmlns:p="http://schemas.openxmlformats.org/presentationml/2006/main">
  <p:tag name="SHP" val="PAGENUMBER"/>
</p:tagLst>
</file>

<file path=ppt/tags/tag47.xml><?xml version="1.0" encoding="utf-8"?>
<p:tagLst xmlns:a="http://schemas.openxmlformats.org/drawingml/2006/main" xmlns:r="http://schemas.openxmlformats.org/officeDocument/2006/relationships" xmlns:p="http://schemas.openxmlformats.org/presentationml/2006/main">
  <p:tag name="SHP" val="TABLE"/>
</p:tagLst>
</file>

<file path=ppt/tags/tag48.xml><?xml version="1.0" encoding="utf-8"?>
<p:tagLst xmlns:a="http://schemas.openxmlformats.org/drawingml/2006/main" xmlns:r="http://schemas.openxmlformats.org/officeDocument/2006/relationships" xmlns:p="http://schemas.openxmlformats.org/presentationml/2006/main">
  <p:tag name="SHP" val="PAGENUMBER"/>
</p:tagLst>
</file>

<file path=ppt/tags/tag49.xml><?xml version="1.0" encoding="utf-8"?>
<p:tagLst xmlns:a="http://schemas.openxmlformats.org/drawingml/2006/main" xmlns:r="http://schemas.openxmlformats.org/officeDocument/2006/relationships" xmlns:p="http://schemas.openxmlformats.org/presentationml/2006/main">
  <p:tag name="SHP" val="PAGENUMBER"/>
</p:tagLst>
</file>

<file path=ppt/tags/tag5.xml><?xml version="1.0" encoding="utf-8"?>
<p:tagLst xmlns:a="http://schemas.openxmlformats.org/drawingml/2006/main" xmlns:r="http://schemas.openxmlformats.org/officeDocument/2006/relationships" xmlns:p="http://schemas.openxmlformats.org/presentationml/2006/main">
  <p:tag name="SHP" val="DOCUMENTDATA"/>
</p:tagLst>
</file>

<file path=ppt/tags/tag50.xml><?xml version="1.0" encoding="utf-8"?>
<p:tagLst xmlns:a="http://schemas.openxmlformats.org/drawingml/2006/main" xmlns:r="http://schemas.openxmlformats.org/officeDocument/2006/relationships" xmlns:p="http://schemas.openxmlformats.org/presentationml/2006/main">
  <p:tag name="SHP" val="TABLE"/>
</p:tagLst>
</file>

<file path=ppt/tags/tag51.xml><?xml version="1.0" encoding="utf-8"?>
<p:tagLst xmlns:a="http://schemas.openxmlformats.org/drawingml/2006/main" xmlns:r="http://schemas.openxmlformats.org/officeDocument/2006/relationships" xmlns:p="http://schemas.openxmlformats.org/presentationml/2006/main">
  <p:tag name="SHP" val="TABLE"/>
</p:tagLst>
</file>

<file path=ppt/tags/tag52.xml><?xml version="1.0" encoding="utf-8"?>
<p:tagLst xmlns:a="http://schemas.openxmlformats.org/drawingml/2006/main" xmlns:r="http://schemas.openxmlformats.org/officeDocument/2006/relationships" xmlns:p="http://schemas.openxmlformats.org/presentationml/2006/main">
  <p:tag name="SHP" val="PAGENUMBER"/>
</p:tagLst>
</file>

<file path=ppt/tags/tag53.xml><?xml version="1.0" encoding="utf-8"?>
<p:tagLst xmlns:a="http://schemas.openxmlformats.org/drawingml/2006/main" xmlns:r="http://schemas.openxmlformats.org/officeDocument/2006/relationships" xmlns:p="http://schemas.openxmlformats.org/presentationml/2006/main">
  <p:tag name="SHP" val="PAGENUMBER"/>
</p:tagLst>
</file>

<file path=ppt/tags/tag54.xml><?xml version="1.0" encoding="utf-8"?>
<p:tagLst xmlns:a="http://schemas.openxmlformats.org/drawingml/2006/main" xmlns:r="http://schemas.openxmlformats.org/officeDocument/2006/relationships" xmlns:p="http://schemas.openxmlformats.org/presentationml/2006/main">
  <p:tag name="SHP" val="PAGENUMBER"/>
</p:tagLst>
</file>

<file path=ppt/tags/tag55.xml><?xml version="1.0" encoding="utf-8"?>
<p:tagLst xmlns:a="http://schemas.openxmlformats.org/drawingml/2006/main" xmlns:r="http://schemas.openxmlformats.org/officeDocument/2006/relationships" xmlns:p="http://schemas.openxmlformats.org/presentationml/2006/main">
  <p:tag name="SHP" val="PAGENUMBER"/>
</p:tagLst>
</file>

<file path=ppt/tags/tag56.xml><?xml version="1.0" encoding="utf-8"?>
<p:tagLst xmlns:a="http://schemas.openxmlformats.org/drawingml/2006/main" xmlns:r="http://schemas.openxmlformats.org/officeDocument/2006/relationships" xmlns:p="http://schemas.openxmlformats.org/presentationml/2006/main">
  <p:tag name="SHP" val="TABLE"/>
</p:tagLst>
</file>

<file path=ppt/tags/tag57.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58.xml><?xml version="1.0" encoding="utf-8"?>
<p:tagLst xmlns:a="http://schemas.openxmlformats.org/drawingml/2006/main" xmlns:r="http://schemas.openxmlformats.org/officeDocument/2006/relationships" xmlns:p="http://schemas.openxmlformats.org/presentationml/2006/main">
  <p:tag name="SHP" val="PAGENUMBER"/>
</p:tagLst>
</file>

<file path=ppt/tags/tag59.xml><?xml version="1.0" encoding="utf-8"?>
<p:tagLst xmlns:a="http://schemas.openxmlformats.org/drawingml/2006/main" xmlns:r="http://schemas.openxmlformats.org/officeDocument/2006/relationships" xmlns:p="http://schemas.openxmlformats.org/presentationml/2006/main">
  <p:tag name="SHP" val="PAGENUMBER"/>
</p:tagLst>
</file>

<file path=ppt/tags/tag6.xml><?xml version="1.0" encoding="utf-8"?>
<p:tagLst xmlns:a="http://schemas.openxmlformats.org/drawingml/2006/main" xmlns:r="http://schemas.openxmlformats.org/officeDocument/2006/relationships" xmlns:p="http://schemas.openxmlformats.org/presentationml/2006/main">
  <p:tag name="FOOTER" val="LINE"/>
</p:tagLst>
</file>

<file path=ppt/tags/tag60.xml><?xml version="1.0" encoding="utf-8"?>
<p:tagLst xmlns:a="http://schemas.openxmlformats.org/drawingml/2006/main" xmlns:r="http://schemas.openxmlformats.org/officeDocument/2006/relationships" xmlns:p="http://schemas.openxmlformats.org/presentationml/2006/main">
  <p:tag name="SHP" val="TABLE"/>
</p:tagLst>
</file>

<file path=ppt/tags/tag61.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62.xml><?xml version="1.0" encoding="utf-8"?>
<p:tagLst xmlns:a="http://schemas.openxmlformats.org/drawingml/2006/main" xmlns:r="http://schemas.openxmlformats.org/officeDocument/2006/relationships" xmlns:p="http://schemas.openxmlformats.org/presentationml/2006/main">
  <p:tag name="SHP" val="TABLE"/>
</p:tagLst>
</file>

<file path=ppt/tags/tag63.xml><?xml version="1.0" encoding="utf-8"?>
<p:tagLst xmlns:a="http://schemas.openxmlformats.org/drawingml/2006/main" xmlns:r="http://schemas.openxmlformats.org/officeDocument/2006/relationships" xmlns:p="http://schemas.openxmlformats.org/presentationml/2006/main">
  <p:tag name="SHP" val="PAGENUMBER"/>
</p:tagLst>
</file>

<file path=ppt/tags/tag64.xml><?xml version="1.0" encoding="utf-8"?>
<p:tagLst xmlns:a="http://schemas.openxmlformats.org/drawingml/2006/main" xmlns:r="http://schemas.openxmlformats.org/officeDocument/2006/relationships" xmlns:p="http://schemas.openxmlformats.org/presentationml/2006/main">
  <p:tag name="SHP" val="TABLE"/>
</p:tagLst>
</file>

<file path=ppt/tags/tag65.xml><?xml version="1.0" encoding="utf-8"?>
<p:tagLst xmlns:a="http://schemas.openxmlformats.org/drawingml/2006/main" xmlns:r="http://schemas.openxmlformats.org/officeDocument/2006/relationships" xmlns:p="http://schemas.openxmlformats.org/presentationml/2006/main">
  <p:tag name="SHP" val="PAGENUMBER"/>
</p:tagLst>
</file>

<file path=ppt/tags/tag66.xml><?xml version="1.0" encoding="utf-8"?>
<p:tagLst xmlns:a="http://schemas.openxmlformats.org/drawingml/2006/main" xmlns:r="http://schemas.openxmlformats.org/officeDocument/2006/relationships" xmlns:p="http://schemas.openxmlformats.org/presentationml/2006/main">
  <p:tag name="SHP" val="PAGENUMBER"/>
</p:tagLst>
</file>

<file path=ppt/tags/tag67.xml><?xml version="1.0" encoding="utf-8"?>
<p:tagLst xmlns:a="http://schemas.openxmlformats.org/drawingml/2006/main" xmlns:r="http://schemas.openxmlformats.org/officeDocument/2006/relationships" xmlns:p="http://schemas.openxmlformats.org/presentationml/2006/main">
  <p:tag name="SHP" val="PAGENUMBER"/>
</p:tagLst>
</file>

<file path=ppt/tags/tag68.xml><?xml version="1.0" encoding="utf-8"?>
<p:tagLst xmlns:a="http://schemas.openxmlformats.org/drawingml/2006/main" xmlns:r="http://schemas.openxmlformats.org/officeDocument/2006/relationships" xmlns:p="http://schemas.openxmlformats.org/presentationml/2006/main">
  <p:tag name="SHP" val="TABLE"/>
</p:tagLst>
</file>

<file path=ppt/tags/tag69.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7.xml><?xml version="1.0" encoding="utf-8"?>
<p:tagLst xmlns:a="http://schemas.openxmlformats.org/drawingml/2006/main" xmlns:r="http://schemas.openxmlformats.org/officeDocument/2006/relationships" xmlns:p="http://schemas.openxmlformats.org/presentationml/2006/main">
  <p:tag name="SHP" val="DOCUMENTDATA"/>
</p:tagLst>
</file>

<file path=ppt/tags/tag70.xml><?xml version="1.0" encoding="utf-8"?>
<p:tagLst xmlns:a="http://schemas.openxmlformats.org/drawingml/2006/main" xmlns:r="http://schemas.openxmlformats.org/officeDocument/2006/relationships" xmlns:p="http://schemas.openxmlformats.org/presentationml/2006/main">
  <p:tag name="SHP" val="TABLE"/>
</p:tagLst>
</file>

<file path=ppt/tags/tag71.xml><?xml version="1.0" encoding="utf-8"?>
<p:tagLst xmlns:a="http://schemas.openxmlformats.org/drawingml/2006/main" xmlns:r="http://schemas.openxmlformats.org/officeDocument/2006/relationships" xmlns:p="http://schemas.openxmlformats.org/presentationml/2006/main">
  <p:tag name="SHP" val="PAGENUMBER"/>
</p:tagLst>
</file>

<file path=ppt/tags/tag72.xml><?xml version="1.0" encoding="utf-8"?>
<p:tagLst xmlns:a="http://schemas.openxmlformats.org/drawingml/2006/main" xmlns:r="http://schemas.openxmlformats.org/officeDocument/2006/relationships" xmlns:p="http://schemas.openxmlformats.org/presentationml/2006/main">
  <p:tag name="SHP" val="PAGENUMBER"/>
</p:tagLst>
</file>

<file path=ppt/tags/tag73.xml><?xml version="1.0" encoding="utf-8"?>
<p:tagLst xmlns:a="http://schemas.openxmlformats.org/drawingml/2006/main" xmlns:r="http://schemas.openxmlformats.org/officeDocument/2006/relationships" xmlns:p="http://schemas.openxmlformats.org/presentationml/2006/main">
  <p:tag name="SHP" val="PAGENUMBER"/>
</p:tagLst>
</file>

<file path=ppt/tags/tag74.xml><?xml version="1.0" encoding="utf-8"?>
<p:tagLst xmlns:a="http://schemas.openxmlformats.org/drawingml/2006/main" xmlns:r="http://schemas.openxmlformats.org/officeDocument/2006/relationships" xmlns:p="http://schemas.openxmlformats.org/presentationml/2006/main">
  <p:tag name="SHP" val="TABLE"/>
</p:tagLst>
</file>

<file path=ppt/tags/tag75.xml><?xml version="1.0" encoding="utf-8"?>
<p:tagLst xmlns:a="http://schemas.openxmlformats.org/drawingml/2006/main" xmlns:r="http://schemas.openxmlformats.org/officeDocument/2006/relationships" xmlns:p="http://schemas.openxmlformats.org/presentationml/2006/main">
  <p:tag name="SHP" val="PAGENUMBER"/>
</p:tagLst>
</file>

<file path=ppt/tags/tag76.xml><?xml version="1.0" encoding="utf-8"?>
<p:tagLst xmlns:a="http://schemas.openxmlformats.org/drawingml/2006/main" xmlns:r="http://schemas.openxmlformats.org/officeDocument/2006/relationships" xmlns:p="http://schemas.openxmlformats.org/presentationml/2006/main">
  <p:tag name="SHP" val="TABLE"/>
</p:tagLst>
</file>

<file path=ppt/tags/tag77.xml><?xml version="1.0" encoding="utf-8"?>
<p:tagLst xmlns:a="http://schemas.openxmlformats.org/drawingml/2006/main" xmlns:r="http://schemas.openxmlformats.org/officeDocument/2006/relationships" xmlns:p="http://schemas.openxmlformats.org/presentationml/2006/main">
  <p:tag name="SHP" val="PAGENUMBER"/>
</p:tagLst>
</file>

<file path=ppt/tags/tag78.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79.xml><?xml version="1.0" encoding="utf-8"?>
<p:tagLst xmlns:a="http://schemas.openxmlformats.org/drawingml/2006/main" xmlns:r="http://schemas.openxmlformats.org/officeDocument/2006/relationships" xmlns:p="http://schemas.openxmlformats.org/presentationml/2006/main">
  <p:tag name="SHP" val="TABLE"/>
</p:tagLst>
</file>

<file path=ppt/tags/tag8.xml><?xml version="1.0" encoding="utf-8"?>
<p:tagLst xmlns:a="http://schemas.openxmlformats.org/drawingml/2006/main" xmlns:r="http://schemas.openxmlformats.org/officeDocument/2006/relationships" xmlns:p="http://schemas.openxmlformats.org/presentationml/2006/main">
  <p:tag name="SHP" val="DOCUMENTDATA"/>
</p:tagLst>
</file>

<file path=ppt/tags/tag80.xml><?xml version="1.0" encoding="utf-8"?>
<p:tagLst xmlns:a="http://schemas.openxmlformats.org/drawingml/2006/main" xmlns:r="http://schemas.openxmlformats.org/officeDocument/2006/relationships" xmlns:p="http://schemas.openxmlformats.org/presentationml/2006/main">
  <p:tag name="SHP" val="PAGENUMBER"/>
</p:tagLst>
</file>

<file path=ppt/tags/tag81.xml><?xml version="1.0" encoding="utf-8"?>
<p:tagLst xmlns:a="http://schemas.openxmlformats.org/drawingml/2006/main" xmlns:r="http://schemas.openxmlformats.org/officeDocument/2006/relationships" xmlns:p="http://schemas.openxmlformats.org/presentationml/2006/main">
  <p:tag name="SHP" val="TABLE"/>
</p:tagLst>
</file>

<file path=ppt/tags/tag82.xml><?xml version="1.0" encoding="utf-8"?>
<p:tagLst xmlns:a="http://schemas.openxmlformats.org/drawingml/2006/main" xmlns:r="http://schemas.openxmlformats.org/officeDocument/2006/relationships" xmlns:p="http://schemas.openxmlformats.org/presentationml/2006/main">
  <p:tag name="SHP" val="PAGENUMBER"/>
</p:tagLst>
</file>

<file path=ppt/tags/tag83.xml><?xml version="1.0" encoding="utf-8"?>
<p:tagLst xmlns:a="http://schemas.openxmlformats.org/drawingml/2006/main" xmlns:r="http://schemas.openxmlformats.org/officeDocument/2006/relationships" xmlns:p="http://schemas.openxmlformats.org/presentationml/2006/main">
  <p:tag name="SHP" val="TABLE"/>
</p:tagLst>
</file>

<file path=ppt/tags/tag84.xml><?xml version="1.0" encoding="utf-8"?>
<p:tagLst xmlns:a="http://schemas.openxmlformats.org/drawingml/2006/main" xmlns:r="http://schemas.openxmlformats.org/officeDocument/2006/relationships" xmlns:p="http://schemas.openxmlformats.org/presentationml/2006/main">
  <p:tag name="SHP" val="PAGENUMBER"/>
</p:tagLst>
</file>

<file path=ppt/tags/tag85.xml><?xml version="1.0" encoding="utf-8"?>
<p:tagLst xmlns:a="http://schemas.openxmlformats.org/drawingml/2006/main" xmlns:r="http://schemas.openxmlformats.org/officeDocument/2006/relationships" xmlns:p="http://schemas.openxmlformats.org/presentationml/2006/main">
  <p:tag name="SHP" val="PAGENUMBER"/>
</p:tagLst>
</file>

<file path=ppt/tags/tag86.xml><?xml version="1.0" encoding="utf-8"?>
<p:tagLst xmlns:a="http://schemas.openxmlformats.org/drawingml/2006/main" xmlns:r="http://schemas.openxmlformats.org/officeDocument/2006/relationships" xmlns:p="http://schemas.openxmlformats.org/presentationml/2006/main">
  <p:tag name="SHP" val="TABLE"/>
</p:tagLst>
</file>

<file path=ppt/tags/tag87.xml><?xml version="1.0" encoding="utf-8"?>
<p:tagLst xmlns:a="http://schemas.openxmlformats.org/drawingml/2006/main" xmlns:r="http://schemas.openxmlformats.org/officeDocument/2006/relationships" xmlns:p="http://schemas.openxmlformats.org/presentationml/2006/main">
  <p:tag name="SHP" val="PAGENUMBER"/>
</p:tagLst>
</file>

<file path=ppt/tags/tag88.xml><?xml version="1.0" encoding="utf-8"?>
<p:tagLst xmlns:a="http://schemas.openxmlformats.org/drawingml/2006/main" xmlns:r="http://schemas.openxmlformats.org/officeDocument/2006/relationships" xmlns:p="http://schemas.openxmlformats.org/presentationml/2006/main">
  <p:tag name="SHP" val="TABLE"/>
</p:tagLst>
</file>

<file path=ppt/tags/tag89.xml><?xml version="1.0" encoding="utf-8"?>
<p:tagLst xmlns:a="http://schemas.openxmlformats.org/drawingml/2006/main" xmlns:r="http://schemas.openxmlformats.org/officeDocument/2006/relationships" xmlns:p="http://schemas.openxmlformats.org/presentationml/2006/main">
  <p:tag name="SHP" val="TABLE"/>
</p:tagLst>
</file>

<file path=ppt/tags/tag9.xml><?xml version="1.0" encoding="utf-8"?>
<p:tagLst xmlns:a="http://schemas.openxmlformats.org/drawingml/2006/main" xmlns:r="http://schemas.openxmlformats.org/officeDocument/2006/relationships" xmlns:p="http://schemas.openxmlformats.org/presentationml/2006/main">
  <p:tag name="SHP" val="DOCUMENTDATA"/>
</p:tagLst>
</file>

<file path=ppt/tags/tag90.xml><?xml version="1.0" encoding="utf-8"?>
<p:tagLst xmlns:a="http://schemas.openxmlformats.org/drawingml/2006/main" xmlns:r="http://schemas.openxmlformats.org/officeDocument/2006/relationships" xmlns:p="http://schemas.openxmlformats.org/presentationml/2006/main">
  <p:tag name="SHP" val="PAGENUMBER"/>
</p:tagLst>
</file>

<file path=ppt/tags/tag91.xml><?xml version="1.0" encoding="utf-8"?>
<p:tagLst xmlns:a="http://schemas.openxmlformats.org/drawingml/2006/main" xmlns:r="http://schemas.openxmlformats.org/officeDocument/2006/relationships" xmlns:p="http://schemas.openxmlformats.org/presentationml/2006/main">
  <p:tag name="SHP" val="TABLE"/>
</p:tagLst>
</file>

<file path=ppt/tags/tag92.xml><?xml version="1.0" encoding="utf-8"?>
<p:tagLst xmlns:a="http://schemas.openxmlformats.org/drawingml/2006/main" xmlns:r="http://schemas.openxmlformats.org/officeDocument/2006/relationships" xmlns:p="http://schemas.openxmlformats.org/presentationml/2006/main">
  <p:tag name="SHP" val="PAGENUMBER"/>
</p:tagLst>
</file>

<file path=ppt/tags/tag93.xml><?xml version="1.0" encoding="utf-8"?>
<p:tagLst xmlns:a="http://schemas.openxmlformats.org/drawingml/2006/main" xmlns:r="http://schemas.openxmlformats.org/officeDocument/2006/relationships" xmlns:p="http://schemas.openxmlformats.org/presentationml/2006/main">
  <p:tag name="SHP" val="TABLE"/>
</p:tagLst>
</file>

<file path=ppt/tags/tag94.xml><?xml version="1.0" encoding="utf-8"?>
<p:tagLst xmlns:a="http://schemas.openxmlformats.org/drawingml/2006/main" xmlns:r="http://schemas.openxmlformats.org/officeDocument/2006/relationships" xmlns:p="http://schemas.openxmlformats.org/presentationml/2006/main">
  <p:tag name="SHP" val="PAGENUMBER"/>
</p:tagLst>
</file>

<file path=ppt/tags/tag95.xml><?xml version="1.0" encoding="utf-8"?>
<p:tagLst xmlns:a="http://schemas.openxmlformats.org/drawingml/2006/main" xmlns:r="http://schemas.openxmlformats.org/officeDocument/2006/relationships" xmlns:p="http://schemas.openxmlformats.org/presentationml/2006/main">
  <p:tag name="SHP" val="TABLE"/>
</p:tagLst>
</file>

<file path=ppt/tags/tag96.xml><?xml version="1.0" encoding="utf-8"?>
<p:tagLst xmlns:a="http://schemas.openxmlformats.org/drawingml/2006/main" xmlns:r="http://schemas.openxmlformats.org/officeDocument/2006/relationships" xmlns:p="http://schemas.openxmlformats.org/presentationml/2006/main">
  <p:tag name="SHP" val="PAGENUMBER"/>
</p:tagLst>
</file>

<file path=ppt/tags/tag97.xml><?xml version="1.0" encoding="utf-8"?>
<p:tagLst xmlns:a="http://schemas.openxmlformats.org/drawingml/2006/main" xmlns:r="http://schemas.openxmlformats.org/officeDocument/2006/relationships" xmlns:p="http://schemas.openxmlformats.org/presentationml/2006/main">
  <p:tag name="SHP" val="PAGENUMBER"/>
</p:tagLst>
</file>

<file path=ppt/tags/tag98.xml><?xml version="1.0" encoding="utf-8"?>
<p:tagLst xmlns:a="http://schemas.openxmlformats.org/drawingml/2006/main" xmlns:r="http://schemas.openxmlformats.org/officeDocument/2006/relationships" xmlns:p="http://schemas.openxmlformats.org/presentationml/2006/main">
  <p:tag name="SHP" val="TABLE"/>
</p:tagLst>
</file>

<file path=ppt/tags/tag99.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heme/theme1.xml><?xml version="1.0" encoding="utf-8"?>
<a:theme xmlns:a="http://schemas.openxmlformats.org/drawingml/2006/main" name="Title">
  <a:themeElements>
    <a:clrScheme name="TNS Global">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2.xml><?xml version="1.0" encoding="utf-8"?>
<a:theme xmlns:a="http://schemas.openxmlformats.org/drawingml/2006/main" name="Chapter">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3.xml><?xml version="1.0" encoding="utf-8"?>
<a:theme xmlns:a="http://schemas.openxmlformats.org/drawingml/2006/main" name="Standard">
  <a:themeElements>
    <a:clrScheme name="TNS Global">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4.xml><?xml version="1.0" encoding="utf-8"?>
<a:theme xmlns:a="http://schemas.openxmlformats.org/drawingml/2006/main" name="Standard with Grey Box">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5.xml><?xml version="1.0" encoding="utf-8"?>
<a:theme xmlns:a="http://schemas.openxmlformats.org/drawingml/2006/main" name="Standard with Narrow Grey Box">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6.xml><?xml version="1.0" encoding="utf-8"?>
<a:theme xmlns:a="http://schemas.openxmlformats.org/drawingml/2006/main" name="Grid Layout">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7.xml><?xml version="1.0" encoding="utf-8"?>
<a:theme xmlns:a="http://schemas.openxmlformats.org/drawingml/2006/main" name="Blank">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Verdana" panose="020B0604030504040204" pitchFamily="34" charset="0"/>
            <a:ea typeface="Verdana" panose="020B0604030504040204" pitchFamily="34" charset="0"/>
            <a:cs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Verdana" pitchFamily="34" charset="0"/>
            <a:ea typeface="Verdana" pitchFamily="34" charset="0"/>
            <a:cs typeface="Verdana" pitchFamily="34" charset="0"/>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E792363D3328D4AA9C4A9FD99F8BFB9" ma:contentTypeVersion="0" ma:contentTypeDescription="Opprett et nytt dokument." ma:contentTypeScope="" ma:versionID="3adec672cc6a76d9dd733308f1abdfc0">
  <xsd:schema xmlns:xsd="http://www.w3.org/2001/XMLSchema" xmlns:xs="http://www.w3.org/2001/XMLSchema" xmlns:p="http://schemas.microsoft.com/office/2006/metadata/properties" targetNamespace="http://schemas.microsoft.com/office/2006/metadata/properties" ma:root="true" ma:fieldsID="5eb6cd67344829d3a956a36ab89737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58EEA6-B0D4-4AE6-8E8C-61DF04E7232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6808F33-78A5-48F4-AA94-90B2DC5DA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7F3AF6E-71F4-49D5-95C1-648BADB38B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6015</TotalTime>
  <Words>6354</Words>
  <Application>Microsoft Office PowerPoint</Application>
  <PresentationFormat>Skjermfremvisning (4:3)</PresentationFormat>
  <Paragraphs>1653</Paragraphs>
  <Slides>52</Slides>
  <Notes>0</Notes>
  <HiddenSlides>0</HiddenSlides>
  <MMClips>0</MMClips>
  <ScaleCrop>false</ScaleCrop>
  <HeadingPairs>
    <vt:vector size="6" baseType="variant">
      <vt:variant>
        <vt:lpstr>Brukte skrifter</vt:lpstr>
      </vt:variant>
      <vt:variant>
        <vt:i4>4</vt:i4>
      </vt:variant>
      <vt:variant>
        <vt:lpstr>Tema</vt:lpstr>
      </vt:variant>
      <vt:variant>
        <vt:i4>7</vt:i4>
      </vt:variant>
      <vt:variant>
        <vt:lpstr>Lysbildetitler</vt:lpstr>
      </vt:variant>
      <vt:variant>
        <vt:i4>52</vt:i4>
      </vt:variant>
    </vt:vector>
  </HeadingPairs>
  <TitlesOfParts>
    <vt:vector size="63" baseType="lpstr">
      <vt:lpstr>Arial</vt:lpstr>
      <vt:lpstr>Calibri</vt:lpstr>
      <vt:lpstr>Verdana</vt:lpstr>
      <vt:lpstr>Wingdings</vt:lpstr>
      <vt:lpstr>Title</vt:lpstr>
      <vt:lpstr>Chapter</vt:lpstr>
      <vt:lpstr>Standard</vt:lpstr>
      <vt:lpstr>Standard with Grey Box</vt:lpstr>
      <vt:lpstr>Standard with Narrow Grey Box</vt:lpstr>
      <vt:lpstr>Grid Layout</vt:lpstr>
      <vt:lpstr>Blank</vt:lpstr>
      <vt:lpstr>Natur- og miljøbarometeret 2017   Nordmenns holdninger og atferd i natur- og miljøvernspørsmål</vt:lpstr>
      <vt:lpstr>Innhold</vt:lpstr>
      <vt:lpstr>Innsikt I</vt:lpstr>
      <vt:lpstr>Innsikt II</vt:lpstr>
      <vt:lpstr>Innsikt III</vt:lpstr>
      <vt:lpstr>Om Natur- og miljøbarometeret –  formål og metode</vt:lpstr>
      <vt:lpstr>Miljøvern og friluftsliv</vt:lpstr>
      <vt:lpstr>7 av 10 er ganske eller svært interessert i spørsmål knyttet til naturforvaltning. «Hvor interessert er du i spørsmål knyttet til naturforvaltning? I prosent av base n= 615.  </vt:lpstr>
      <vt:lpstr>Mellom 8 og 9 av 10 er ganske eller svært interessert i friluftsliv og aktiviteter i naturen «Hvor interessert er du i friluftsliv og aktiviteter i naturen? Vi tenker her på ikke-motoriserte aktiviteter». I prosent av base n=615. </vt:lpstr>
      <vt:lpstr>Turgåing, roen og stillheten, naturen generelt og frisk luft er det som særlig trekker folk ut i naturen  «Hva er det særlig ved friluftsliv som tiltrekker deg?» I prosent av base N= 518. MULTI. </vt:lpstr>
      <vt:lpstr>Hvorfor interesse for friluftsliv? Split pr kjønn 2017 «Hva er det særlig ved friluftsliv og aktiviteter ute i naturen som tiltrekker deg?» I prosent av base n=315 menn og n=203 kvinner. MULTI. </vt:lpstr>
      <vt:lpstr>Hvorfor interesse for friluftsliv? Pr aldersgruppe i 2017. «Hva er det særlig ved friluftsliv og aktiviteter ute i naturen som tiltrekker deg?» I prosent av base hhv n=107/147/128/136 pr aldersgruppe. MULTI. Rangert ift total.  </vt:lpstr>
      <vt:lpstr>Andelen som er ute i naturen tilnærmet daglig har økt klart, fra 25 prosent i 2014 til 34 prosent i 2017  «Hvor ofte er du ute i naturen på denne tiden av året?» I prosent av base n= 615. </vt:lpstr>
      <vt:lpstr>Andelen som har et ønske om å være mer ute har gått gradvis ned fra 2008  «Har du et ønske om å være mer ute i naturen enn du er i dag?» I prosent av base n= 615. </vt:lpstr>
      <vt:lpstr>Bedre tid er viktigst for at man skal være mer ute. «Hvor viktig er følgende for at du skal være mer ute enn i dag?» I prosent av base n= 615. </vt:lpstr>
      <vt:lpstr>3 av 10 bruker friluftslivs-apper eller nettsider på mobilen mens de driver med friluftsliv</vt:lpstr>
      <vt:lpstr>Klar økning i antall som har mer enn 10 overnattingsdøgn «Hvor mange OVERNATTINGSDØGN for å drive friluftsliv har du vært på til sammen de siste 12 månedene?» Her tenker vi på hytte, telt, båt, campingvogn eller annet. I prosent av base n=615. </vt:lpstr>
      <vt:lpstr>Kjennskap til tilbydere av overnatting eller hytteutleie «Hvilke tilbydere kjenner du til som tilbyr overnatting eller hytteutleie i Norges utmarksområder?» I prosent av base n=615. Åpent, MULTI. </vt:lpstr>
      <vt:lpstr>Kjennskap til friluftsportalene «Kjenner du til friluftslivs-, jakt og fiskeportalen www.inatur.no? Kjenner du til friluftsportalen GodTur.no?» I prosent av base n=615. Åpent, MULTI. </vt:lpstr>
      <vt:lpstr>Nær 7 av 10 er ganske/helt enig i at Statskog forvalter jakt og fiske på en god måte Grad av enighet i påstand: «Statskog forvalter jakt- og fiske på en god måte (utenom statsallmenningene)» I prosent av base n= 615. </vt:lpstr>
      <vt:lpstr>Om allemannsretten </vt:lpstr>
      <vt:lpstr>Kun 6 prosent har blitt hindret i naturen «Har du i løpet av de siste par årene blitt jaget\stoppet\avvist av grunneiere\hytteeiere når du har vært på tur, selv om du har fulgt allemannsretten?» I prosent av base n=615</vt:lpstr>
      <vt:lpstr>1 av 4 har opplevd stengsler i strandsonen «Har du i løpet av de siste par årene opplevd stengsler (ulovlige gjerder, plakater, påskrift ’privat’ på svaberg og lignende) i strandsonen?» I prosent av base n=615</vt:lpstr>
      <vt:lpstr>Jakt og fiske</vt:lpstr>
      <vt:lpstr>74 prosent er positive til jakt, flere enn i 2014  «På generelt grunnlag, hvor positiv eller negativ stiller du deg til jakt?» I prosent av base n=615.  </vt:lpstr>
      <vt:lpstr>Klart flere enn tidligere har tiltro til human jakt «Hvor stor tiltro har du til at jakt i Norge utøves på en human og forsvarlig måte?» I prosent av base n=615. </vt:lpstr>
      <vt:lpstr>3 av 10 svarer at de har særlig liten tiltro til jakt på ulv «Hva slags type jakt, altså jakt på hvilket dyr, er det du særlig har liten tiltro til?» DERSOM DET SIES ”STORVILTJAKT” ELLER ” SMÅVILTJAKT” I prosent av base n= 74 som har liten tiltro til at jakt drives på en human måte. </vt:lpstr>
      <vt:lpstr>5 av 10 er svært eller ganske positive til ’catch and release’ – som i 2014 «På generelt grunnlag, hvor positiv eller negativ stiller du deg til såkalt catch and release? Det vil si at fiskeren slipper fisken ut i vannet igjen levende i stedet for å drepe fisken» I prosent av base n=615</vt:lpstr>
      <vt:lpstr>Rovdyr og samfunn</vt:lpstr>
      <vt:lpstr>Nær 6 av 10 (57 prosent) er ganske eller svært interessert i rovdyrkonflikten «Hvor interessert er du generelt i rovdyrkonflikten?» I prosent av base n= 615. </vt:lpstr>
      <vt:lpstr>Befolkningene er delt på midten når det gjelder holdninger til rovdyr i nærområdet «Hvor positiv eller negativ er du til å ha en fast bestand av følgende dyr i ditt eget nærområde?» I prosent av base n= 615.  </vt:lpstr>
      <vt:lpstr>Klart flere oppfatter at rovdyr i nærområdet ville vært negativt enn de som mener dette ville vært positivt «Hvis du har eller hadde hatt en fast bestand av følgende dyr i ditt nærområde, ville dette fått positive konsekvenser, negative konsekvenser eller ingen konsekvenser for din interesse for og bruk av natur i ditt nærområde?» Pr dyr. I prosentav base n=615.    </vt:lpstr>
      <vt:lpstr>8 av 10 mener at ulv en naturlig del av norsk fauna «Hvor enig eller uenig er du i påstandene» (flere på andre sider) «Ulven er en naturlig del av norsk fauna». I prosent av base n=615. </vt:lpstr>
      <vt:lpstr>7 av 10 har tiltro til tallene rovdyrforskerne kommer frem til. Grad av enighet til påstanden: «Jeg har tiltro til de tallene rovdyrforskerne kommer fram til». I prosent av base n=615.  </vt:lpstr>
      <vt:lpstr>Om skogbruk, vern og forvaltning </vt:lpstr>
      <vt:lpstr>7 av 10 har tillit til at skogbruket drives på en miljøvennlig måte «Hvor stor tillit har du til at skogbruk i Norge drives på en miljøvennlig måte?» I prosent av base n=615.</vt:lpstr>
      <vt:lpstr>Nær 8 av 10 er uenig i at det bør det bli lettere å få tillatelse til å bruke motorkjøretøy i utmark  Grad av enighet i påstand: «Det bør bli lettere å få tillatelse til å bruke motorkjøretøy i norsk utmark» I prosent av base n= 615. </vt:lpstr>
      <vt:lpstr>7 av 10 er uenige i at det bør bli lettere å få tillatelse til å kjøre snøskuter i norsk utmark – flere enn tidligere Grad av enighet i påstand: «Det bør bli lettere å få tillatelse til å bruke snøskuter i norsk utmark». I prosent av base n=615. </vt:lpstr>
      <vt:lpstr>Mens 28 prosent mener det bør bli lettere å få tillatelse til å kjøre vannskuter, er 68 prosent uenig.  NY 2017: Grad av enighet i påstand: «Det bør bli lettere å få tillatelse til å bruke vannskuter». I prosent av base n=615. </vt:lpstr>
      <vt:lpstr>8 av 10 mener det bør bli bedre kontroll med motorferdsel i naturen NY 2017: Grad av enighet i påstand: «Det bør bli bedre kontroll med motorferdsel i naturen». I prosent av base n=615. </vt:lpstr>
      <vt:lpstr>Mellom 6 og 7 av 10 mener at mer av Norges landareal bør vernes Grad av enighet i påstand: «Mer av Norges landareal burde vernes som nasjonalpark, landskapsvernområde eller naturreservat» I prosent av base n=615</vt:lpstr>
      <vt:lpstr>9 av 10 mener at statlig eierskap og forvaltning av Norges landareal er viktig Grad av enighet i påstand: «Statskog forvalter på vegne av staten og fellesskapet 1\5 av Norges landareal (hovedsakelig fjellområder). Det er viktig at staten eier og forvalter disse arealene også i fremtiden» I prosent av base n=615. </vt:lpstr>
      <vt:lpstr>Nær 7 av 10 er enige i at det ikke bør bygges ut vannkraft i uberørte vassdrag Grad av enighet i påstand: «2 av 3 norske vassdrag er i dag regulert til vannkraftformål. Det bør ikke bygges ut vannkraft i vassdrag som i dag er urørte» I prosent av base n=615.  </vt:lpstr>
      <vt:lpstr>Nær 9 av 10 mener det bør pålegges miljøtiltak blant kraftprodusenter for å bedre miljø Grad av enighet i påstand: «Kraftprodusentene bør pålegges å gjennomføre tiltak for å bedre miljøet i de utbygde vassdragene, herunder sørge for at det slippes vann på elvestrekninger som har vært helt eller delvis tørrlagt, selv om det innebærer noe krafttap» I prosent av base n= 615. </vt:lpstr>
      <vt:lpstr>8 av 10 er positiv til utbygging av vindkraft i Norge NY 2017: «Utbygging av vindkraft diskuteres mange steder i Norge. Hva er din holdning til utbygging av vindkraft? Er du: ». I prosent av base n=615. </vt:lpstr>
      <vt:lpstr>Nærmiljø</vt:lpstr>
      <vt:lpstr>2 av 10 benytter nærmiljøet til friluftsliv og andre aktiviteter daglig «Hvor ofte utøver du friluftsliv eller aktiviteter i ditt nærmiljø, dvs. med utgangspunkt i der du bor, uten bruk av motorisert transport? Vi mener IKKE organiserte idrettsaktiviteter, men uorganisert aktivitet». I prosent av base n= 615. </vt:lpstr>
      <vt:lpstr>Majoriteten av befolkningen har tilgang på natur og turmuligheter i sitt nærområde (76 prosent)   «Har du tilgang på natur og turmuligheter i naturpregete omgivelser (inklusive parker og andre grøntarealer) i ditt NÆRMILJØ (dvs. innen 500 meter fra der du bor)?» I prosent av base n=615. </vt:lpstr>
      <vt:lpstr>23 prosent (nær 1 av 4) av de som ikke har tilgang til natur- og turmuligheter, mener dette har en negativ betydning for egen trivsel der de bor.  «På hvilken måte påvirker manglende tilgang  på natur og turmuligheter trivselen din der du bor?» n=43 «På hvilken måte påvirker tilgang på natur og turmuligheter trivselen din der du bor?» n=569.   </vt:lpstr>
      <vt:lpstr>Kjennskap og tillit Statskog</vt:lpstr>
      <vt:lpstr>8 av 10 (82 prosent) har kjennskap til Statskog, en økning fra 72 prosent i 2014 «Hvilke statlige naturforvaltere kjenner du til eller har du hørt om?» «Kjenner du til - eller har du hørt om Statskog som en statlig naturforvalter?» I prosent av base n=615. </vt:lpstr>
      <vt:lpstr>Fortsatt økende tillit til Statskog «Hvor stor eller liten tillit har du til Statskog?» I prosent av de som kjenner til Statskog n= 425. </vt:lpstr>
    </vt:vector>
  </TitlesOfParts>
  <Company>TNS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 og miljøbarometeret __Nordmenns holdninger og atferd i natur- og miljøvernspørsmål</dc:title>
  <dc:subject/>
  <dc:creator>Roar Hind</dc:creator>
  <cp:keywords/>
  <dc:description>August 2017</dc:description>
  <cp:lastModifiedBy>Lasse Heimdal</cp:lastModifiedBy>
  <cp:revision>516</cp:revision>
  <cp:lastPrinted>2017-11-01T07:10:54Z</cp:lastPrinted>
  <dcterms:created xsi:type="dcterms:W3CDTF">2013-11-01T10:28:05Z</dcterms:created>
  <dcterms:modified xsi:type="dcterms:W3CDTF">2017-11-01T13:35:28Z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0x0101007E792363D3328D4AA9C4A9FD99F8BFB9</vt:lpwstr>
  </property>
</Properties>
</file>