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49.xml" ContentType="application/vnd.openxmlformats-officedocument.presentationml.slideLayout+xml"/>
  <Override PartName="/ppt/theme/theme6.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50.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1.xml" ContentType="application/vnd.openxmlformats-officedocument.drawingml.chart+xml"/>
  <Override PartName="/ppt/tags/tag40.xml" ContentType="application/vnd.openxmlformats-officedocument.presentationml.tags+xml"/>
  <Override PartName="/ppt/tags/tag41.xml" ContentType="application/vnd.openxmlformats-officedocument.presentationml.tags+xml"/>
  <Override PartName="/ppt/charts/chart2.xml" ContentType="application/vnd.openxmlformats-officedocument.drawingml.chart+xml"/>
  <Override PartName="/ppt/tags/tag42.xml" ContentType="application/vnd.openxmlformats-officedocument.presentationml.tags+xml"/>
  <Override PartName="/ppt/charts/chart3.xml" ContentType="application/vnd.openxmlformats-officedocument.drawingml.chart+xml"/>
  <Override PartName="/ppt/tags/tag43.xml" ContentType="application/vnd.openxmlformats-officedocument.presentationml.tags+xml"/>
  <Override PartName="/ppt/charts/chart4.xml" ContentType="application/vnd.openxmlformats-officedocument.drawingml.chart+xml"/>
  <Override PartName="/ppt/tags/tag44.xml" ContentType="application/vnd.openxmlformats-officedocument.presentationml.tags+xml"/>
  <Override PartName="/ppt/charts/chart5.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charts/chart6.xml" ContentType="application/vnd.openxmlformats-officedocument.drawingml.chart+xml"/>
  <Override PartName="/ppt/tags/tag47.xml" ContentType="application/vnd.openxmlformats-officedocument.presentationml.tags+xml"/>
  <Override PartName="/ppt/tags/tag48.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9.xml" ContentType="application/vnd.openxmlformats-officedocument.presentationml.tags+xml"/>
  <Override PartName="/ppt/charts/chart9.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charts/chart10.xml" ContentType="application/vnd.openxmlformats-officedocument.drawingml.chart+xml"/>
  <Override PartName="/ppt/tags/tag52.xml" ContentType="application/vnd.openxmlformats-officedocument.presentationml.tags+xml"/>
  <Override PartName="/ppt/charts/chart11.xml" ContentType="application/vnd.openxmlformats-officedocument.drawingml.chart+xml"/>
  <Override PartName="/ppt/tags/tag53.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4.xml" ContentType="application/vnd.openxmlformats-officedocument.presentationml.tags+xml"/>
  <Override PartName="/ppt/charts/chart14.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charts/chart15.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charts/chart16.xml" ContentType="application/vnd.openxmlformats-officedocument.drawingml.chart+xml"/>
  <Override PartName="/ppt/theme/themeOverride1.xml" ContentType="application/vnd.openxmlformats-officedocument.themeOverride+xml"/>
  <Override PartName="/ppt/tags/tag59.xml" ContentType="application/vnd.openxmlformats-officedocument.presentationml.tags+xml"/>
  <Override PartName="/ppt/charts/chart17.xml" ContentType="application/vnd.openxmlformats-officedocument.drawingml.chart+xml"/>
  <Override PartName="/ppt/theme/themeOverride2.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charts/chart18.xml" ContentType="application/vnd.openxmlformats-officedocument.drawingml.chart+xml"/>
  <Override PartName="/ppt/tags/tag63.xml" ContentType="application/vnd.openxmlformats-officedocument.presentationml.tags+xml"/>
  <Override PartName="/ppt/tags/tag64.xml" ContentType="application/vnd.openxmlformats-officedocument.presentationml.tags+xml"/>
  <Override PartName="/ppt/charts/chart19.xml" ContentType="application/vnd.openxmlformats-officedocument.drawingml.chart+xml"/>
  <Override PartName="/ppt/tags/tag65.xml" ContentType="application/vnd.openxmlformats-officedocument.presentationml.tags+xml"/>
  <Override PartName="/ppt/charts/chart20.xml" ContentType="application/vnd.openxmlformats-officedocument.drawingml.chart+xml"/>
  <Override PartName="/ppt/theme/themeOverride3.xml" ContentType="application/vnd.openxmlformats-officedocument.themeOverride+xml"/>
  <Override PartName="/ppt/tags/tag66.xml" ContentType="application/vnd.openxmlformats-officedocument.presentationml.tags+xml"/>
  <Override PartName="/ppt/charts/chart21.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charts/chart22.xml" ContentType="application/vnd.openxmlformats-officedocument.drawingml.chart+xml"/>
  <Override PartName="/ppt/tags/tag70.xml" ContentType="application/vnd.openxmlformats-officedocument.presentationml.tags+xml"/>
  <Override PartName="/ppt/charts/chart23.xml" ContentType="application/vnd.openxmlformats-officedocument.drawingml.chart+xml"/>
  <Override PartName="/ppt/theme/themeOverride4.xml" ContentType="application/vnd.openxmlformats-officedocument.themeOverride+xml"/>
  <Override PartName="/ppt/charts/chart24.xml" ContentType="application/vnd.openxmlformats-officedocument.drawingml.chart+xml"/>
  <Override PartName="/ppt/tags/tag71.xml" ContentType="application/vnd.openxmlformats-officedocument.presentationml.tags+xml"/>
  <Override PartName="/ppt/charts/chart25.xml" ContentType="application/vnd.openxmlformats-officedocument.drawingml.chart+xml"/>
  <Override PartName="/ppt/theme/themeOverride5.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theme/themeOverride6.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charts/chart28.xml" ContentType="application/vnd.openxmlformats-officedocument.drawingml.chart+xml"/>
  <Override PartName="/ppt/tags/tag74.xml" ContentType="application/vnd.openxmlformats-officedocument.presentationml.tags+xml"/>
  <Override PartName="/ppt/tags/tag75.xml" ContentType="application/vnd.openxmlformats-officedocument.presentationml.tags+xml"/>
  <Override PartName="/ppt/charts/chart29.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charts/chart30.xml" ContentType="application/vnd.openxmlformats-officedocument.drawingml.chart+xml"/>
  <Override PartName="/ppt/tags/tag79.xml" ContentType="application/vnd.openxmlformats-officedocument.presentationml.tags+xml"/>
  <Override PartName="/ppt/tags/tag80.xml" ContentType="application/vnd.openxmlformats-officedocument.presentationml.tags+xml"/>
  <Override PartName="/ppt/charts/chart31.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charts/chart32.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charts/chart33.xml" ContentType="application/vnd.openxmlformats-officedocument.drawingml.chart+xml"/>
  <Override PartName="/ppt/tags/tag85.xml" ContentType="application/vnd.openxmlformats-officedocument.presentationml.tags+xml"/>
  <Override PartName="/ppt/tags/tag86.xml" ContentType="application/vnd.openxmlformats-officedocument.presentationml.tags+xml"/>
  <Override PartName="/ppt/charts/chart34.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charts/chart35.xml" ContentType="application/vnd.openxmlformats-officedocument.drawingml.chart+xml"/>
  <Override PartName="/ppt/tags/tag89.xml" ContentType="application/vnd.openxmlformats-officedocument.presentationml.tags+xml"/>
  <Override PartName="/ppt/tags/tag90.xml" ContentType="application/vnd.openxmlformats-officedocument.presentationml.tags+xml"/>
  <Override PartName="/ppt/charts/chart36.xml" ContentType="application/vnd.openxmlformats-officedocument.drawingml.chart+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charts/chart37.xml" ContentType="application/vnd.openxmlformats-officedocument.drawingml.chart+xml"/>
  <Override PartName="/ppt/tags/tag94.xml" ContentType="application/vnd.openxmlformats-officedocument.presentationml.tags+xml"/>
  <Override PartName="/ppt/tags/tag95.xml" ContentType="application/vnd.openxmlformats-officedocument.presentationml.tags+xml"/>
  <Override PartName="/ppt/charts/chart38.xml" ContentType="application/vnd.openxmlformats-officedocument.drawingml.chart+xml"/>
  <Override PartName="/ppt/tags/tag96.xml" ContentType="application/vnd.openxmlformats-officedocument.presentationml.tags+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tags/tag97.xml" ContentType="application/vnd.openxmlformats-officedocument.presentationml.tags+xml"/>
  <Override PartName="/ppt/tags/tag98.xml" ContentType="application/vnd.openxmlformats-officedocument.presentationml.tags+xml"/>
  <Override PartName="/ppt/charts/chart42.xml" ContentType="application/vnd.openxmlformats-officedocument.drawingml.chart+xml"/>
  <Override PartName="/ppt/tags/tag99.xml" ContentType="application/vnd.openxmlformats-officedocument.presentationml.tags+xml"/>
  <Override PartName="/ppt/tags/tag100.xml" ContentType="application/vnd.openxmlformats-officedocument.presentationml.tags+xml"/>
  <Override PartName="/ppt/charts/chart43.xml" ContentType="application/vnd.openxmlformats-officedocument.drawingml.chart+xml"/>
  <Override PartName="/ppt/tags/tag101.xml" ContentType="application/vnd.openxmlformats-officedocument.presentationml.tags+xml"/>
  <Override PartName="/ppt/tags/tag102.xml" ContentType="application/vnd.openxmlformats-officedocument.presentationml.tags+xml"/>
  <Override PartName="/ppt/charts/chart4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64" r:id="rId5"/>
    <p:sldMasterId id="2147483776" r:id="rId6"/>
    <p:sldMasterId id="2147483788" r:id="rId7"/>
    <p:sldMasterId id="2147483798" r:id="rId8"/>
    <p:sldMasterId id="2147483808" r:id="rId9"/>
    <p:sldMasterId id="2147483810" r:id="rId10"/>
  </p:sldMasterIdLst>
  <p:notesMasterIdLst>
    <p:notesMasterId r:id="rId61"/>
  </p:notesMasterIdLst>
  <p:handoutMasterIdLst>
    <p:handoutMasterId r:id="rId62"/>
  </p:handoutMasterIdLst>
  <p:sldIdLst>
    <p:sldId id="268" r:id="rId11"/>
    <p:sldId id="337" r:id="rId12"/>
    <p:sldId id="275" r:id="rId13"/>
    <p:sldId id="335" r:id="rId14"/>
    <p:sldId id="336" r:id="rId15"/>
    <p:sldId id="277" r:id="rId16"/>
    <p:sldId id="285" r:id="rId17"/>
    <p:sldId id="294" r:id="rId18"/>
    <p:sldId id="295" r:id="rId19"/>
    <p:sldId id="297" r:id="rId20"/>
    <p:sldId id="299" r:id="rId21"/>
    <p:sldId id="300" r:id="rId22"/>
    <p:sldId id="301" r:id="rId23"/>
    <p:sldId id="303" r:id="rId24"/>
    <p:sldId id="334" r:id="rId25"/>
    <p:sldId id="304" r:id="rId26"/>
    <p:sldId id="305" r:id="rId27"/>
    <p:sldId id="338" r:id="rId28"/>
    <p:sldId id="306" r:id="rId29"/>
    <p:sldId id="307" r:id="rId30"/>
    <p:sldId id="286" r:id="rId31"/>
    <p:sldId id="310" r:id="rId32"/>
    <p:sldId id="311" r:id="rId33"/>
    <p:sldId id="287" r:id="rId34"/>
    <p:sldId id="312" r:id="rId35"/>
    <p:sldId id="313" r:id="rId36"/>
    <p:sldId id="314" r:id="rId37"/>
    <p:sldId id="315" r:id="rId38"/>
    <p:sldId id="288" r:id="rId39"/>
    <p:sldId id="316" r:id="rId40"/>
    <p:sldId id="318" r:id="rId41"/>
    <p:sldId id="320" r:id="rId42"/>
    <p:sldId id="321" r:id="rId43"/>
    <p:sldId id="322" r:id="rId44"/>
    <p:sldId id="289" r:id="rId45"/>
    <p:sldId id="323" r:id="rId46"/>
    <p:sldId id="324" r:id="rId47"/>
    <p:sldId id="325" r:id="rId48"/>
    <p:sldId id="326" r:id="rId49"/>
    <p:sldId id="327" r:id="rId50"/>
    <p:sldId id="328" r:id="rId51"/>
    <p:sldId id="329" r:id="rId52"/>
    <p:sldId id="290" r:id="rId53"/>
    <p:sldId id="330" r:id="rId54"/>
    <p:sldId id="331" r:id="rId55"/>
    <p:sldId id="332" r:id="rId56"/>
    <p:sldId id="333" r:id="rId57"/>
    <p:sldId id="284" r:id="rId58"/>
    <p:sldId id="283" r:id="rId59"/>
    <p:sldId id="293" r:id="rId60"/>
  </p:sldIdLst>
  <p:sldSz cx="9144000" cy="6858000" type="screen4x3"/>
  <p:notesSz cx="6794500" cy="9906000"/>
  <p:custDataLst>
    <p:tags r:id="rId63"/>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002B"/>
    <a:srgbClr val="666666"/>
    <a:srgbClr val="F2F2F2"/>
    <a:srgbClr val="DEDEDE"/>
    <a:srgbClr val="CCCCCC"/>
    <a:srgbClr val="999999"/>
    <a:srgbClr val="798EDF"/>
    <a:srgbClr val="145D04"/>
    <a:srgbClr val="489A1E"/>
    <a:srgbClr val="FFD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29" autoAdjust="0"/>
  </p:normalViewPr>
  <p:slideViewPr>
    <p:cSldViewPr snapToGrid="0" showGuides="1">
      <p:cViewPr>
        <p:scale>
          <a:sx n="84" d="100"/>
          <a:sy n="84" d="100"/>
        </p:scale>
        <p:origin x="-1758" y="-1110"/>
      </p:cViewPr>
      <p:guideLst>
        <p:guide orient="horz" pos="3673"/>
        <p:guide orient="horz" pos="817"/>
        <p:guide pos="186"/>
        <p:guide pos="5586"/>
        <p:guide pos="2880"/>
        <p:guide pos="3040"/>
        <p:guide pos="2719"/>
      </p:guideLst>
    </p:cSldViewPr>
  </p:slideViewPr>
  <p:notesTextViewPr>
    <p:cViewPr>
      <p:scale>
        <a:sx n="100" d="100"/>
        <a:sy n="100" d="100"/>
      </p:scale>
      <p:origin x="0" y="0"/>
    </p:cViewPr>
  </p:notesTextViewPr>
  <p:sorterViewPr>
    <p:cViewPr>
      <p:scale>
        <a:sx n="100" d="100"/>
        <a:sy n="100" d="100"/>
      </p:scale>
      <p:origin x="0" y="10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5.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6.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Svært interessert</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'Ark1'!$B$2:$B$3</c:f>
              <c:numCache>
                <c:formatCode>General</c:formatCode>
                <c:ptCount val="2"/>
                <c:pt idx="0">
                  <c:v>15</c:v>
                </c:pt>
                <c:pt idx="1">
                  <c:v>17</c:v>
                </c:pt>
              </c:numCache>
            </c:numRef>
          </c:val>
        </c:ser>
        <c:ser>
          <c:idx val="1"/>
          <c:order val="1"/>
          <c:tx>
            <c:strRef>
              <c:f>'Ark1'!$C$1</c:f>
              <c:strCache>
                <c:ptCount val="1"/>
                <c:pt idx="0">
                  <c:v>Ganske interessert</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'Ark1'!$C$2:$C$3</c:f>
              <c:numCache>
                <c:formatCode>General</c:formatCode>
                <c:ptCount val="2"/>
                <c:pt idx="0">
                  <c:v>52</c:v>
                </c:pt>
                <c:pt idx="1">
                  <c:v>49</c:v>
                </c:pt>
              </c:numCache>
            </c:numRef>
          </c:val>
        </c:ser>
        <c:ser>
          <c:idx val="2"/>
          <c:order val="2"/>
          <c:tx>
            <c:strRef>
              <c:f>'Ark1'!$D$1</c:f>
              <c:strCache>
                <c:ptCount val="1"/>
                <c:pt idx="0">
                  <c:v>Ganske lite interessert</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'Ark1'!$D$2:$D$3</c:f>
              <c:numCache>
                <c:formatCode>General</c:formatCode>
                <c:ptCount val="2"/>
                <c:pt idx="0">
                  <c:v>27</c:v>
                </c:pt>
                <c:pt idx="1">
                  <c:v>28</c:v>
                </c:pt>
              </c:numCache>
            </c:numRef>
          </c:val>
        </c:ser>
        <c:ser>
          <c:idx val="3"/>
          <c:order val="3"/>
          <c:tx>
            <c:strRef>
              <c:f>'Ark1'!$E$1</c:f>
              <c:strCache>
                <c:ptCount val="1"/>
                <c:pt idx="0">
                  <c:v>Svært lite interessert</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'Ark1'!$E$2:$E$3</c:f>
              <c:numCache>
                <c:formatCode>General</c:formatCode>
                <c:ptCount val="2"/>
                <c:pt idx="0">
                  <c:v>6</c:v>
                </c:pt>
                <c:pt idx="1">
                  <c:v>6</c:v>
                </c:pt>
              </c:numCache>
            </c:numRef>
          </c:val>
        </c:ser>
        <c:dLbls>
          <c:showLegendKey val="0"/>
          <c:showVal val="0"/>
          <c:showCatName val="0"/>
          <c:showSerName val="0"/>
          <c:showPercent val="0"/>
          <c:showBubbleSize val="0"/>
        </c:dLbls>
        <c:gapWidth val="150"/>
        <c:overlap val="100"/>
        <c:axId val="194233856"/>
        <c:axId val="194235392"/>
      </c:barChart>
      <c:catAx>
        <c:axId val="194233856"/>
        <c:scaling>
          <c:orientation val="maxMin"/>
        </c:scaling>
        <c:delete val="0"/>
        <c:axPos val="l"/>
        <c:numFmt formatCode="General" sourceLinked="1"/>
        <c:majorTickMark val="out"/>
        <c:minorTickMark val="none"/>
        <c:tickLblPos val="nextTo"/>
        <c:txPr>
          <a:bodyPr/>
          <a:lstStyle/>
          <a:p>
            <a:pPr>
              <a:defRPr sz="1000"/>
            </a:pPr>
            <a:endParaRPr lang="nb-NO"/>
          </a:p>
        </c:txPr>
        <c:crossAx val="194235392"/>
        <c:crosses val="autoZero"/>
        <c:auto val="1"/>
        <c:lblAlgn val="ctr"/>
        <c:lblOffset val="100"/>
        <c:noMultiLvlLbl val="0"/>
      </c:catAx>
      <c:valAx>
        <c:axId val="194235392"/>
        <c:scaling>
          <c:orientation val="minMax"/>
          <c:max val="100"/>
          <c:min val="0"/>
        </c:scaling>
        <c:delete val="1"/>
        <c:axPos val="t"/>
        <c:numFmt formatCode="General" sourceLinked="1"/>
        <c:majorTickMark val="out"/>
        <c:minorTickMark val="none"/>
        <c:tickLblPos val="nextTo"/>
        <c:crossAx val="194233856"/>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'Ark1'!$B$1</c:f>
              <c:strCache>
                <c:ptCount val="1"/>
                <c:pt idx="0">
                  <c:v>2014</c:v>
                </c:pt>
              </c:strCache>
            </c:strRef>
          </c:tx>
          <c:invertIfNegative val="0"/>
          <c:dLbls>
            <c:txPr>
              <a:bodyPr/>
              <a:lstStyle/>
              <a:p>
                <a:pPr>
                  <a:defRPr sz="800">
                    <a:solidFill>
                      <a:schemeClr val="bg1"/>
                    </a:solidFill>
                  </a:defRPr>
                </a:pPr>
                <a:endParaRPr lang="nb-NO"/>
              </a:p>
            </c:txPr>
            <c:dLblPos val="inEnd"/>
            <c:showLegendKey val="0"/>
            <c:showVal val="1"/>
            <c:showCatName val="0"/>
            <c:showSerName val="0"/>
            <c:showPercent val="0"/>
            <c:showBubbleSize val="0"/>
            <c:showLeaderLines val="0"/>
          </c:dLbls>
          <c:cat>
            <c:strRef>
              <c:f>'Ark1'!$A$2:$A$6</c:f>
              <c:strCache>
                <c:ptCount val="5"/>
                <c:pt idx="0">
                  <c:v>Ingen overnattingsdøgn</c:v>
                </c:pt>
                <c:pt idx="1">
                  <c:v>1-3 overnattingsdøgn</c:v>
                </c:pt>
                <c:pt idx="2">
                  <c:v>4-5 overnattingsdøgn</c:v>
                </c:pt>
                <c:pt idx="3">
                  <c:v>6-10 overnattingsdøgn</c:v>
                </c:pt>
                <c:pt idx="4">
                  <c:v>Mer enn 10 overnattingsdøgn</c:v>
                </c:pt>
              </c:strCache>
            </c:strRef>
          </c:cat>
          <c:val>
            <c:numRef>
              <c:f>'Ark1'!$B$2:$B$6</c:f>
              <c:numCache>
                <c:formatCode>0</c:formatCode>
                <c:ptCount val="5"/>
                <c:pt idx="0">
                  <c:v>36.5</c:v>
                </c:pt>
                <c:pt idx="1">
                  <c:v>16.399999999999999</c:v>
                </c:pt>
                <c:pt idx="2">
                  <c:v>8.8000000000000007</c:v>
                </c:pt>
                <c:pt idx="3">
                  <c:v>12.6</c:v>
                </c:pt>
                <c:pt idx="4">
                  <c:v>25.5</c:v>
                </c:pt>
              </c:numCache>
            </c:numRef>
          </c:val>
        </c:ser>
        <c:ser>
          <c:idx val="1"/>
          <c:order val="1"/>
          <c:tx>
            <c:strRef>
              <c:f>'Ark1'!$C$1</c:f>
              <c:strCache>
                <c:ptCount val="1"/>
                <c:pt idx="0">
                  <c:v>2012</c:v>
                </c:pt>
              </c:strCache>
            </c:strRef>
          </c:tx>
          <c:invertIfNegative val="0"/>
          <c:dLbls>
            <c:txPr>
              <a:bodyPr/>
              <a:lstStyle/>
              <a:p>
                <a:pPr>
                  <a:defRPr sz="800">
                    <a:solidFill>
                      <a:schemeClr val="bg1"/>
                    </a:solidFill>
                  </a:defRPr>
                </a:pPr>
                <a:endParaRPr lang="nb-NO"/>
              </a:p>
            </c:txPr>
            <c:dLblPos val="inEnd"/>
            <c:showLegendKey val="0"/>
            <c:showVal val="1"/>
            <c:showCatName val="0"/>
            <c:showSerName val="0"/>
            <c:showPercent val="0"/>
            <c:showBubbleSize val="0"/>
            <c:showLeaderLines val="0"/>
          </c:dLbls>
          <c:cat>
            <c:strRef>
              <c:f>'Ark1'!$A$2:$A$6</c:f>
              <c:strCache>
                <c:ptCount val="5"/>
                <c:pt idx="0">
                  <c:v>Ingen overnattingsdøgn</c:v>
                </c:pt>
                <c:pt idx="1">
                  <c:v>1-3 overnattingsdøgn</c:v>
                </c:pt>
                <c:pt idx="2">
                  <c:v>4-5 overnattingsdøgn</c:v>
                </c:pt>
                <c:pt idx="3">
                  <c:v>6-10 overnattingsdøgn</c:v>
                </c:pt>
                <c:pt idx="4">
                  <c:v>Mer enn 10 overnattingsdøgn</c:v>
                </c:pt>
              </c:strCache>
            </c:strRef>
          </c:cat>
          <c:val>
            <c:numRef>
              <c:f>'Ark1'!$C$2:$C$6</c:f>
              <c:numCache>
                <c:formatCode>General</c:formatCode>
                <c:ptCount val="5"/>
                <c:pt idx="0">
                  <c:v>35</c:v>
                </c:pt>
                <c:pt idx="1">
                  <c:v>17</c:v>
                </c:pt>
                <c:pt idx="2">
                  <c:v>9</c:v>
                </c:pt>
                <c:pt idx="3">
                  <c:v>11</c:v>
                </c:pt>
                <c:pt idx="4">
                  <c:v>28</c:v>
                </c:pt>
              </c:numCache>
            </c:numRef>
          </c:val>
        </c:ser>
        <c:ser>
          <c:idx val="2"/>
          <c:order val="2"/>
          <c:tx>
            <c:strRef>
              <c:f>'Ark1'!$D$1</c:f>
              <c:strCache>
                <c:ptCount val="1"/>
                <c:pt idx="0">
                  <c:v>2010</c:v>
                </c:pt>
              </c:strCache>
            </c:strRef>
          </c:tx>
          <c:invertIfNegative val="0"/>
          <c:dLbls>
            <c:txPr>
              <a:bodyPr/>
              <a:lstStyle/>
              <a:p>
                <a:pPr>
                  <a:defRPr sz="800">
                    <a:solidFill>
                      <a:schemeClr val="bg1"/>
                    </a:solidFill>
                  </a:defRPr>
                </a:pPr>
                <a:endParaRPr lang="nb-NO"/>
              </a:p>
            </c:txPr>
            <c:dLblPos val="inEnd"/>
            <c:showLegendKey val="0"/>
            <c:showVal val="1"/>
            <c:showCatName val="0"/>
            <c:showSerName val="0"/>
            <c:showPercent val="0"/>
            <c:showBubbleSize val="0"/>
            <c:showLeaderLines val="0"/>
          </c:dLbls>
          <c:cat>
            <c:strRef>
              <c:f>'Ark1'!$A$2:$A$6</c:f>
              <c:strCache>
                <c:ptCount val="5"/>
                <c:pt idx="0">
                  <c:v>Ingen overnattingsdøgn</c:v>
                </c:pt>
                <c:pt idx="1">
                  <c:v>1-3 overnattingsdøgn</c:v>
                </c:pt>
                <c:pt idx="2">
                  <c:v>4-5 overnattingsdøgn</c:v>
                </c:pt>
                <c:pt idx="3">
                  <c:v>6-10 overnattingsdøgn</c:v>
                </c:pt>
                <c:pt idx="4">
                  <c:v>Mer enn 10 overnattingsdøgn</c:v>
                </c:pt>
              </c:strCache>
            </c:strRef>
          </c:cat>
          <c:val>
            <c:numRef>
              <c:f>'Ark1'!$D$2:$D$6</c:f>
              <c:numCache>
                <c:formatCode>General</c:formatCode>
                <c:ptCount val="5"/>
                <c:pt idx="0">
                  <c:v>39</c:v>
                </c:pt>
                <c:pt idx="1">
                  <c:v>11</c:v>
                </c:pt>
                <c:pt idx="2">
                  <c:v>10</c:v>
                </c:pt>
                <c:pt idx="3">
                  <c:v>11</c:v>
                </c:pt>
                <c:pt idx="4">
                  <c:v>28</c:v>
                </c:pt>
              </c:numCache>
            </c:numRef>
          </c:val>
        </c:ser>
        <c:dLbls>
          <c:showLegendKey val="0"/>
          <c:showVal val="0"/>
          <c:showCatName val="0"/>
          <c:showSerName val="0"/>
          <c:showPercent val="0"/>
          <c:showBubbleSize val="0"/>
        </c:dLbls>
        <c:gapWidth val="150"/>
        <c:axId val="35115392"/>
        <c:axId val="35116928"/>
      </c:barChart>
      <c:catAx>
        <c:axId val="35115392"/>
        <c:scaling>
          <c:orientation val="maxMin"/>
        </c:scaling>
        <c:delete val="0"/>
        <c:axPos val="l"/>
        <c:numFmt formatCode="General" sourceLinked="1"/>
        <c:majorTickMark val="out"/>
        <c:minorTickMark val="none"/>
        <c:tickLblPos val="nextTo"/>
        <c:txPr>
          <a:bodyPr/>
          <a:lstStyle/>
          <a:p>
            <a:pPr>
              <a:defRPr sz="1100"/>
            </a:pPr>
            <a:endParaRPr lang="nb-NO"/>
          </a:p>
        </c:txPr>
        <c:crossAx val="35116928"/>
        <c:crosses val="autoZero"/>
        <c:auto val="1"/>
        <c:lblAlgn val="ctr"/>
        <c:lblOffset val="100"/>
        <c:noMultiLvlLbl val="0"/>
      </c:catAx>
      <c:valAx>
        <c:axId val="35116928"/>
        <c:scaling>
          <c:orientation val="minMax"/>
          <c:min val="0"/>
        </c:scaling>
        <c:delete val="1"/>
        <c:axPos val="t"/>
        <c:numFmt formatCode="0" sourceLinked="1"/>
        <c:majorTickMark val="out"/>
        <c:minorTickMark val="none"/>
        <c:tickLblPos val="nextTo"/>
        <c:crossAx val="35115392"/>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622926005037701"/>
          <c:y val="4.7650847292367474E-2"/>
          <c:w val="0.5337707423088065"/>
          <c:h val="0.91560206665276722"/>
        </c:manualLayout>
      </c:layout>
      <c:barChart>
        <c:barDir val="bar"/>
        <c:grouping val="clustered"/>
        <c:varyColors val="0"/>
        <c:ser>
          <c:idx val="0"/>
          <c:order val="0"/>
          <c:tx>
            <c:strRef>
              <c:f>'Ark1'!$B$1</c:f>
              <c:strCache>
                <c:ptCount val="1"/>
                <c:pt idx="0">
                  <c:v>2014</c:v>
                </c:pt>
              </c:strCache>
            </c:strRef>
          </c:tx>
          <c:invertIfNegative val="0"/>
          <c:dLbls>
            <c:txPr>
              <a:bodyPr/>
              <a:lstStyle/>
              <a:p>
                <a:pPr>
                  <a:defRPr sz="600">
                    <a:solidFill>
                      <a:srgbClr val="333333"/>
                    </a:solidFill>
                  </a:defRPr>
                </a:pPr>
                <a:endParaRPr lang="nb-NO"/>
              </a:p>
            </c:txPr>
            <c:showLegendKey val="0"/>
            <c:showVal val="1"/>
            <c:showCatName val="0"/>
            <c:showSerName val="0"/>
            <c:showPercent val="0"/>
            <c:showBubbleSize val="0"/>
            <c:showLeaderLines val="0"/>
          </c:dLbls>
          <c:cat>
            <c:strRef>
              <c:f>'Ark1'!$A$2:$A$13</c:f>
              <c:strCache>
                <c:ptCount val="12"/>
                <c:pt idx="0">
                  <c:v>DNT (Den Norske Turistforening)</c:v>
                </c:pt>
                <c:pt idx="1">
                  <c:v>Statskog</c:v>
                </c:pt>
                <c:pt idx="2">
                  <c:v>Andre miljø- og friluftsorganisasjoner</c:v>
                </c:pt>
                <c:pt idx="3">
                  <c:v>Campingplasser/privat hytteutleie</c:v>
                </c:pt>
                <c:pt idx="4">
                  <c:v>Jeger- og fiskerforbund/-foreninger</c:v>
                </c:pt>
                <c:pt idx="5">
                  <c:v>Fjellstyrer</c:v>
                </c:pt>
                <c:pt idx="6">
                  <c:v>Idrettslag/-forbund</c:v>
                </c:pt>
                <c:pt idx="7">
                  <c:v>Studentforeninger</c:v>
                </c:pt>
                <c:pt idx="8">
                  <c:v>Speideren</c:v>
                </c:pt>
                <c:pt idx="9">
                  <c:v>Ungdomsherberge</c:v>
                </c:pt>
                <c:pt idx="10">
                  <c:v>Annet</c:v>
                </c:pt>
                <c:pt idx="11">
                  <c:v>Ubesvart/Vet ikke</c:v>
                </c:pt>
              </c:strCache>
            </c:strRef>
          </c:cat>
          <c:val>
            <c:numRef>
              <c:f>'Ark1'!$B$2:$B$13</c:f>
              <c:numCache>
                <c:formatCode>General</c:formatCode>
                <c:ptCount val="12"/>
                <c:pt idx="0">
                  <c:v>67</c:v>
                </c:pt>
                <c:pt idx="1">
                  <c:v>14</c:v>
                </c:pt>
                <c:pt idx="2">
                  <c:v>7</c:v>
                </c:pt>
                <c:pt idx="3">
                  <c:v>7</c:v>
                </c:pt>
                <c:pt idx="4">
                  <c:v>2</c:v>
                </c:pt>
                <c:pt idx="5">
                  <c:v>1</c:v>
                </c:pt>
                <c:pt idx="6">
                  <c:v>1</c:v>
                </c:pt>
                <c:pt idx="7">
                  <c:v>1</c:v>
                </c:pt>
                <c:pt idx="8">
                  <c:v>1</c:v>
                </c:pt>
                <c:pt idx="9">
                  <c:v>1</c:v>
                </c:pt>
                <c:pt idx="10">
                  <c:v>10</c:v>
                </c:pt>
                <c:pt idx="11">
                  <c:v>24</c:v>
                </c:pt>
              </c:numCache>
            </c:numRef>
          </c:val>
        </c:ser>
        <c:ser>
          <c:idx val="1"/>
          <c:order val="1"/>
          <c:tx>
            <c:strRef>
              <c:f>'Ark1'!$C$1</c:f>
              <c:strCache>
                <c:ptCount val="1"/>
                <c:pt idx="0">
                  <c:v>2012</c:v>
                </c:pt>
              </c:strCache>
            </c:strRef>
          </c:tx>
          <c:invertIfNegative val="0"/>
          <c:dLbls>
            <c:txPr>
              <a:bodyPr/>
              <a:lstStyle/>
              <a:p>
                <a:pPr>
                  <a:defRPr sz="600">
                    <a:solidFill>
                      <a:srgbClr val="333333"/>
                    </a:solidFill>
                  </a:defRPr>
                </a:pPr>
                <a:endParaRPr lang="nb-NO"/>
              </a:p>
            </c:txPr>
            <c:showLegendKey val="0"/>
            <c:showVal val="1"/>
            <c:showCatName val="0"/>
            <c:showSerName val="0"/>
            <c:showPercent val="0"/>
            <c:showBubbleSize val="0"/>
            <c:showLeaderLines val="0"/>
          </c:dLbls>
          <c:cat>
            <c:strRef>
              <c:f>'Ark1'!$A$2:$A$13</c:f>
              <c:strCache>
                <c:ptCount val="12"/>
                <c:pt idx="0">
                  <c:v>DNT (Den Norske Turistforening)</c:v>
                </c:pt>
                <c:pt idx="1">
                  <c:v>Statskog</c:v>
                </c:pt>
                <c:pt idx="2">
                  <c:v>Andre miljø- og friluftsorganisasjoner</c:v>
                </c:pt>
                <c:pt idx="3">
                  <c:v>Campingplasser/privat hytteutleie</c:v>
                </c:pt>
                <c:pt idx="4">
                  <c:v>Jeger- og fiskerforbund/-foreninger</c:v>
                </c:pt>
                <c:pt idx="5">
                  <c:v>Fjellstyrer</c:v>
                </c:pt>
                <c:pt idx="6">
                  <c:v>Idrettslag/-forbund</c:v>
                </c:pt>
                <c:pt idx="7">
                  <c:v>Studentforeninger</c:v>
                </c:pt>
                <c:pt idx="8">
                  <c:v>Speideren</c:v>
                </c:pt>
                <c:pt idx="9">
                  <c:v>Ungdomsherberge</c:v>
                </c:pt>
                <c:pt idx="10">
                  <c:v>Annet</c:v>
                </c:pt>
                <c:pt idx="11">
                  <c:v>Ubesvart/Vet ikke</c:v>
                </c:pt>
              </c:strCache>
            </c:strRef>
          </c:cat>
          <c:val>
            <c:numRef>
              <c:f>'Ark1'!$C$2:$C$13</c:f>
              <c:numCache>
                <c:formatCode>General</c:formatCode>
                <c:ptCount val="12"/>
                <c:pt idx="0">
                  <c:v>62</c:v>
                </c:pt>
                <c:pt idx="1">
                  <c:v>10</c:v>
                </c:pt>
                <c:pt idx="2">
                  <c:v>5</c:v>
                </c:pt>
                <c:pt idx="3">
                  <c:v>3</c:v>
                </c:pt>
                <c:pt idx="4">
                  <c:v>3</c:v>
                </c:pt>
                <c:pt idx="5">
                  <c:v>2</c:v>
                </c:pt>
                <c:pt idx="6">
                  <c:v>2</c:v>
                </c:pt>
                <c:pt idx="7">
                  <c:v>1</c:v>
                </c:pt>
                <c:pt idx="8">
                  <c:v>1</c:v>
                </c:pt>
                <c:pt idx="9">
                  <c:v>1</c:v>
                </c:pt>
                <c:pt idx="10">
                  <c:v>9</c:v>
                </c:pt>
                <c:pt idx="11">
                  <c:v>27</c:v>
                </c:pt>
              </c:numCache>
            </c:numRef>
          </c:val>
        </c:ser>
        <c:ser>
          <c:idx val="2"/>
          <c:order val="2"/>
          <c:tx>
            <c:strRef>
              <c:f>'Ark1'!$D$1</c:f>
              <c:strCache>
                <c:ptCount val="1"/>
                <c:pt idx="0">
                  <c:v>2010</c:v>
                </c:pt>
              </c:strCache>
            </c:strRef>
          </c:tx>
          <c:invertIfNegative val="0"/>
          <c:dLbls>
            <c:txPr>
              <a:bodyPr/>
              <a:lstStyle/>
              <a:p>
                <a:pPr>
                  <a:defRPr sz="600"/>
                </a:pPr>
                <a:endParaRPr lang="nb-NO"/>
              </a:p>
            </c:txPr>
            <c:showLegendKey val="0"/>
            <c:showVal val="1"/>
            <c:showCatName val="0"/>
            <c:showSerName val="0"/>
            <c:showPercent val="0"/>
            <c:showBubbleSize val="0"/>
            <c:showLeaderLines val="0"/>
          </c:dLbls>
          <c:cat>
            <c:strRef>
              <c:f>'Ark1'!$A$2:$A$13</c:f>
              <c:strCache>
                <c:ptCount val="12"/>
                <c:pt idx="0">
                  <c:v>DNT (Den Norske Turistforening)</c:v>
                </c:pt>
                <c:pt idx="1">
                  <c:v>Statskog</c:v>
                </c:pt>
                <c:pt idx="2">
                  <c:v>Andre miljø- og friluftsorganisasjoner</c:v>
                </c:pt>
                <c:pt idx="3">
                  <c:v>Campingplasser/privat hytteutleie</c:v>
                </c:pt>
                <c:pt idx="4">
                  <c:v>Jeger- og fiskerforbund/-foreninger</c:v>
                </c:pt>
                <c:pt idx="5">
                  <c:v>Fjellstyrer</c:v>
                </c:pt>
                <c:pt idx="6">
                  <c:v>Idrettslag/-forbund</c:v>
                </c:pt>
                <c:pt idx="7">
                  <c:v>Studentforeninger</c:v>
                </c:pt>
                <c:pt idx="8">
                  <c:v>Speideren</c:v>
                </c:pt>
                <c:pt idx="9">
                  <c:v>Ungdomsherberge</c:v>
                </c:pt>
                <c:pt idx="10">
                  <c:v>Annet</c:v>
                </c:pt>
                <c:pt idx="11">
                  <c:v>Ubesvart/Vet ikke</c:v>
                </c:pt>
              </c:strCache>
            </c:strRef>
          </c:cat>
          <c:val>
            <c:numRef>
              <c:f>'Ark1'!$D$2:$D$13</c:f>
              <c:numCache>
                <c:formatCode>General</c:formatCode>
                <c:ptCount val="12"/>
                <c:pt idx="0">
                  <c:v>73</c:v>
                </c:pt>
                <c:pt idx="1">
                  <c:v>9</c:v>
                </c:pt>
                <c:pt idx="2">
                  <c:v>1</c:v>
                </c:pt>
                <c:pt idx="3">
                  <c:v>6</c:v>
                </c:pt>
                <c:pt idx="4">
                  <c:v>4</c:v>
                </c:pt>
                <c:pt idx="5">
                  <c:v>2</c:v>
                </c:pt>
                <c:pt idx="6">
                  <c:v>1</c:v>
                </c:pt>
                <c:pt idx="7">
                  <c:v>0</c:v>
                </c:pt>
                <c:pt idx="8">
                  <c:v>1</c:v>
                </c:pt>
                <c:pt idx="9">
                  <c:v>1</c:v>
                </c:pt>
                <c:pt idx="10">
                  <c:v>2</c:v>
                </c:pt>
                <c:pt idx="11">
                  <c:v>22</c:v>
                </c:pt>
              </c:numCache>
            </c:numRef>
          </c:val>
        </c:ser>
        <c:dLbls>
          <c:showLegendKey val="0"/>
          <c:showVal val="0"/>
          <c:showCatName val="0"/>
          <c:showSerName val="0"/>
          <c:showPercent val="0"/>
          <c:showBubbleSize val="0"/>
        </c:dLbls>
        <c:gapWidth val="150"/>
        <c:axId val="34855168"/>
        <c:axId val="35012608"/>
      </c:barChart>
      <c:catAx>
        <c:axId val="34855168"/>
        <c:scaling>
          <c:orientation val="maxMin"/>
        </c:scaling>
        <c:delete val="0"/>
        <c:axPos val="l"/>
        <c:numFmt formatCode="General" sourceLinked="1"/>
        <c:majorTickMark val="out"/>
        <c:minorTickMark val="none"/>
        <c:tickLblPos val="nextTo"/>
        <c:txPr>
          <a:bodyPr/>
          <a:lstStyle/>
          <a:p>
            <a:pPr>
              <a:defRPr sz="1000"/>
            </a:pPr>
            <a:endParaRPr lang="nb-NO"/>
          </a:p>
        </c:txPr>
        <c:crossAx val="35012608"/>
        <c:crosses val="autoZero"/>
        <c:auto val="1"/>
        <c:lblAlgn val="ctr"/>
        <c:lblOffset val="100"/>
        <c:noMultiLvlLbl val="0"/>
      </c:catAx>
      <c:valAx>
        <c:axId val="35012608"/>
        <c:scaling>
          <c:orientation val="minMax"/>
          <c:max val="100"/>
          <c:min val="0"/>
        </c:scaling>
        <c:delete val="1"/>
        <c:axPos val="t"/>
        <c:numFmt formatCode="General" sourceLinked="1"/>
        <c:majorTickMark val="out"/>
        <c:minorTickMark val="none"/>
        <c:tickLblPos val="nextTo"/>
        <c:crossAx val="34855168"/>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nb-NO" sz="1400" b="0" dirty="0" smtClean="0"/>
              <a:t>Kjenner</a:t>
            </a:r>
            <a:r>
              <a:rPr lang="nb-NO" sz="1400" b="0" baseline="0" dirty="0" smtClean="0"/>
              <a:t> til </a:t>
            </a:r>
            <a:r>
              <a:rPr lang="nb-NO" sz="1400" b="0" dirty="0" smtClean="0"/>
              <a:t>www.inatur.no</a:t>
            </a:r>
            <a:endParaRPr lang="nb-NO" sz="1400" b="0" dirty="0"/>
          </a:p>
        </c:rich>
      </c:tx>
      <c:layout/>
      <c:overlay val="1"/>
    </c:title>
    <c:autoTitleDeleted val="0"/>
    <c:plotArea>
      <c:layout>
        <c:manualLayout>
          <c:layoutTarget val="inner"/>
          <c:xMode val="edge"/>
          <c:yMode val="edge"/>
          <c:x val="9.6538927527551444E-2"/>
          <c:y val="0.22765084867247498"/>
          <c:w val="0.90066038813515426"/>
          <c:h val="0.76774487789766521"/>
        </c:manualLayout>
      </c:layout>
      <c:barChart>
        <c:barDir val="bar"/>
        <c:grouping val="clustered"/>
        <c:varyColors val="0"/>
        <c:ser>
          <c:idx val="0"/>
          <c:order val="0"/>
          <c:tx>
            <c:strRef>
              <c:f>'Ark1'!$B$1</c:f>
              <c:strCache>
                <c:ptCount val="1"/>
                <c:pt idx="0">
                  <c:v>2014</c:v>
                </c:pt>
              </c:strCache>
            </c:strRef>
          </c:tx>
          <c:invertIfNegative val="0"/>
          <c:dLbls>
            <c:txPr>
              <a:bodyPr/>
              <a:lstStyle/>
              <a:p>
                <a:pPr>
                  <a:defRPr sz="1000">
                    <a:solidFill>
                      <a:srgbClr val="333333"/>
                    </a:solidFill>
                  </a:defRPr>
                </a:pPr>
                <a:endParaRPr lang="nb-NO"/>
              </a:p>
            </c:txPr>
            <c:showLegendKey val="0"/>
            <c:showVal val="1"/>
            <c:showCatName val="0"/>
            <c:showSerName val="0"/>
            <c:showPercent val="0"/>
            <c:showBubbleSize val="0"/>
            <c:showLeaderLines val="0"/>
          </c:dLbls>
          <c:cat>
            <c:strRef>
              <c:f>'Ark1'!$A$2</c:f>
              <c:strCache>
                <c:ptCount val="1"/>
                <c:pt idx="0">
                  <c:v>Ja</c:v>
                </c:pt>
              </c:strCache>
            </c:strRef>
          </c:cat>
          <c:val>
            <c:numRef>
              <c:f>'Ark1'!$B$2</c:f>
              <c:numCache>
                <c:formatCode>0</c:formatCode>
                <c:ptCount val="1"/>
                <c:pt idx="0">
                  <c:v>21.3</c:v>
                </c:pt>
              </c:numCache>
            </c:numRef>
          </c:val>
        </c:ser>
        <c:ser>
          <c:idx val="1"/>
          <c:order val="1"/>
          <c:tx>
            <c:strRef>
              <c:f>'Ark1'!$C$1</c:f>
              <c:strCache>
                <c:ptCount val="1"/>
                <c:pt idx="0">
                  <c:v>2012</c:v>
                </c:pt>
              </c:strCache>
            </c:strRef>
          </c:tx>
          <c:invertIfNegative val="0"/>
          <c:dLbls>
            <c:txPr>
              <a:bodyPr/>
              <a:lstStyle/>
              <a:p>
                <a:pPr algn="ctr">
                  <a:defRPr lang="nb-NO" sz="1000" b="0" i="0" u="none" strike="noStrike" kern="1200" baseline="0">
                    <a:solidFill>
                      <a:srgbClr val="333333"/>
                    </a:solidFill>
                    <a:latin typeface="+mn-lt"/>
                    <a:ea typeface="+mn-ea"/>
                    <a:cs typeface="+mn-cs"/>
                  </a:defRPr>
                </a:pPr>
                <a:endParaRPr lang="nb-NO"/>
              </a:p>
            </c:txPr>
            <c:showLegendKey val="0"/>
            <c:showVal val="1"/>
            <c:showCatName val="0"/>
            <c:showSerName val="0"/>
            <c:showPercent val="0"/>
            <c:showBubbleSize val="0"/>
            <c:showLeaderLines val="0"/>
          </c:dLbls>
          <c:cat>
            <c:strRef>
              <c:f>'Ark1'!$A$2</c:f>
              <c:strCache>
                <c:ptCount val="1"/>
                <c:pt idx="0">
                  <c:v>Ja</c:v>
                </c:pt>
              </c:strCache>
            </c:strRef>
          </c:cat>
          <c:val>
            <c:numRef>
              <c:f>'Ark1'!$C$2</c:f>
              <c:numCache>
                <c:formatCode>General</c:formatCode>
                <c:ptCount val="1"/>
                <c:pt idx="0">
                  <c:v>26</c:v>
                </c:pt>
              </c:numCache>
            </c:numRef>
          </c:val>
        </c:ser>
        <c:ser>
          <c:idx val="2"/>
          <c:order val="2"/>
          <c:tx>
            <c:strRef>
              <c:f>'Ark1'!$D$1</c:f>
              <c:strCache>
                <c:ptCount val="1"/>
                <c:pt idx="0">
                  <c:v>2010</c:v>
                </c:pt>
              </c:strCache>
            </c:strRef>
          </c:tx>
          <c:invertIfNegative val="0"/>
          <c:dLbls>
            <c:txPr>
              <a:bodyPr/>
              <a:lstStyle/>
              <a:p>
                <a:pPr algn="ctr">
                  <a:defRPr lang="nb-NO" sz="1000" b="0" i="0" u="none" strike="noStrike" kern="1200" baseline="0">
                    <a:solidFill>
                      <a:srgbClr val="333333"/>
                    </a:solidFill>
                    <a:latin typeface="+mn-lt"/>
                    <a:ea typeface="+mn-ea"/>
                    <a:cs typeface="+mn-cs"/>
                  </a:defRPr>
                </a:pPr>
                <a:endParaRPr lang="nb-NO"/>
              </a:p>
            </c:txPr>
            <c:showLegendKey val="0"/>
            <c:showVal val="1"/>
            <c:showCatName val="0"/>
            <c:showSerName val="0"/>
            <c:showPercent val="0"/>
            <c:showBubbleSize val="0"/>
            <c:showLeaderLines val="0"/>
          </c:dLbls>
          <c:cat>
            <c:strRef>
              <c:f>'Ark1'!$A$2</c:f>
              <c:strCache>
                <c:ptCount val="1"/>
                <c:pt idx="0">
                  <c:v>Ja</c:v>
                </c:pt>
              </c:strCache>
            </c:strRef>
          </c:cat>
          <c:val>
            <c:numRef>
              <c:f>'Ark1'!$D$2</c:f>
              <c:numCache>
                <c:formatCode>General</c:formatCode>
                <c:ptCount val="1"/>
                <c:pt idx="0">
                  <c:v>16</c:v>
                </c:pt>
              </c:numCache>
            </c:numRef>
          </c:val>
        </c:ser>
        <c:dLbls>
          <c:showLegendKey val="0"/>
          <c:showVal val="0"/>
          <c:showCatName val="0"/>
          <c:showSerName val="0"/>
          <c:showPercent val="0"/>
          <c:showBubbleSize val="0"/>
        </c:dLbls>
        <c:gapWidth val="55"/>
        <c:overlap val="-15"/>
        <c:axId val="34955264"/>
        <c:axId val="34956800"/>
      </c:barChart>
      <c:catAx>
        <c:axId val="34955264"/>
        <c:scaling>
          <c:orientation val="maxMin"/>
        </c:scaling>
        <c:delete val="0"/>
        <c:axPos val="l"/>
        <c:numFmt formatCode="General" sourceLinked="1"/>
        <c:majorTickMark val="out"/>
        <c:minorTickMark val="none"/>
        <c:tickLblPos val="nextTo"/>
        <c:txPr>
          <a:bodyPr/>
          <a:lstStyle/>
          <a:p>
            <a:pPr>
              <a:defRPr sz="1000"/>
            </a:pPr>
            <a:endParaRPr lang="nb-NO"/>
          </a:p>
        </c:txPr>
        <c:crossAx val="34956800"/>
        <c:crosses val="autoZero"/>
        <c:auto val="1"/>
        <c:lblAlgn val="ctr"/>
        <c:lblOffset val="100"/>
        <c:noMultiLvlLbl val="0"/>
      </c:catAx>
      <c:valAx>
        <c:axId val="34956800"/>
        <c:scaling>
          <c:orientation val="minMax"/>
          <c:max val="100"/>
          <c:min val="0"/>
        </c:scaling>
        <c:delete val="1"/>
        <c:axPos val="t"/>
        <c:numFmt formatCode="0" sourceLinked="1"/>
        <c:majorTickMark val="out"/>
        <c:minorTickMark val="none"/>
        <c:tickLblPos val="nextTo"/>
        <c:crossAx val="34955264"/>
        <c:crosses val="autoZero"/>
        <c:crossBetween val="between"/>
      </c:valAx>
    </c:plotArea>
    <c:legend>
      <c:legendPos val="b"/>
      <c:layout>
        <c:manualLayout>
          <c:xMode val="edge"/>
          <c:yMode val="edge"/>
          <c:x val="0.82945331964893976"/>
          <c:y val="0.58453620145417295"/>
          <c:w val="0.13368680763003446"/>
          <c:h val="0.32546381879329156"/>
        </c:manualLayout>
      </c:layout>
      <c:overlay val="0"/>
      <c:txPr>
        <a:bodyPr/>
        <a:lstStyle/>
        <a:p>
          <a:pPr>
            <a:defRPr sz="8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nb-NO" sz="1400" b="0" dirty="0" smtClean="0"/>
              <a:t>Kjenner til www.godtur.no</a:t>
            </a:r>
            <a:endParaRPr lang="nb-NO" sz="1400" b="0" dirty="0"/>
          </a:p>
        </c:rich>
      </c:tx>
      <c:layout/>
      <c:overlay val="1"/>
    </c:title>
    <c:autoTitleDeleted val="0"/>
    <c:plotArea>
      <c:layout>
        <c:manualLayout>
          <c:layoutTarget val="inner"/>
          <c:xMode val="edge"/>
          <c:yMode val="edge"/>
          <c:x val="7.9734821503786649E-2"/>
          <c:y val="0.22765084867247498"/>
          <c:w val="0.90626175680974252"/>
          <c:h val="0.76774487789766521"/>
        </c:manualLayout>
      </c:layout>
      <c:barChart>
        <c:barDir val="bar"/>
        <c:grouping val="clustered"/>
        <c:varyColors val="0"/>
        <c:ser>
          <c:idx val="0"/>
          <c:order val="0"/>
          <c:tx>
            <c:strRef>
              <c:f>'Ark1'!$B$1</c:f>
              <c:strCache>
                <c:ptCount val="1"/>
                <c:pt idx="0">
                  <c:v>2014</c:v>
                </c:pt>
              </c:strCache>
            </c:strRef>
          </c:tx>
          <c:invertIfNegative val="0"/>
          <c:dLbls>
            <c:txPr>
              <a:bodyPr/>
              <a:lstStyle/>
              <a:p>
                <a:pPr>
                  <a:defRPr sz="1000">
                    <a:solidFill>
                      <a:srgbClr val="333333"/>
                    </a:solidFill>
                  </a:defRPr>
                </a:pPr>
                <a:endParaRPr lang="nb-NO"/>
              </a:p>
            </c:txPr>
            <c:showLegendKey val="0"/>
            <c:showVal val="1"/>
            <c:showCatName val="0"/>
            <c:showSerName val="0"/>
            <c:showPercent val="0"/>
            <c:showBubbleSize val="0"/>
            <c:showLeaderLines val="0"/>
          </c:dLbls>
          <c:cat>
            <c:strRef>
              <c:f>'Ark1'!$A$2</c:f>
              <c:strCache>
                <c:ptCount val="1"/>
                <c:pt idx="0">
                  <c:v>Ja</c:v>
                </c:pt>
              </c:strCache>
            </c:strRef>
          </c:cat>
          <c:val>
            <c:numRef>
              <c:f>'Ark1'!$B$2</c:f>
              <c:numCache>
                <c:formatCode>0</c:formatCode>
                <c:ptCount val="1"/>
                <c:pt idx="0">
                  <c:v>30.4</c:v>
                </c:pt>
              </c:numCache>
            </c:numRef>
          </c:val>
        </c:ser>
        <c:ser>
          <c:idx val="1"/>
          <c:order val="1"/>
          <c:tx>
            <c:strRef>
              <c:f>'Ark1'!$C$1</c:f>
              <c:strCache>
                <c:ptCount val="1"/>
                <c:pt idx="0">
                  <c:v>2012</c:v>
                </c:pt>
              </c:strCache>
            </c:strRef>
          </c:tx>
          <c:invertIfNegative val="0"/>
          <c:dLbls>
            <c:txPr>
              <a:bodyPr/>
              <a:lstStyle/>
              <a:p>
                <a:pPr algn="ctr">
                  <a:defRPr lang="nb-NO" sz="1000" b="0" i="0" u="none" strike="noStrike" kern="1200" baseline="0">
                    <a:solidFill>
                      <a:srgbClr val="333333"/>
                    </a:solidFill>
                    <a:latin typeface="+mn-lt"/>
                    <a:ea typeface="+mn-ea"/>
                    <a:cs typeface="+mn-cs"/>
                  </a:defRPr>
                </a:pPr>
                <a:endParaRPr lang="nb-NO"/>
              </a:p>
            </c:txPr>
            <c:showLegendKey val="0"/>
            <c:showVal val="1"/>
            <c:showCatName val="0"/>
            <c:showSerName val="0"/>
            <c:showPercent val="0"/>
            <c:showBubbleSize val="0"/>
            <c:showLeaderLines val="0"/>
          </c:dLbls>
          <c:cat>
            <c:strRef>
              <c:f>'Ark1'!$A$2</c:f>
              <c:strCache>
                <c:ptCount val="1"/>
                <c:pt idx="0">
                  <c:v>Ja</c:v>
                </c:pt>
              </c:strCache>
            </c:strRef>
          </c:cat>
          <c:val>
            <c:numRef>
              <c:f>'Ark1'!$C$2</c:f>
              <c:numCache>
                <c:formatCode>General</c:formatCode>
                <c:ptCount val="1"/>
                <c:pt idx="0">
                  <c:v>29</c:v>
                </c:pt>
              </c:numCache>
            </c:numRef>
          </c:val>
        </c:ser>
        <c:ser>
          <c:idx val="2"/>
          <c:order val="2"/>
          <c:tx>
            <c:strRef>
              <c:f>'Ark1'!$D$1</c:f>
              <c:strCache>
                <c:ptCount val="1"/>
                <c:pt idx="0">
                  <c:v>2010</c:v>
                </c:pt>
              </c:strCache>
            </c:strRef>
          </c:tx>
          <c:invertIfNegative val="0"/>
          <c:dLbls>
            <c:txPr>
              <a:bodyPr/>
              <a:lstStyle/>
              <a:p>
                <a:pPr algn="ctr">
                  <a:defRPr lang="nb-NO" sz="1000" b="0" i="0" u="none" strike="noStrike" kern="1200" baseline="0">
                    <a:solidFill>
                      <a:srgbClr val="333333"/>
                    </a:solidFill>
                    <a:latin typeface="+mn-lt"/>
                    <a:ea typeface="+mn-ea"/>
                    <a:cs typeface="+mn-cs"/>
                  </a:defRPr>
                </a:pPr>
                <a:endParaRPr lang="nb-NO"/>
              </a:p>
            </c:txPr>
            <c:showLegendKey val="0"/>
            <c:showVal val="1"/>
            <c:showCatName val="0"/>
            <c:showSerName val="0"/>
            <c:showPercent val="0"/>
            <c:showBubbleSize val="0"/>
            <c:showLeaderLines val="0"/>
          </c:dLbls>
          <c:cat>
            <c:strRef>
              <c:f>'Ark1'!$A$2</c:f>
              <c:strCache>
                <c:ptCount val="1"/>
                <c:pt idx="0">
                  <c:v>Ja</c:v>
                </c:pt>
              </c:strCache>
            </c:strRef>
          </c:cat>
          <c:val>
            <c:numRef>
              <c:f>'Ark1'!$D$2</c:f>
              <c:numCache>
                <c:formatCode>General</c:formatCode>
                <c:ptCount val="1"/>
                <c:pt idx="0">
                  <c:v>19</c:v>
                </c:pt>
              </c:numCache>
            </c:numRef>
          </c:val>
        </c:ser>
        <c:dLbls>
          <c:showLegendKey val="0"/>
          <c:showVal val="0"/>
          <c:showCatName val="0"/>
          <c:showSerName val="0"/>
          <c:showPercent val="0"/>
          <c:showBubbleSize val="0"/>
        </c:dLbls>
        <c:gapWidth val="55"/>
        <c:overlap val="-22"/>
        <c:axId val="166273408"/>
        <c:axId val="166274944"/>
      </c:barChart>
      <c:catAx>
        <c:axId val="166273408"/>
        <c:scaling>
          <c:orientation val="maxMin"/>
        </c:scaling>
        <c:delete val="0"/>
        <c:axPos val="l"/>
        <c:numFmt formatCode="General" sourceLinked="1"/>
        <c:majorTickMark val="out"/>
        <c:minorTickMark val="none"/>
        <c:tickLblPos val="nextTo"/>
        <c:txPr>
          <a:bodyPr/>
          <a:lstStyle/>
          <a:p>
            <a:pPr>
              <a:defRPr sz="1000"/>
            </a:pPr>
            <a:endParaRPr lang="nb-NO"/>
          </a:p>
        </c:txPr>
        <c:crossAx val="166274944"/>
        <c:crosses val="autoZero"/>
        <c:auto val="1"/>
        <c:lblAlgn val="ctr"/>
        <c:lblOffset val="100"/>
        <c:noMultiLvlLbl val="0"/>
      </c:catAx>
      <c:valAx>
        <c:axId val="166274944"/>
        <c:scaling>
          <c:orientation val="minMax"/>
          <c:max val="100"/>
          <c:min val="0"/>
        </c:scaling>
        <c:delete val="1"/>
        <c:axPos val="t"/>
        <c:numFmt formatCode="0" sourceLinked="1"/>
        <c:majorTickMark val="out"/>
        <c:minorTickMark val="none"/>
        <c:tickLblPos val="nextTo"/>
        <c:crossAx val="166273408"/>
        <c:crosses val="autoZero"/>
        <c:crossBetween val="between"/>
      </c:valAx>
    </c:plotArea>
    <c:legend>
      <c:legendPos val="b"/>
      <c:layout>
        <c:manualLayout>
          <c:xMode val="edge"/>
          <c:yMode val="edge"/>
          <c:x val="0.8210512666370573"/>
          <c:y val="0.6231076213481167"/>
          <c:w val="0.14208886064191684"/>
          <c:h val="0.33832095875793955"/>
        </c:manualLayout>
      </c:layout>
      <c:overlay val="0"/>
      <c:txPr>
        <a:bodyPr/>
        <a:lstStyle/>
        <a:p>
          <a:pPr>
            <a:defRPr sz="8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'Ark1'!$B$2:$B$4</c:f>
              <c:numCache>
                <c:formatCode>General</c:formatCode>
                <c:ptCount val="3"/>
                <c:pt idx="0" formatCode="0">
                  <c:v>13</c:v>
                </c:pt>
                <c:pt idx="1">
                  <c:v>17</c:v>
                </c:pt>
                <c:pt idx="2">
                  <c:v>16</c:v>
                </c:pt>
              </c:numCache>
            </c:numRef>
          </c:val>
        </c:ser>
        <c:ser>
          <c:idx val="1"/>
          <c:order val="1"/>
          <c:tx>
            <c:strRef>
              <c:f>'Ark1'!$C$1</c:f>
              <c:strCache>
                <c:ptCount val="1"/>
                <c:pt idx="0">
                  <c:v>Ganske enig</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'Ark1'!$C$2:$C$4</c:f>
              <c:numCache>
                <c:formatCode>General</c:formatCode>
                <c:ptCount val="3"/>
                <c:pt idx="0" formatCode="0">
                  <c:v>55.1</c:v>
                </c:pt>
                <c:pt idx="1">
                  <c:v>53</c:v>
                </c:pt>
                <c:pt idx="2">
                  <c:v>51</c:v>
                </c:pt>
              </c:numCache>
            </c:numRef>
          </c:val>
        </c:ser>
        <c:ser>
          <c:idx val="2"/>
          <c:order val="2"/>
          <c:tx>
            <c:strRef>
              <c:f>'Ark1'!$D$1</c:f>
              <c:strCache>
                <c:ptCount val="1"/>
                <c:pt idx="0">
                  <c:v>Ganske uenig</c:v>
                </c:pt>
              </c:strCache>
            </c:strRef>
          </c:tx>
          <c:spPr>
            <a:solidFill>
              <a:schemeClr val="accent5">
                <a:lumMod val="40000"/>
                <a:lumOff val="60000"/>
              </a:schemeClr>
            </a:solidFill>
          </c:spPr>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'Ark1'!$D$2:$D$4</c:f>
              <c:numCache>
                <c:formatCode>General</c:formatCode>
                <c:ptCount val="3"/>
                <c:pt idx="0" formatCode="0">
                  <c:v>6.4</c:v>
                </c:pt>
                <c:pt idx="1">
                  <c:v>7</c:v>
                </c:pt>
                <c:pt idx="2">
                  <c:v>7</c:v>
                </c:pt>
              </c:numCache>
            </c:numRef>
          </c:val>
        </c:ser>
        <c:ser>
          <c:idx val="3"/>
          <c:order val="3"/>
          <c:tx>
            <c:strRef>
              <c:f>'Ark1'!$E$1</c:f>
              <c:strCache>
                <c:ptCount val="1"/>
                <c:pt idx="0">
                  <c:v>Helt uenig</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'Ark1'!$E$2:$E$4</c:f>
              <c:numCache>
                <c:formatCode>General</c:formatCode>
                <c:ptCount val="3"/>
                <c:pt idx="0" formatCode="0">
                  <c:v>1.3</c:v>
                </c:pt>
                <c:pt idx="1">
                  <c:v>2</c:v>
                </c:pt>
                <c:pt idx="2">
                  <c:v>3</c:v>
                </c:pt>
              </c:numCache>
            </c:numRef>
          </c:val>
        </c:ser>
        <c:ser>
          <c:idx val="4"/>
          <c:order val="4"/>
          <c:tx>
            <c:strRef>
              <c:f>'Ark1'!$F$1</c:f>
              <c:strCache>
                <c:ptCount val="1"/>
                <c:pt idx="0">
                  <c:v>Vet ikke</c:v>
                </c:pt>
              </c:strCache>
            </c:strRef>
          </c:tx>
          <c:spPr>
            <a:solidFill>
              <a:schemeClr val="bg1">
                <a:lumMod val="85000"/>
              </a:schemeClr>
            </a:solidFill>
          </c:spPr>
          <c:invertIfNegative val="0"/>
          <c:dLbls>
            <c:txPr>
              <a:bodyPr/>
              <a:lstStyle/>
              <a:p>
                <a:pPr>
                  <a:defRPr sz="1100">
                    <a:solidFill>
                      <a:schemeClr val="tx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'Ark1'!$F$2:$F$4</c:f>
              <c:numCache>
                <c:formatCode>General</c:formatCode>
                <c:ptCount val="3"/>
                <c:pt idx="0" formatCode="0">
                  <c:v>24.2</c:v>
                </c:pt>
                <c:pt idx="1">
                  <c:v>21</c:v>
                </c:pt>
                <c:pt idx="2">
                  <c:v>22</c:v>
                </c:pt>
              </c:numCache>
            </c:numRef>
          </c:val>
        </c:ser>
        <c:dLbls>
          <c:showLegendKey val="0"/>
          <c:showVal val="0"/>
          <c:showCatName val="0"/>
          <c:showSerName val="0"/>
          <c:showPercent val="0"/>
          <c:showBubbleSize val="0"/>
        </c:dLbls>
        <c:gapWidth val="150"/>
        <c:overlap val="100"/>
        <c:axId val="166003456"/>
        <c:axId val="166004992"/>
      </c:barChart>
      <c:catAx>
        <c:axId val="166003456"/>
        <c:scaling>
          <c:orientation val="maxMin"/>
        </c:scaling>
        <c:delete val="0"/>
        <c:axPos val="l"/>
        <c:numFmt formatCode="General" sourceLinked="1"/>
        <c:majorTickMark val="out"/>
        <c:minorTickMark val="none"/>
        <c:tickLblPos val="nextTo"/>
        <c:txPr>
          <a:bodyPr/>
          <a:lstStyle/>
          <a:p>
            <a:pPr>
              <a:defRPr sz="1000"/>
            </a:pPr>
            <a:endParaRPr lang="nb-NO"/>
          </a:p>
        </c:txPr>
        <c:crossAx val="166004992"/>
        <c:crosses val="autoZero"/>
        <c:auto val="1"/>
        <c:lblAlgn val="ctr"/>
        <c:lblOffset val="100"/>
        <c:noMultiLvlLbl val="0"/>
      </c:catAx>
      <c:valAx>
        <c:axId val="166004992"/>
        <c:scaling>
          <c:orientation val="minMax"/>
          <c:max val="100"/>
          <c:min val="0"/>
        </c:scaling>
        <c:delete val="1"/>
        <c:axPos val="t"/>
        <c:numFmt formatCode="0" sourceLinked="1"/>
        <c:majorTickMark val="out"/>
        <c:minorTickMark val="none"/>
        <c:tickLblPos val="nextTo"/>
        <c:crossAx val="166003456"/>
        <c:crosses val="autoZero"/>
        <c:crossBetween val="between"/>
      </c:valAx>
    </c:plotArea>
    <c:legend>
      <c:legendPos val="b"/>
      <c:layout/>
      <c:overlay val="0"/>
      <c:txPr>
        <a:bodyPr/>
        <a:lstStyle/>
        <a:p>
          <a:pPr>
            <a:defRPr sz="8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28526572427415"/>
          <c:y val="0"/>
          <c:w val="0.83505542388435849"/>
          <c:h val="0.85213625285441974"/>
        </c:manualLayout>
      </c:layout>
      <c:barChart>
        <c:barDir val="bar"/>
        <c:grouping val="stacked"/>
        <c:varyColors val="0"/>
        <c:ser>
          <c:idx val="0"/>
          <c:order val="0"/>
          <c:tx>
            <c:strRef>
              <c:f>'Ark1'!$B$1</c:f>
              <c:strCache>
                <c:ptCount val="1"/>
                <c:pt idx="0">
                  <c:v>Svært godt</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'Ark1'!$A$2:$A$5</c:f>
              <c:numCache>
                <c:formatCode>General</c:formatCode>
                <c:ptCount val="4"/>
                <c:pt idx="0">
                  <c:v>2014</c:v>
                </c:pt>
                <c:pt idx="1">
                  <c:v>2012</c:v>
                </c:pt>
                <c:pt idx="2">
                  <c:v>2010</c:v>
                </c:pt>
                <c:pt idx="3">
                  <c:v>2008</c:v>
                </c:pt>
              </c:numCache>
            </c:numRef>
          </c:cat>
          <c:val>
            <c:numRef>
              <c:f>'Ark1'!$B$2:$B$5</c:f>
              <c:numCache>
                <c:formatCode>General</c:formatCode>
                <c:ptCount val="4"/>
                <c:pt idx="0" formatCode="0">
                  <c:v>13.3</c:v>
                </c:pt>
                <c:pt idx="1">
                  <c:v>15</c:v>
                </c:pt>
                <c:pt idx="2">
                  <c:v>15</c:v>
                </c:pt>
                <c:pt idx="3">
                  <c:v>13</c:v>
                </c:pt>
              </c:numCache>
            </c:numRef>
          </c:val>
        </c:ser>
        <c:ser>
          <c:idx val="1"/>
          <c:order val="1"/>
          <c:tx>
            <c:strRef>
              <c:f>'Ark1'!$C$1</c:f>
              <c:strCache>
                <c:ptCount val="1"/>
                <c:pt idx="0">
                  <c:v>Ganske godt</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'Ark1'!$A$2:$A$5</c:f>
              <c:numCache>
                <c:formatCode>General</c:formatCode>
                <c:ptCount val="4"/>
                <c:pt idx="0">
                  <c:v>2014</c:v>
                </c:pt>
                <c:pt idx="1">
                  <c:v>2012</c:v>
                </c:pt>
                <c:pt idx="2">
                  <c:v>2010</c:v>
                </c:pt>
                <c:pt idx="3">
                  <c:v>2008</c:v>
                </c:pt>
              </c:numCache>
            </c:numRef>
          </c:cat>
          <c:val>
            <c:numRef>
              <c:f>'Ark1'!$C$2:$C$5</c:f>
              <c:numCache>
                <c:formatCode>General</c:formatCode>
                <c:ptCount val="4"/>
                <c:pt idx="0" formatCode="0">
                  <c:v>37.5</c:v>
                </c:pt>
                <c:pt idx="1">
                  <c:v>35</c:v>
                </c:pt>
                <c:pt idx="2">
                  <c:v>38</c:v>
                </c:pt>
                <c:pt idx="3">
                  <c:v>42</c:v>
                </c:pt>
              </c:numCache>
            </c:numRef>
          </c:val>
        </c:ser>
        <c:ser>
          <c:idx val="2"/>
          <c:order val="2"/>
          <c:tx>
            <c:strRef>
              <c:f>'Ark1'!$D$1</c:f>
              <c:strCache>
                <c:ptCount val="1"/>
                <c:pt idx="0">
                  <c:v>Ganske dårlig</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'Ark1'!$A$2:$A$5</c:f>
              <c:numCache>
                <c:formatCode>General</c:formatCode>
                <c:ptCount val="4"/>
                <c:pt idx="0">
                  <c:v>2014</c:v>
                </c:pt>
                <c:pt idx="1">
                  <c:v>2012</c:v>
                </c:pt>
                <c:pt idx="2">
                  <c:v>2010</c:v>
                </c:pt>
                <c:pt idx="3">
                  <c:v>2008</c:v>
                </c:pt>
              </c:numCache>
            </c:numRef>
          </c:cat>
          <c:val>
            <c:numRef>
              <c:f>'Ark1'!$D$2:$D$5</c:f>
              <c:numCache>
                <c:formatCode>General</c:formatCode>
                <c:ptCount val="4"/>
                <c:pt idx="0" formatCode="0">
                  <c:v>25.5</c:v>
                </c:pt>
                <c:pt idx="1">
                  <c:v>26</c:v>
                </c:pt>
                <c:pt idx="2">
                  <c:v>26</c:v>
                </c:pt>
                <c:pt idx="3">
                  <c:v>26</c:v>
                </c:pt>
              </c:numCache>
            </c:numRef>
          </c:val>
        </c:ser>
        <c:ser>
          <c:idx val="3"/>
          <c:order val="3"/>
          <c:tx>
            <c:strRef>
              <c:f>'Ark1'!$E$1</c:f>
              <c:strCache>
                <c:ptCount val="1"/>
                <c:pt idx="0">
                  <c:v>Svært dårlig</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'Ark1'!$A$2:$A$5</c:f>
              <c:numCache>
                <c:formatCode>General</c:formatCode>
                <c:ptCount val="4"/>
                <c:pt idx="0">
                  <c:v>2014</c:v>
                </c:pt>
                <c:pt idx="1">
                  <c:v>2012</c:v>
                </c:pt>
                <c:pt idx="2">
                  <c:v>2010</c:v>
                </c:pt>
                <c:pt idx="3">
                  <c:v>2008</c:v>
                </c:pt>
              </c:numCache>
            </c:numRef>
          </c:cat>
          <c:val>
            <c:numRef>
              <c:f>'Ark1'!$E$2:$E$5</c:f>
              <c:numCache>
                <c:formatCode>General</c:formatCode>
                <c:ptCount val="4"/>
                <c:pt idx="0" formatCode="0">
                  <c:v>22.3</c:v>
                </c:pt>
                <c:pt idx="1">
                  <c:v>22</c:v>
                </c:pt>
                <c:pt idx="2">
                  <c:v>20</c:v>
                </c:pt>
                <c:pt idx="3">
                  <c:v>16</c:v>
                </c:pt>
              </c:numCache>
            </c:numRef>
          </c:val>
        </c:ser>
        <c:ser>
          <c:idx val="4"/>
          <c:order val="4"/>
          <c:tx>
            <c:strRef>
              <c:f>'Ark1'!$F$1</c:f>
              <c:strCache>
                <c:ptCount val="1"/>
                <c:pt idx="0">
                  <c:v>Vet ikke</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numRef>
              <c:f>'Ark1'!$A$2:$A$5</c:f>
              <c:numCache>
                <c:formatCode>General</c:formatCode>
                <c:ptCount val="4"/>
                <c:pt idx="0">
                  <c:v>2014</c:v>
                </c:pt>
                <c:pt idx="1">
                  <c:v>2012</c:v>
                </c:pt>
                <c:pt idx="2">
                  <c:v>2010</c:v>
                </c:pt>
                <c:pt idx="3">
                  <c:v>2008</c:v>
                </c:pt>
              </c:numCache>
            </c:numRef>
          </c:cat>
          <c:val>
            <c:numRef>
              <c:f>'Ark1'!$F$2:$F$5</c:f>
              <c:numCache>
                <c:formatCode>General</c:formatCode>
                <c:ptCount val="4"/>
                <c:pt idx="0" formatCode="0">
                  <c:v>1.4</c:v>
                </c:pt>
                <c:pt idx="1">
                  <c:v>2</c:v>
                </c:pt>
                <c:pt idx="2">
                  <c:v>2</c:v>
                </c:pt>
                <c:pt idx="3">
                  <c:v>4</c:v>
                </c:pt>
              </c:numCache>
            </c:numRef>
          </c:val>
        </c:ser>
        <c:dLbls>
          <c:showLegendKey val="0"/>
          <c:showVal val="0"/>
          <c:showCatName val="0"/>
          <c:showSerName val="0"/>
          <c:showPercent val="0"/>
          <c:showBubbleSize val="0"/>
        </c:dLbls>
        <c:gapWidth val="150"/>
        <c:overlap val="100"/>
        <c:axId val="166175488"/>
        <c:axId val="166177024"/>
      </c:barChart>
      <c:catAx>
        <c:axId val="166175488"/>
        <c:scaling>
          <c:orientation val="maxMin"/>
        </c:scaling>
        <c:delete val="0"/>
        <c:axPos val="l"/>
        <c:numFmt formatCode="General" sourceLinked="1"/>
        <c:majorTickMark val="out"/>
        <c:minorTickMark val="none"/>
        <c:tickLblPos val="nextTo"/>
        <c:txPr>
          <a:bodyPr/>
          <a:lstStyle/>
          <a:p>
            <a:pPr>
              <a:defRPr sz="1000"/>
            </a:pPr>
            <a:endParaRPr lang="nb-NO"/>
          </a:p>
        </c:txPr>
        <c:crossAx val="166177024"/>
        <c:crosses val="autoZero"/>
        <c:auto val="1"/>
        <c:lblAlgn val="ctr"/>
        <c:lblOffset val="100"/>
        <c:noMultiLvlLbl val="0"/>
      </c:catAx>
      <c:valAx>
        <c:axId val="166177024"/>
        <c:scaling>
          <c:orientation val="minMax"/>
          <c:max val="100"/>
          <c:min val="0"/>
        </c:scaling>
        <c:delete val="1"/>
        <c:axPos val="t"/>
        <c:numFmt formatCode="0" sourceLinked="1"/>
        <c:majorTickMark val="out"/>
        <c:minorTickMark val="none"/>
        <c:tickLblPos val="nextTo"/>
        <c:crossAx val="166175488"/>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24278462377034"/>
          <c:y val="8.3744577575182347E-2"/>
          <c:w val="0.80122848275829561"/>
          <c:h val="0.62654429975974035"/>
        </c:manualLayout>
      </c:layout>
      <c:lineChart>
        <c:grouping val="standard"/>
        <c:varyColors val="0"/>
        <c:ser>
          <c:idx val="0"/>
          <c:order val="0"/>
          <c:tx>
            <c:strRef>
              <c:f>'Ark1'!$B$1</c:f>
              <c:strCache>
                <c:ptCount val="1"/>
                <c:pt idx="0">
                  <c:v>Ja</c:v>
                </c:pt>
              </c:strCache>
            </c:strRef>
          </c:tx>
          <c:spPr>
            <a:ln w="76200">
              <a:solidFill>
                <a:srgbClr val="C50017"/>
              </a:solidFill>
            </a:ln>
          </c:spPr>
          <c:marker>
            <c:symbol val="none"/>
          </c:marker>
          <c:dLbls>
            <c:txPr>
              <a:bodyPr/>
              <a:lstStyle/>
              <a:p>
                <a:pPr>
                  <a:defRPr sz="900"/>
                </a:pPr>
                <a:endParaRPr lang="nb-NO"/>
              </a:p>
            </c:txPr>
            <c:dLblPos val="t"/>
            <c:showLegendKey val="0"/>
            <c:showVal val="1"/>
            <c:showCatName val="0"/>
            <c:showSerName val="0"/>
            <c:showPercent val="0"/>
            <c:showBubbleSize val="0"/>
            <c:showLeaderLines val="0"/>
          </c:dLbls>
          <c:cat>
            <c:numRef>
              <c:f>'Ark1'!$A$2:$A$4</c:f>
              <c:numCache>
                <c:formatCode>General</c:formatCode>
                <c:ptCount val="3"/>
                <c:pt idx="0">
                  <c:v>2010</c:v>
                </c:pt>
                <c:pt idx="1">
                  <c:v>2012</c:v>
                </c:pt>
                <c:pt idx="2">
                  <c:v>2014</c:v>
                </c:pt>
              </c:numCache>
            </c:numRef>
          </c:cat>
          <c:val>
            <c:numRef>
              <c:f>'Ark1'!$B$2:$B$4</c:f>
              <c:numCache>
                <c:formatCode>General</c:formatCode>
                <c:ptCount val="3"/>
                <c:pt idx="0">
                  <c:v>8</c:v>
                </c:pt>
                <c:pt idx="1">
                  <c:v>7</c:v>
                </c:pt>
                <c:pt idx="2">
                  <c:v>7</c:v>
                </c:pt>
              </c:numCache>
            </c:numRef>
          </c:val>
          <c:smooth val="0"/>
        </c:ser>
        <c:ser>
          <c:idx val="1"/>
          <c:order val="1"/>
          <c:tx>
            <c:strRef>
              <c:f>'Ark1'!$C$1</c:f>
              <c:strCache>
                <c:ptCount val="1"/>
                <c:pt idx="0">
                  <c:v>Nei</c:v>
                </c:pt>
              </c:strCache>
            </c:strRef>
          </c:tx>
          <c:spPr>
            <a:ln w="76200">
              <a:solidFill>
                <a:srgbClr val="F7911E"/>
              </a:solidFill>
            </a:ln>
          </c:spPr>
          <c:marker>
            <c:symbol val="none"/>
          </c:marker>
          <c:dLbls>
            <c:txPr>
              <a:bodyPr/>
              <a:lstStyle/>
              <a:p>
                <a:pPr>
                  <a:defRPr sz="900"/>
                </a:pPr>
                <a:endParaRPr lang="nb-NO"/>
              </a:p>
            </c:txPr>
            <c:dLblPos val="b"/>
            <c:showLegendKey val="0"/>
            <c:showVal val="1"/>
            <c:showCatName val="0"/>
            <c:showSerName val="0"/>
            <c:showPercent val="0"/>
            <c:showBubbleSize val="0"/>
            <c:showLeaderLines val="0"/>
          </c:dLbls>
          <c:cat>
            <c:numRef>
              <c:f>'Ark1'!$A$2:$A$4</c:f>
              <c:numCache>
                <c:formatCode>General</c:formatCode>
                <c:ptCount val="3"/>
                <c:pt idx="0">
                  <c:v>2010</c:v>
                </c:pt>
                <c:pt idx="1">
                  <c:v>2012</c:v>
                </c:pt>
                <c:pt idx="2">
                  <c:v>2014</c:v>
                </c:pt>
              </c:numCache>
            </c:numRef>
          </c:cat>
          <c:val>
            <c:numRef>
              <c:f>'Ark1'!$C$2:$C$4</c:f>
              <c:numCache>
                <c:formatCode>General</c:formatCode>
                <c:ptCount val="3"/>
                <c:pt idx="0">
                  <c:v>92</c:v>
                </c:pt>
                <c:pt idx="1">
                  <c:v>93</c:v>
                </c:pt>
                <c:pt idx="2">
                  <c:v>93</c:v>
                </c:pt>
              </c:numCache>
            </c:numRef>
          </c:val>
          <c:smooth val="0"/>
        </c:ser>
        <c:dLbls>
          <c:showLegendKey val="0"/>
          <c:showVal val="0"/>
          <c:showCatName val="0"/>
          <c:showSerName val="0"/>
          <c:showPercent val="0"/>
          <c:showBubbleSize val="0"/>
        </c:dLbls>
        <c:marker val="1"/>
        <c:smooth val="0"/>
        <c:axId val="166660736"/>
        <c:axId val="166691200"/>
      </c:lineChart>
      <c:catAx>
        <c:axId val="166660736"/>
        <c:scaling>
          <c:orientation val="minMax"/>
        </c:scaling>
        <c:delete val="0"/>
        <c:axPos val="b"/>
        <c:numFmt formatCode="General" sourceLinked="1"/>
        <c:majorTickMark val="none"/>
        <c:minorTickMark val="none"/>
        <c:tickLblPos val="nextTo"/>
        <c:spPr>
          <a:ln>
            <a:solidFill>
              <a:schemeClr val="bg1">
                <a:lumMod val="50000"/>
              </a:schemeClr>
            </a:solidFill>
          </a:ln>
        </c:spPr>
        <c:txPr>
          <a:bodyPr/>
          <a:lstStyle/>
          <a:p>
            <a:pPr>
              <a:defRPr sz="1000">
                <a:solidFill>
                  <a:srgbClr val="333333"/>
                </a:solidFill>
              </a:defRPr>
            </a:pPr>
            <a:endParaRPr lang="nb-NO"/>
          </a:p>
        </c:txPr>
        <c:crossAx val="166691200"/>
        <c:crosses val="autoZero"/>
        <c:auto val="0"/>
        <c:lblAlgn val="ctr"/>
        <c:lblOffset val="100"/>
        <c:noMultiLvlLbl val="0"/>
      </c:catAx>
      <c:valAx>
        <c:axId val="166691200"/>
        <c:scaling>
          <c:orientation val="minMax"/>
        </c:scaling>
        <c:delete val="0"/>
        <c:axPos val="l"/>
        <c:numFmt formatCode="#,##0" sourceLinked="0"/>
        <c:majorTickMark val="none"/>
        <c:minorTickMark val="none"/>
        <c:tickLblPos val="nextTo"/>
        <c:spPr>
          <a:ln>
            <a:solidFill>
              <a:schemeClr val="bg1">
                <a:lumMod val="50000"/>
              </a:schemeClr>
            </a:solidFill>
          </a:ln>
        </c:spPr>
        <c:txPr>
          <a:bodyPr/>
          <a:lstStyle/>
          <a:p>
            <a:pPr>
              <a:defRPr sz="1000">
                <a:solidFill>
                  <a:srgbClr val="333333"/>
                </a:solidFill>
              </a:defRPr>
            </a:pPr>
            <a:endParaRPr lang="nb-NO"/>
          </a:p>
        </c:txPr>
        <c:crossAx val="166660736"/>
        <c:crosses val="autoZero"/>
        <c:crossBetween val="between"/>
      </c:valAx>
      <c:spPr>
        <a:noFill/>
        <a:ln w="25400">
          <a:noFill/>
        </a:ln>
      </c:spPr>
    </c:plotArea>
    <c:legend>
      <c:legendPos val="r"/>
      <c:layout>
        <c:manualLayout>
          <c:xMode val="edge"/>
          <c:yMode val="edge"/>
          <c:x val="1.2603385596860864E-2"/>
          <c:y val="0.78107487291983302"/>
          <c:w val="0.98739661440313908"/>
          <c:h val="7.5209136268245602E-2"/>
        </c:manualLayout>
      </c:layout>
      <c:overlay val="0"/>
      <c:txPr>
        <a:bodyPr/>
        <a:lstStyle/>
        <a:p>
          <a:pPr>
            <a:defRPr sz="900">
              <a:solidFill>
                <a:srgbClr val="333333"/>
              </a:solidFill>
            </a:defRPr>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21903170768679"/>
          <c:y val="7.4453172783061058E-2"/>
          <c:w val="0.82125223567437911"/>
          <c:h val="0.63583570455186167"/>
        </c:manualLayout>
      </c:layout>
      <c:lineChart>
        <c:grouping val="standard"/>
        <c:varyColors val="0"/>
        <c:ser>
          <c:idx val="0"/>
          <c:order val="0"/>
          <c:tx>
            <c:strRef>
              <c:f>'Ark1'!$B$1</c:f>
              <c:strCache>
                <c:ptCount val="1"/>
                <c:pt idx="0">
                  <c:v>Ja</c:v>
                </c:pt>
              </c:strCache>
            </c:strRef>
          </c:tx>
          <c:spPr>
            <a:ln w="76200">
              <a:solidFill>
                <a:srgbClr val="C50017"/>
              </a:solidFill>
            </a:ln>
          </c:spPr>
          <c:marker>
            <c:symbol val="none"/>
          </c:marker>
          <c:dLbls>
            <c:txPr>
              <a:bodyPr/>
              <a:lstStyle/>
              <a:p>
                <a:pPr>
                  <a:defRPr sz="900"/>
                </a:pPr>
                <a:endParaRPr lang="nb-NO"/>
              </a:p>
            </c:txPr>
            <c:dLblPos val="t"/>
            <c:showLegendKey val="0"/>
            <c:showVal val="1"/>
            <c:showCatName val="0"/>
            <c:showSerName val="0"/>
            <c:showPercent val="0"/>
            <c:showBubbleSize val="0"/>
            <c:showLeaderLines val="0"/>
          </c:dLbls>
          <c:cat>
            <c:numRef>
              <c:f>'Ark1'!$A$2:$A$5</c:f>
              <c:numCache>
                <c:formatCode>General</c:formatCode>
                <c:ptCount val="4"/>
                <c:pt idx="0">
                  <c:v>2008</c:v>
                </c:pt>
                <c:pt idx="1">
                  <c:v>2010</c:v>
                </c:pt>
                <c:pt idx="2">
                  <c:v>2012</c:v>
                </c:pt>
                <c:pt idx="3">
                  <c:v>2014</c:v>
                </c:pt>
              </c:numCache>
            </c:numRef>
          </c:cat>
          <c:val>
            <c:numRef>
              <c:f>'Ark1'!$B$2:$B$5</c:f>
              <c:numCache>
                <c:formatCode>General</c:formatCode>
                <c:ptCount val="4"/>
                <c:pt idx="0">
                  <c:v>35</c:v>
                </c:pt>
                <c:pt idx="1">
                  <c:v>28</c:v>
                </c:pt>
                <c:pt idx="2">
                  <c:v>22</c:v>
                </c:pt>
                <c:pt idx="3">
                  <c:v>28</c:v>
                </c:pt>
              </c:numCache>
            </c:numRef>
          </c:val>
          <c:smooth val="0"/>
        </c:ser>
        <c:ser>
          <c:idx val="1"/>
          <c:order val="1"/>
          <c:tx>
            <c:strRef>
              <c:f>'Ark1'!$C$1</c:f>
              <c:strCache>
                <c:ptCount val="1"/>
                <c:pt idx="0">
                  <c:v>Nei</c:v>
                </c:pt>
              </c:strCache>
            </c:strRef>
          </c:tx>
          <c:spPr>
            <a:ln w="76200">
              <a:solidFill>
                <a:srgbClr val="F7911E"/>
              </a:solidFill>
            </a:ln>
          </c:spPr>
          <c:marker>
            <c:symbol val="none"/>
          </c:marker>
          <c:dLbls>
            <c:txPr>
              <a:bodyPr/>
              <a:lstStyle/>
              <a:p>
                <a:pPr>
                  <a:defRPr sz="900"/>
                </a:pPr>
                <a:endParaRPr lang="nb-NO"/>
              </a:p>
            </c:txPr>
            <c:dLblPos val="t"/>
            <c:showLegendKey val="0"/>
            <c:showVal val="1"/>
            <c:showCatName val="0"/>
            <c:showSerName val="0"/>
            <c:showPercent val="0"/>
            <c:showBubbleSize val="0"/>
            <c:showLeaderLines val="0"/>
          </c:dLbls>
          <c:cat>
            <c:numRef>
              <c:f>'Ark1'!$A$2:$A$5</c:f>
              <c:numCache>
                <c:formatCode>General</c:formatCode>
                <c:ptCount val="4"/>
                <c:pt idx="0">
                  <c:v>2008</c:v>
                </c:pt>
                <c:pt idx="1">
                  <c:v>2010</c:v>
                </c:pt>
                <c:pt idx="2">
                  <c:v>2012</c:v>
                </c:pt>
                <c:pt idx="3">
                  <c:v>2014</c:v>
                </c:pt>
              </c:numCache>
            </c:numRef>
          </c:cat>
          <c:val>
            <c:numRef>
              <c:f>'Ark1'!$C$2:$C$5</c:f>
              <c:numCache>
                <c:formatCode>General</c:formatCode>
                <c:ptCount val="4"/>
                <c:pt idx="0">
                  <c:v>65</c:v>
                </c:pt>
                <c:pt idx="1">
                  <c:v>72</c:v>
                </c:pt>
                <c:pt idx="2">
                  <c:v>78</c:v>
                </c:pt>
                <c:pt idx="3">
                  <c:v>72</c:v>
                </c:pt>
              </c:numCache>
            </c:numRef>
          </c:val>
          <c:smooth val="0"/>
        </c:ser>
        <c:dLbls>
          <c:showLegendKey val="0"/>
          <c:showVal val="0"/>
          <c:showCatName val="0"/>
          <c:showSerName val="0"/>
          <c:showPercent val="0"/>
          <c:showBubbleSize val="0"/>
        </c:dLbls>
        <c:marker val="1"/>
        <c:smooth val="0"/>
        <c:axId val="166824960"/>
        <c:axId val="166834944"/>
      </c:lineChart>
      <c:catAx>
        <c:axId val="166824960"/>
        <c:scaling>
          <c:orientation val="minMax"/>
        </c:scaling>
        <c:delete val="0"/>
        <c:axPos val="b"/>
        <c:numFmt formatCode="General" sourceLinked="1"/>
        <c:majorTickMark val="none"/>
        <c:minorTickMark val="none"/>
        <c:tickLblPos val="nextTo"/>
        <c:spPr>
          <a:ln>
            <a:solidFill>
              <a:schemeClr val="bg1">
                <a:lumMod val="50000"/>
              </a:schemeClr>
            </a:solidFill>
          </a:ln>
        </c:spPr>
        <c:txPr>
          <a:bodyPr/>
          <a:lstStyle/>
          <a:p>
            <a:pPr>
              <a:defRPr sz="1000">
                <a:solidFill>
                  <a:srgbClr val="333333"/>
                </a:solidFill>
              </a:defRPr>
            </a:pPr>
            <a:endParaRPr lang="nb-NO"/>
          </a:p>
        </c:txPr>
        <c:crossAx val="166834944"/>
        <c:crosses val="autoZero"/>
        <c:auto val="0"/>
        <c:lblAlgn val="ctr"/>
        <c:lblOffset val="100"/>
        <c:noMultiLvlLbl val="0"/>
      </c:catAx>
      <c:valAx>
        <c:axId val="166834944"/>
        <c:scaling>
          <c:orientation val="minMax"/>
        </c:scaling>
        <c:delete val="0"/>
        <c:axPos val="l"/>
        <c:numFmt formatCode="#,##0" sourceLinked="0"/>
        <c:majorTickMark val="none"/>
        <c:minorTickMark val="none"/>
        <c:tickLblPos val="nextTo"/>
        <c:spPr>
          <a:ln>
            <a:solidFill>
              <a:schemeClr val="bg1">
                <a:lumMod val="50000"/>
              </a:schemeClr>
            </a:solidFill>
          </a:ln>
        </c:spPr>
        <c:txPr>
          <a:bodyPr/>
          <a:lstStyle/>
          <a:p>
            <a:pPr>
              <a:defRPr sz="1000">
                <a:solidFill>
                  <a:srgbClr val="333333"/>
                </a:solidFill>
              </a:defRPr>
            </a:pPr>
            <a:endParaRPr lang="nb-NO"/>
          </a:p>
        </c:txPr>
        <c:crossAx val="166824960"/>
        <c:crosses val="autoZero"/>
        <c:crossBetween val="between"/>
      </c:valAx>
      <c:spPr>
        <a:noFill/>
        <a:ln w="25400">
          <a:noFill/>
        </a:ln>
      </c:spPr>
    </c:plotArea>
    <c:legend>
      <c:legendPos val="r"/>
      <c:layout>
        <c:manualLayout>
          <c:xMode val="edge"/>
          <c:yMode val="edge"/>
          <c:x val="1.2603385596860864E-2"/>
          <c:y val="0.78107487291983302"/>
          <c:w val="0.98739661440313908"/>
          <c:h val="7.5209136268245602E-2"/>
        </c:manualLayout>
      </c:layout>
      <c:overlay val="0"/>
      <c:txPr>
        <a:bodyPr/>
        <a:lstStyle/>
        <a:p>
          <a:pPr>
            <a:defRPr sz="600">
              <a:solidFill>
                <a:srgbClr val="333333"/>
              </a:solidFill>
            </a:defRPr>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Svært positiv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'Ark1'!$B$2:$B$12</c:f>
              <c:numCache>
                <c:formatCode>General</c:formatCode>
                <c:ptCount val="11"/>
                <c:pt idx="0" formatCode="0">
                  <c:v>22.9</c:v>
                </c:pt>
                <c:pt idx="1">
                  <c:v>29</c:v>
                </c:pt>
                <c:pt idx="2">
                  <c:v>26</c:v>
                </c:pt>
                <c:pt idx="3">
                  <c:v>25</c:v>
                </c:pt>
                <c:pt idx="4">
                  <c:v>25</c:v>
                </c:pt>
                <c:pt idx="5">
                  <c:v>21</c:v>
                </c:pt>
                <c:pt idx="6">
                  <c:v>22</c:v>
                </c:pt>
                <c:pt idx="7">
                  <c:v>23</c:v>
                </c:pt>
                <c:pt idx="8">
                  <c:v>14</c:v>
                </c:pt>
                <c:pt idx="9">
                  <c:v>20</c:v>
                </c:pt>
                <c:pt idx="10">
                  <c:v>19</c:v>
                </c:pt>
              </c:numCache>
            </c:numRef>
          </c:val>
        </c:ser>
        <c:ser>
          <c:idx val="1"/>
          <c:order val="1"/>
          <c:tx>
            <c:strRef>
              <c:f>'Ark1'!$C$1</c:f>
              <c:strCache>
                <c:ptCount val="1"/>
                <c:pt idx="0">
                  <c:v>Ganske positiv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'Ark1'!$C$2:$C$12</c:f>
              <c:numCache>
                <c:formatCode>General</c:formatCode>
                <c:ptCount val="11"/>
                <c:pt idx="0" formatCode="0">
                  <c:v>45.1</c:v>
                </c:pt>
                <c:pt idx="1">
                  <c:v>44</c:v>
                </c:pt>
                <c:pt idx="2">
                  <c:v>47</c:v>
                </c:pt>
                <c:pt idx="3">
                  <c:v>49</c:v>
                </c:pt>
                <c:pt idx="4">
                  <c:v>49</c:v>
                </c:pt>
                <c:pt idx="5">
                  <c:v>50</c:v>
                </c:pt>
                <c:pt idx="6">
                  <c:v>48</c:v>
                </c:pt>
                <c:pt idx="7">
                  <c:v>49</c:v>
                </c:pt>
                <c:pt idx="8">
                  <c:v>51</c:v>
                </c:pt>
                <c:pt idx="9">
                  <c:v>42</c:v>
                </c:pt>
                <c:pt idx="10">
                  <c:v>46</c:v>
                </c:pt>
              </c:numCache>
            </c:numRef>
          </c:val>
        </c:ser>
        <c:ser>
          <c:idx val="2"/>
          <c:order val="2"/>
          <c:tx>
            <c:strRef>
              <c:f>'Ark1'!$D$1</c:f>
              <c:strCache>
                <c:ptCount val="1"/>
                <c:pt idx="0">
                  <c:v>Ganske negativ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'Ark1'!$D$2:$D$12</c:f>
              <c:numCache>
                <c:formatCode>General</c:formatCode>
                <c:ptCount val="11"/>
                <c:pt idx="0" formatCode="0">
                  <c:v>19.600000000000001</c:v>
                </c:pt>
                <c:pt idx="1">
                  <c:v>15</c:v>
                </c:pt>
                <c:pt idx="2">
                  <c:v>17</c:v>
                </c:pt>
                <c:pt idx="3">
                  <c:v>16</c:v>
                </c:pt>
                <c:pt idx="4">
                  <c:v>19</c:v>
                </c:pt>
                <c:pt idx="5">
                  <c:v>17</c:v>
                </c:pt>
                <c:pt idx="6">
                  <c:v>19</c:v>
                </c:pt>
                <c:pt idx="7">
                  <c:v>16</c:v>
                </c:pt>
                <c:pt idx="8">
                  <c:v>24</c:v>
                </c:pt>
                <c:pt idx="9">
                  <c:v>25</c:v>
                </c:pt>
                <c:pt idx="10">
                  <c:v>21</c:v>
                </c:pt>
              </c:numCache>
            </c:numRef>
          </c:val>
        </c:ser>
        <c:ser>
          <c:idx val="3"/>
          <c:order val="3"/>
          <c:tx>
            <c:strRef>
              <c:f>'Ark1'!$E$1</c:f>
              <c:strCache>
                <c:ptCount val="1"/>
                <c:pt idx="0">
                  <c:v>Svært negativ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'Ark1'!$E$2:$E$12</c:f>
              <c:numCache>
                <c:formatCode>General</c:formatCode>
                <c:ptCount val="11"/>
                <c:pt idx="0" formatCode="0">
                  <c:v>6.9</c:v>
                </c:pt>
                <c:pt idx="1">
                  <c:v>8</c:v>
                </c:pt>
                <c:pt idx="2">
                  <c:v>7</c:v>
                </c:pt>
                <c:pt idx="3">
                  <c:v>8</c:v>
                </c:pt>
                <c:pt idx="4">
                  <c:v>6</c:v>
                </c:pt>
                <c:pt idx="5">
                  <c:v>5</c:v>
                </c:pt>
                <c:pt idx="6">
                  <c:v>7</c:v>
                </c:pt>
                <c:pt idx="7">
                  <c:v>8</c:v>
                </c:pt>
                <c:pt idx="8">
                  <c:v>8</c:v>
                </c:pt>
                <c:pt idx="9">
                  <c:v>7</c:v>
                </c:pt>
                <c:pt idx="10">
                  <c:v>6</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'Ark1'!$F$2:$F$12</c:f>
              <c:numCache>
                <c:formatCode>General</c:formatCode>
                <c:ptCount val="11"/>
                <c:pt idx="0" formatCode="0">
                  <c:v>5.5</c:v>
                </c:pt>
                <c:pt idx="1">
                  <c:v>4</c:v>
                </c:pt>
                <c:pt idx="2">
                  <c:v>3</c:v>
                </c:pt>
                <c:pt idx="3">
                  <c:v>2</c:v>
                </c:pt>
                <c:pt idx="4">
                  <c:v>2</c:v>
                </c:pt>
                <c:pt idx="5">
                  <c:v>6</c:v>
                </c:pt>
                <c:pt idx="6">
                  <c:v>5</c:v>
                </c:pt>
                <c:pt idx="7">
                  <c:v>5</c:v>
                </c:pt>
                <c:pt idx="8">
                  <c:v>3</c:v>
                </c:pt>
                <c:pt idx="9">
                  <c:v>5</c:v>
                </c:pt>
                <c:pt idx="10">
                  <c:v>7</c:v>
                </c:pt>
              </c:numCache>
            </c:numRef>
          </c:val>
        </c:ser>
        <c:dLbls>
          <c:showLegendKey val="0"/>
          <c:showVal val="0"/>
          <c:showCatName val="0"/>
          <c:showSerName val="0"/>
          <c:showPercent val="0"/>
          <c:showBubbleSize val="0"/>
        </c:dLbls>
        <c:gapWidth val="150"/>
        <c:overlap val="100"/>
        <c:axId val="34228864"/>
        <c:axId val="34238848"/>
      </c:barChart>
      <c:catAx>
        <c:axId val="34228864"/>
        <c:scaling>
          <c:orientation val="maxMin"/>
        </c:scaling>
        <c:delete val="0"/>
        <c:axPos val="l"/>
        <c:numFmt formatCode="General" sourceLinked="1"/>
        <c:majorTickMark val="out"/>
        <c:minorTickMark val="none"/>
        <c:tickLblPos val="nextTo"/>
        <c:txPr>
          <a:bodyPr/>
          <a:lstStyle/>
          <a:p>
            <a:pPr>
              <a:defRPr sz="1000"/>
            </a:pPr>
            <a:endParaRPr lang="nb-NO"/>
          </a:p>
        </c:txPr>
        <c:crossAx val="34238848"/>
        <c:crosses val="autoZero"/>
        <c:auto val="1"/>
        <c:lblAlgn val="ctr"/>
        <c:lblOffset val="100"/>
        <c:noMultiLvlLbl val="0"/>
      </c:catAx>
      <c:valAx>
        <c:axId val="34238848"/>
        <c:scaling>
          <c:orientation val="minMax"/>
          <c:max val="1"/>
          <c:min val="0"/>
        </c:scaling>
        <c:delete val="1"/>
        <c:axPos val="t"/>
        <c:numFmt formatCode="0%" sourceLinked="1"/>
        <c:majorTickMark val="out"/>
        <c:minorTickMark val="none"/>
        <c:tickLblPos val="nextTo"/>
        <c:crossAx val="34228864"/>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Svært stor tiltro</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'Ark1'!$B$2:$B$12</c:f>
              <c:numCache>
                <c:formatCode>General</c:formatCode>
                <c:ptCount val="11"/>
                <c:pt idx="0" formatCode="0">
                  <c:v>17.899999999999999</c:v>
                </c:pt>
                <c:pt idx="1">
                  <c:v>24</c:v>
                </c:pt>
                <c:pt idx="2">
                  <c:v>22</c:v>
                </c:pt>
                <c:pt idx="3">
                  <c:v>24</c:v>
                </c:pt>
                <c:pt idx="4">
                  <c:v>23</c:v>
                </c:pt>
                <c:pt idx="5">
                  <c:v>17</c:v>
                </c:pt>
                <c:pt idx="6">
                  <c:v>21</c:v>
                </c:pt>
                <c:pt idx="7">
                  <c:v>22</c:v>
                </c:pt>
                <c:pt idx="8">
                  <c:v>19</c:v>
                </c:pt>
                <c:pt idx="9">
                  <c:v>21</c:v>
                </c:pt>
                <c:pt idx="10">
                  <c:v>22</c:v>
                </c:pt>
              </c:numCache>
            </c:numRef>
          </c:val>
        </c:ser>
        <c:ser>
          <c:idx val="1"/>
          <c:order val="1"/>
          <c:tx>
            <c:strRef>
              <c:f>'Ark1'!$C$1</c:f>
              <c:strCache>
                <c:ptCount val="1"/>
                <c:pt idx="0">
                  <c:v>Ganske stor tiltro</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'Ark1'!$C$2:$C$12</c:f>
              <c:numCache>
                <c:formatCode>General</c:formatCode>
                <c:ptCount val="11"/>
                <c:pt idx="0" formatCode="0">
                  <c:v>64.400000000000006</c:v>
                </c:pt>
                <c:pt idx="1">
                  <c:v>61</c:v>
                </c:pt>
                <c:pt idx="2">
                  <c:v>63</c:v>
                </c:pt>
                <c:pt idx="3">
                  <c:v>55</c:v>
                </c:pt>
                <c:pt idx="4">
                  <c:v>56</c:v>
                </c:pt>
                <c:pt idx="5">
                  <c:v>63</c:v>
                </c:pt>
                <c:pt idx="6">
                  <c:v>60</c:v>
                </c:pt>
                <c:pt idx="7">
                  <c:v>58</c:v>
                </c:pt>
                <c:pt idx="8">
                  <c:v>56</c:v>
                </c:pt>
                <c:pt idx="9">
                  <c:v>57</c:v>
                </c:pt>
                <c:pt idx="10">
                  <c:v>59</c:v>
                </c:pt>
              </c:numCache>
            </c:numRef>
          </c:val>
        </c:ser>
        <c:ser>
          <c:idx val="2"/>
          <c:order val="2"/>
          <c:tx>
            <c:strRef>
              <c:f>'Ark1'!$D$1</c:f>
              <c:strCache>
                <c:ptCount val="1"/>
                <c:pt idx="0">
                  <c:v>Ganske liten tiltro</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'Ark1'!$D$2:$D$12</c:f>
              <c:numCache>
                <c:formatCode>General</c:formatCode>
                <c:ptCount val="11"/>
                <c:pt idx="0" formatCode="0">
                  <c:v>11.1</c:v>
                </c:pt>
                <c:pt idx="1">
                  <c:v>10</c:v>
                </c:pt>
                <c:pt idx="2">
                  <c:v>8</c:v>
                </c:pt>
                <c:pt idx="3">
                  <c:v>13</c:v>
                </c:pt>
                <c:pt idx="4">
                  <c:v>15</c:v>
                </c:pt>
                <c:pt idx="5">
                  <c:v>13</c:v>
                </c:pt>
                <c:pt idx="6">
                  <c:v>12</c:v>
                </c:pt>
                <c:pt idx="7">
                  <c:v>14</c:v>
                </c:pt>
                <c:pt idx="8">
                  <c:v>15</c:v>
                </c:pt>
                <c:pt idx="9">
                  <c:v>17</c:v>
                </c:pt>
                <c:pt idx="10">
                  <c:v>14</c:v>
                </c:pt>
              </c:numCache>
            </c:numRef>
          </c:val>
        </c:ser>
        <c:ser>
          <c:idx val="3"/>
          <c:order val="3"/>
          <c:tx>
            <c:strRef>
              <c:f>'Ark1'!$E$1</c:f>
              <c:strCache>
                <c:ptCount val="1"/>
                <c:pt idx="0">
                  <c:v>Svært liten tiltro</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'Ark1'!$E$2:$E$12</c:f>
              <c:numCache>
                <c:formatCode>General</c:formatCode>
                <c:ptCount val="11"/>
                <c:pt idx="0" formatCode="0">
                  <c:v>4.3</c:v>
                </c:pt>
                <c:pt idx="1">
                  <c:v>4</c:v>
                </c:pt>
                <c:pt idx="2">
                  <c:v>3</c:v>
                </c:pt>
                <c:pt idx="3">
                  <c:v>5</c:v>
                </c:pt>
                <c:pt idx="4">
                  <c:v>3</c:v>
                </c:pt>
                <c:pt idx="5">
                  <c:v>3</c:v>
                </c:pt>
                <c:pt idx="6">
                  <c:v>4</c:v>
                </c:pt>
                <c:pt idx="7">
                  <c:v>4</c:v>
                </c:pt>
                <c:pt idx="8">
                  <c:v>6</c:v>
                </c:pt>
                <c:pt idx="9">
                  <c:v>3</c:v>
                </c:pt>
                <c:pt idx="10">
                  <c:v>3</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'Ark1'!$F$2:$F$12</c:f>
              <c:numCache>
                <c:formatCode>General</c:formatCode>
                <c:ptCount val="11"/>
                <c:pt idx="0" formatCode="0">
                  <c:v>2.2999999999999998</c:v>
                </c:pt>
                <c:pt idx="1">
                  <c:v>2</c:v>
                </c:pt>
                <c:pt idx="2">
                  <c:v>3</c:v>
                </c:pt>
                <c:pt idx="3">
                  <c:v>2</c:v>
                </c:pt>
                <c:pt idx="4">
                  <c:v>3</c:v>
                </c:pt>
                <c:pt idx="5">
                  <c:v>3</c:v>
                </c:pt>
                <c:pt idx="6">
                  <c:v>4</c:v>
                </c:pt>
                <c:pt idx="7">
                  <c:v>3</c:v>
                </c:pt>
                <c:pt idx="8">
                  <c:v>5</c:v>
                </c:pt>
                <c:pt idx="9">
                  <c:v>3</c:v>
                </c:pt>
                <c:pt idx="10">
                  <c:v>3</c:v>
                </c:pt>
              </c:numCache>
            </c:numRef>
          </c:val>
        </c:ser>
        <c:dLbls>
          <c:showLegendKey val="0"/>
          <c:showVal val="0"/>
          <c:showCatName val="0"/>
          <c:showSerName val="0"/>
          <c:showPercent val="0"/>
          <c:showBubbleSize val="0"/>
        </c:dLbls>
        <c:gapWidth val="150"/>
        <c:overlap val="100"/>
        <c:axId val="216782336"/>
        <c:axId val="216783872"/>
      </c:barChart>
      <c:catAx>
        <c:axId val="216782336"/>
        <c:scaling>
          <c:orientation val="maxMin"/>
        </c:scaling>
        <c:delete val="0"/>
        <c:axPos val="l"/>
        <c:numFmt formatCode="General" sourceLinked="1"/>
        <c:majorTickMark val="out"/>
        <c:minorTickMark val="none"/>
        <c:tickLblPos val="nextTo"/>
        <c:txPr>
          <a:bodyPr/>
          <a:lstStyle/>
          <a:p>
            <a:pPr>
              <a:defRPr sz="1000"/>
            </a:pPr>
            <a:endParaRPr lang="nb-NO"/>
          </a:p>
        </c:txPr>
        <c:crossAx val="216783872"/>
        <c:crosses val="autoZero"/>
        <c:auto val="1"/>
        <c:lblAlgn val="ctr"/>
        <c:lblOffset val="100"/>
        <c:noMultiLvlLbl val="0"/>
      </c:catAx>
      <c:valAx>
        <c:axId val="216783872"/>
        <c:scaling>
          <c:orientation val="minMax"/>
          <c:max val="1"/>
          <c:min val="0"/>
        </c:scaling>
        <c:delete val="1"/>
        <c:axPos val="t"/>
        <c:numFmt formatCode="0%" sourceLinked="1"/>
        <c:majorTickMark val="out"/>
        <c:minorTickMark val="none"/>
        <c:tickLblPos val="nextTo"/>
        <c:crossAx val="216782336"/>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Svært interessert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'Ark1'!$B$2:$B$12</c:f>
              <c:numCache>
                <c:formatCode>General</c:formatCode>
                <c:ptCount val="11"/>
                <c:pt idx="0">
                  <c:v>42</c:v>
                </c:pt>
                <c:pt idx="1">
                  <c:v>39</c:v>
                </c:pt>
                <c:pt idx="2">
                  <c:v>41</c:v>
                </c:pt>
                <c:pt idx="3">
                  <c:v>40</c:v>
                </c:pt>
                <c:pt idx="4">
                  <c:v>40</c:v>
                </c:pt>
                <c:pt idx="5">
                  <c:v>37</c:v>
                </c:pt>
                <c:pt idx="6">
                  <c:v>37</c:v>
                </c:pt>
                <c:pt idx="7">
                  <c:v>37</c:v>
                </c:pt>
                <c:pt idx="8">
                  <c:v>36</c:v>
                </c:pt>
                <c:pt idx="9">
                  <c:v>30</c:v>
                </c:pt>
                <c:pt idx="10">
                  <c:v>33</c:v>
                </c:pt>
              </c:numCache>
            </c:numRef>
          </c:val>
        </c:ser>
        <c:ser>
          <c:idx val="1"/>
          <c:order val="1"/>
          <c:tx>
            <c:strRef>
              <c:f>'Ark1'!$C$1</c:f>
              <c:strCache>
                <c:ptCount val="1"/>
                <c:pt idx="0">
                  <c:v>Ganske interessert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'Ark1'!$C$2:$C$12</c:f>
              <c:numCache>
                <c:formatCode>General</c:formatCode>
                <c:ptCount val="11"/>
                <c:pt idx="0">
                  <c:v>47</c:v>
                </c:pt>
                <c:pt idx="1">
                  <c:v>49</c:v>
                </c:pt>
                <c:pt idx="2">
                  <c:v>46</c:v>
                </c:pt>
                <c:pt idx="3">
                  <c:v>50</c:v>
                </c:pt>
                <c:pt idx="4">
                  <c:v>47</c:v>
                </c:pt>
                <c:pt idx="5">
                  <c:v>48</c:v>
                </c:pt>
                <c:pt idx="6">
                  <c:v>51</c:v>
                </c:pt>
                <c:pt idx="7">
                  <c:v>49</c:v>
                </c:pt>
                <c:pt idx="8">
                  <c:v>50</c:v>
                </c:pt>
                <c:pt idx="9">
                  <c:v>53</c:v>
                </c:pt>
                <c:pt idx="10">
                  <c:v>54</c:v>
                </c:pt>
              </c:numCache>
            </c:numRef>
          </c:val>
        </c:ser>
        <c:ser>
          <c:idx val="2"/>
          <c:order val="2"/>
          <c:tx>
            <c:strRef>
              <c:f>'Ark1'!$D$1</c:f>
              <c:strCache>
                <c:ptCount val="1"/>
                <c:pt idx="0">
                  <c:v>Ganske lite interessert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'Ark1'!$D$2:$D$12</c:f>
              <c:numCache>
                <c:formatCode>General</c:formatCode>
                <c:ptCount val="11"/>
                <c:pt idx="0">
                  <c:v>10</c:v>
                </c:pt>
                <c:pt idx="1">
                  <c:v>9</c:v>
                </c:pt>
                <c:pt idx="2">
                  <c:v>10</c:v>
                </c:pt>
                <c:pt idx="3">
                  <c:v>9</c:v>
                </c:pt>
                <c:pt idx="4">
                  <c:v>10</c:v>
                </c:pt>
                <c:pt idx="5">
                  <c:v>10</c:v>
                </c:pt>
                <c:pt idx="6">
                  <c:v>10</c:v>
                </c:pt>
                <c:pt idx="7">
                  <c:v>11</c:v>
                </c:pt>
                <c:pt idx="8">
                  <c:v>9</c:v>
                </c:pt>
                <c:pt idx="9">
                  <c:v>14</c:v>
                </c:pt>
                <c:pt idx="10">
                  <c:v>11</c:v>
                </c:pt>
              </c:numCache>
            </c:numRef>
          </c:val>
        </c:ser>
        <c:ser>
          <c:idx val="3"/>
          <c:order val="3"/>
          <c:tx>
            <c:strRef>
              <c:f>'Ark1'!$E$1</c:f>
              <c:strCache>
                <c:ptCount val="1"/>
                <c:pt idx="0">
                  <c:v>Svært lite interessert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'Ark1'!$E$2:$E$12</c:f>
              <c:numCache>
                <c:formatCode>General</c:formatCode>
                <c:ptCount val="11"/>
                <c:pt idx="0">
                  <c:v>1</c:v>
                </c:pt>
                <c:pt idx="1">
                  <c:v>3</c:v>
                </c:pt>
                <c:pt idx="2">
                  <c:v>3</c:v>
                </c:pt>
                <c:pt idx="3">
                  <c:v>1</c:v>
                </c:pt>
                <c:pt idx="4">
                  <c:v>3</c:v>
                </c:pt>
                <c:pt idx="5">
                  <c:v>5</c:v>
                </c:pt>
                <c:pt idx="6">
                  <c:v>3</c:v>
                </c:pt>
                <c:pt idx="7">
                  <c:v>3</c:v>
                </c:pt>
                <c:pt idx="8">
                  <c:v>4</c:v>
                </c:pt>
                <c:pt idx="9">
                  <c:v>3</c:v>
                </c:pt>
                <c:pt idx="10">
                  <c:v>2</c:v>
                </c:pt>
              </c:numCache>
            </c:numRef>
          </c:val>
        </c:ser>
        <c:dLbls>
          <c:showLegendKey val="0"/>
          <c:showVal val="0"/>
          <c:showCatName val="0"/>
          <c:showSerName val="0"/>
          <c:showPercent val="0"/>
          <c:showBubbleSize val="0"/>
        </c:dLbls>
        <c:gapWidth val="150"/>
        <c:overlap val="100"/>
        <c:axId val="31908608"/>
        <c:axId val="31910144"/>
      </c:barChart>
      <c:catAx>
        <c:axId val="31908608"/>
        <c:scaling>
          <c:orientation val="maxMin"/>
        </c:scaling>
        <c:delete val="0"/>
        <c:axPos val="l"/>
        <c:numFmt formatCode="General" sourceLinked="1"/>
        <c:majorTickMark val="out"/>
        <c:minorTickMark val="none"/>
        <c:tickLblPos val="nextTo"/>
        <c:txPr>
          <a:bodyPr/>
          <a:lstStyle/>
          <a:p>
            <a:pPr>
              <a:defRPr sz="1000"/>
            </a:pPr>
            <a:endParaRPr lang="nb-NO"/>
          </a:p>
        </c:txPr>
        <c:crossAx val="31910144"/>
        <c:crosses val="autoZero"/>
        <c:auto val="1"/>
        <c:lblAlgn val="ctr"/>
        <c:lblOffset val="100"/>
        <c:noMultiLvlLbl val="0"/>
      </c:catAx>
      <c:valAx>
        <c:axId val="31910144"/>
        <c:scaling>
          <c:orientation val="minMax"/>
          <c:max val="100"/>
          <c:min val="0"/>
        </c:scaling>
        <c:delete val="1"/>
        <c:axPos val="t"/>
        <c:numFmt formatCode="General" sourceLinked="1"/>
        <c:majorTickMark val="out"/>
        <c:minorTickMark val="none"/>
        <c:tickLblPos val="nextTo"/>
        <c:crossAx val="31908608"/>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617066200058324"/>
          <c:y val="1.8175403984110904E-2"/>
          <c:w val="0.65430061242344706"/>
          <c:h val="0.96063503057816269"/>
        </c:manualLayout>
      </c:layout>
      <c:lineChart>
        <c:grouping val="standard"/>
        <c:varyColors val="0"/>
        <c:ser>
          <c:idx val="0"/>
          <c:order val="0"/>
          <c:tx>
            <c:strRef>
              <c:f>'Ark1'!$B$1</c:f>
              <c:strCache>
                <c:ptCount val="1"/>
                <c:pt idx="0">
                  <c:v>Elgjakt</c:v>
                </c:pt>
              </c:strCache>
            </c:strRef>
          </c:tx>
          <c:spPr>
            <a:ln w="38100">
              <a:solidFill>
                <a:sysClr val="window" lastClr="FFFFFF">
                  <a:lumMod val="75000"/>
                </a:sysClr>
              </a:solidFill>
            </a:ln>
          </c:spPr>
          <c:marker>
            <c:symbol val="none"/>
          </c:marker>
          <c:dLbls>
            <c:dLbl>
              <c:idx val="2"/>
              <c:layout>
                <c:manualLayout>
                  <c:x val="-4.5911227763196269E-2"/>
                  <c:y val="1.935835556186245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val>
            <c:numRef>
              <c:f>'Ark1'!$B$2:$B$7</c:f>
              <c:numCache>
                <c:formatCode>0</c:formatCode>
                <c:ptCount val="6"/>
                <c:pt idx="0">
                  <c:v>13</c:v>
                </c:pt>
                <c:pt idx="1">
                  <c:v>18</c:v>
                </c:pt>
                <c:pt idx="2">
                  <c:v>20</c:v>
                </c:pt>
                <c:pt idx="3">
                  <c:v>13</c:v>
                </c:pt>
                <c:pt idx="4">
                  <c:v>19.399999999999999</c:v>
                </c:pt>
                <c:pt idx="5">
                  <c:v>19.3</c:v>
                </c:pt>
              </c:numCache>
            </c:numRef>
          </c:val>
          <c:smooth val="1"/>
        </c:ser>
        <c:ser>
          <c:idx val="1"/>
          <c:order val="1"/>
          <c:tx>
            <c:strRef>
              <c:f>'Ark1'!$C$1</c:f>
              <c:strCache>
                <c:ptCount val="1"/>
                <c:pt idx="0">
                  <c:v>All jakt</c:v>
                </c:pt>
              </c:strCache>
            </c:strRef>
          </c:tx>
          <c:spPr>
            <a:ln w="38100">
              <a:solidFill>
                <a:srgbClr val="C50017"/>
              </a:solidFill>
            </a:ln>
          </c:spPr>
          <c:marker>
            <c:symbol val="none"/>
          </c:marker>
          <c:dLbls>
            <c:dLbl>
              <c:idx val="2"/>
              <c:layout>
                <c:manualLayout>
                  <c:x val="-4.5911227763196269E-2"/>
                  <c:y val="-2.2983684353428506E-2"/>
                </c:manualLayout>
              </c:layout>
              <c:dLblPos val="r"/>
              <c:showLegendKey val="0"/>
              <c:showVal val="1"/>
              <c:showCatName val="0"/>
              <c:showSerName val="0"/>
              <c:showPercent val="0"/>
              <c:showBubbleSize val="0"/>
            </c:dLbl>
            <c:dLbl>
              <c:idx val="3"/>
              <c:layout>
                <c:manualLayout>
                  <c:x val="-7.55408573928259E-2"/>
                  <c:y val="-1.9345740501967291E-2"/>
                </c:manualLayout>
              </c:layout>
              <c:dLblPos val="r"/>
              <c:showLegendKey val="0"/>
              <c:showVal val="1"/>
              <c:showCatName val="0"/>
              <c:showSerName val="0"/>
              <c:showPercent val="0"/>
              <c:showBubbleSize val="0"/>
            </c:dLbl>
            <c:dLbl>
              <c:idx val="4"/>
              <c:layout>
                <c:manualLayout>
                  <c:x val="-1.3318635170603674E-2"/>
                  <c:y val="-9.136835764713953E-3"/>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val>
            <c:numRef>
              <c:f>'Ark1'!$C$2:$C$7</c:f>
              <c:numCache>
                <c:formatCode>0</c:formatCode>
                <c:ptCount val="6"/>
                <c:pt idx="0">
                  <c:v>39</c:v>
                </c:pt>
                <c:pt idx="1">
                  <c:v>30</c:v>
                </c:pt>
                <c:pt idx="2">
                  <c:v>21</c:v>
                </c:pt>
                <c:pt idx="3">
                  <c:v>28</c:v>
                </c:pt>
                <c:pt idx="4">
                  <c:v>18.899999999999999</c:v>
                </c:pt>
                <c:pt idx="5">
                  <c:v>12.6</c:v>
                </c:pt>
              </c:numCache>
            </c:numRef>
          </c:val>
          <c:smooth val="1"/>
        </c:ser>
        <c:ser>
          <c:idx val="2"/>
          <c:order val="2"/>
          <c:tx>
            <c:strRef>
              <c:f>'Ark1'!$D$1</c:f>
              <c:strCache>
                <c:ptCount val="1"/>
                <c:pt idx="0">
                  <c:v>Ulvejakt</c:v>
                </c:pt>
              </c:strCache>
            </c:strRef>
          </c:tx>
          <c:spPr>
            <a:ln w="38100">
              <a:solidFill>
                <a:srgbClr val="00B050"/>
              </a:solidFill>
            </a:ln>
          </c:spPr>
          <c:marker>
            <c:symbol val="none"/>
          </c:marker>
          <c:dLbls>
            <c:dLblPos val="t"/>
            <c:showLegendKey val="0"/>
            <c:showVal val="1"/>
            <c:showCatName val="0"/>
            <c:showSerName val="0"/>
            <c:showPercent val="0"/>
            <c:showBubbleSize val="0"/>
            <c:showLeaderLines val="0"/>
          </c:dLbls>
          <c:val>
            <c:numRef>
              <c:f>'Ark1'!$D$2:$D$7</c:f>
              <c:numCache>
                <c:formatCode>0</c:formatCode>
                <c:ptCount val="6"/>
                <c:pt idx="0">
                  <c:v>6</c:v>
                </c:pt>
                <c:pt idx="1">
                  <c:v>9</c:v>
                </c:pt>
                <c:pt idx="2">
                  <c:v>23</c:v>
                </c:pt>
                <c:pt idx="3">
                  <c:v>11</c:v>
                </c:pt>
                <c:pt idx="4">
                  <c:v>11.5</c:v>
                </c:pt>
                <c:pt idx="5">
                  <c:v>30</c:v>
                </c:pt>
              </c:numCache>
            </c:numRef>
          </c:val>
          <c:smooth val="1"/>
        </c:ser>
        <c:ser>
          <c:idx val="3"/>
          <c:order val="3"/>
          <c:tx>
            <c:strRef>
              <c:f>'Ark1'!$E$1</c:f>
              <c:strCache>
                <c:ptCount val="1"/>
                <c:pt idx="0">
                  <c:v>Storviltjakt generelt</c:v>
                </c:pt>
              </c:strCache>
            </c:strRef>
          </c:tx>
          <c:spPr>
            <a:ln w="38100">
              <a:solidFill>
                <a:srgbClr val="C50017">
                  <a:lumMod val="40000"/>
                  <a:lumOff val="60000"/>
                </a:srgbClr>
              </a:solidFill>
            </a:ln>
          </c:spPr>
          <c:marker>
            <c:symbol val="none"/>
          </c:marker>
          <c:dLbls>
            <c:dLblPos val="t"/>
            <c:showLegendKey val="0"/>
            <c:showVal val="1"/>
            <c:showCatName val="0"/>
            <c:showSerName val="0"/>
            <c:showPercent val="0"/>
            <c:showBubbleSize val="0"/>
            <c:showLeaderLines val="0"/>
          </c:dLbls>
          <c:val>
            <c:numRef>
              <c:f>'Ark1'!$E$2:$E$7</c:f>
              <c:numCache>
                <c:formatCode>0</c:formatCode>
                <c:ptCount val="6"/>
                <c:pt idx="0">
                  <c:v>3</c:v>
                </c:pt>
                <c:pt idx="1">
                  <c:v>4</c:v>
                </c:pt>
                <c:pt idx="3">
                  <c:v>12</c:v>
                </c:pt>
                <c:pt idx="4">
                  <c:v>9.6</c:v>
                </c:pt>
                <c:pt idx="5">
                  <c:v>2.8</c:v>
                </c:pt>
              </c:numCache>
            </c:numRef>
          </c:val>
          <c:smooth val="1"/>
        </c:ser>
        <c:ser>
          <c:idx val="4"/>
          <c:order val="4"/>
          <c:tx>
            <c:strRef>
              <c:f>'Ark1'!$F$1</c:f>
              <c:strCache>
                <c:ptCount val="1"/>
                <c:pt idx="0">
                  <c:v>Rådyrjakt</c:v>
                </c:pt>
              </c:strCache>
            </c:strRef>
          </c:tx>
          <c:spPr>
            <a:ln w="38100"/>
          </c:spPr>
          <c:marker>
            <c:symbol val="none"/>
          </c:marker>
          <c:dLbls>
            <c:dLblPos val="t"/>
            <c:showLegendKey val="0"/>
            <c:showVal val="1"/>
            <c:showCatName val="0"/>
            <c:showSerName val="0"/>
            <c:showPercent val="0"/>
            <c:showBubbleSize val="0"/>
            <c:showLeaderLines val="0"/>
          </c:dLbls>
          <c:val>
            <c:numRef>
              <c:f>'Ark1'!$F$2:$F$7</c:f>
              <c:numCache>
                <c:formatCode>0</c:formatCode>
                <c:ptCount val="6"/>
                <c:pt idx="0">
                  <c:v>2</c:v>
                </c:pt>
                <c:pt idx="1">
                  <c:v>7</c:v>
                </c:pt>
                <c:pt idx="2">
                  <c:v>4</c:v>
                </c:pt>
                <c:pt idx="3">
                  <c:v>1</c:v>
                </c:pt>
                <c:pt idx="4">
                  <c:v>6</c:v>
                </c:pt>
                <c:pt idx="5">
                  <c:v>1.7</c:v>
                </c:pt>
              </c:numCache>
            </c:numRef>
          </c:val>
          <c:smooth val="1"/>
        </c:ser>
        <c:ser>
          <c:idx val="5"/>
          <c:order val="5"/>
          <c:tx>
            <c:strRef>
              <c:f>'Ark1'!$G$1</c:f>
              <c:strCache>
                <c:ptCount val="1"/>
                <c:pt idx="0">
                  <c:v>Hjortejakt</c:v>
                </c:pt>
              </c:strCache>
            </c:strRef>
          </c:tx>
          <c:spPr>
            <a:ln w="38100">
              <a:solidFill>
                <a:srgbClr val="4C1D52">
                  <a:lumMod val="60000"/>
                  <a:lumOff val="40000"/>
                </a:srgbClr>
              </a:solidFill>
            </a:ln>
          </c:spPr>
          <c:marker>
            <c:symbol val="none"/>
          </c:marker>
          <c:dLbls>
            <c:dLblPos val="b"/>
            <c:showLegendKey val="0"/>
            <c:showVal val="1"/>
            <c:showCatName val="0"/>
            <c:showSerName val="0"/>
            <c:showPercent val="0"/>
            <c:showBubbleSize val="0"/>
            <c:showLeaderLines val="0"/>
          </c:dLbls>
          <c:val>
            <c:numRef>
              <c:f>'Ark1'!$G$2:$G$7</c:f>
              <c:numCache>
                <c:formatCode>0</c:formatCode>
                <c:ptCount val="6"/>
                <c:pt idx="0">
                  <c:v>5</c:v>
                </c:pt>
                <c:pt idx="1">
                  <c:v>6</c:v>
                </c:pt>
                <c:pt idx="2">
                  <c:v>4</c:v>
                </c:pt>
                <c:pt idx="3">
                  <c:v>1</c:v>
                </c:pt>
                <c:pt idx="4">
                  <c:v>4.5</c:v>
                </c:pt>
                <c:pt idx="5">
                  <c:v>3.9</c:v>
                </c:pt>
              </c:numCache>
            </c:numRef>
          </c:val>
          <c:smooth val="1"/>
        </c:ser>
        <c:ser>
          <c:idx val="6"/>
          <c:order val="6"/>
          <c:tx>
            <c:strRef>
              <c:f>'Ark1'!$H$1</c:f>
              <c:strCache>
                <c:ptCount val="1"/>
                <c:pt idx="0">
                  <c:v>Småviltjakt generelt</c:v>
                </c:pt>
              </c:strCache>
            </c:strRef>
          </c:tx>
          <c:spPr>
            <a:ln w="38100"/>
          </c:spPr>
          <c:marker>
            <c:symbol val="none"/>
          </c:marker>
          <c:val>
            <c:numRef>
              <c:f>'Ark1'!$H$2:$H$7</c:f>
              <c:numCache>
                <c:formatCode>General</c:formatCode>
                <c:ptCount val="6"/>
                <c:pt idx="3" formatCode="0">
                  <c:v>5</c:v>
                </c:pt>
                <c:pt idx="4" formatCode="0">
                  <c:v>3.2</c:v>
                </c:pt>
                <c:pt idx="5" formatCode="0">
                  <c:v>0.7</c:v>
                </c:pt>
              </c:numCache>
            </c:numRef>
          </c:val>
          <c:smooth val="1"/>
        </c:ser>
        <c:dLbls>
          <c:showLegendKey val="0"/>
          <c:showVal val="0"/>
          <c:showCatName val="0"/>
          <c:showSerName val="0"/>
          <c:showPercent val="0"/>
          <c:showBubbleSize val="0"/>
        </c:dLbls>
        <c:marker val="1"/>
        <c:smooth val="0"/>
        <c:axId val="166469632"/>
        <c:axId val="166471168"/>
      </c:lineChart>
      <c:catAx>
        <c:axId val="166469632"/>
        <c:scaling>
          <c:orientation val="minMax"/>
        </c:scaling>
        <c:delete val="1"/>
        <c:axPos val="b"/>
        <c:numFmt formatCode="General" sourceLinked="1"/>
        <c:majorTickMark val="none"/>
        <c:minorTickMark val="none"/>
        <c:tickLblPos val="nextTo"/>
        <c:crossAx val="166471168"/>
        <c:crosses val="autoZero"/>
        <c:auto val="0"/>
        <c:lblAlgn val="ctr"/>
        <c:lblOffset val="100"/>
        <c:noMultiLvlLbl val="0"/>
      </c:catAx>
      <c:valAx>
        <c:axId val="166471168"/>
        <c:scaling>
          <c:orientation val="minMax"/>
        </c:scaling>
        <c:delete val="1"/>
        <c:axPos val="l"/>
        <c:numFmt formatCode="#,##0" sourceLinked="0"/>
        <c:majorTickMark val="none"/>
        <c:minorTickMark val="none"/>
        <c:tickLblPos val="nextTo"/>
        <c:crossAx val="166469632"/>
        <c:crosses val="autoZero"/>
        <c:crossBetween val="between"/>
      </c:valAx>
      <c:spPr>
        <a:noFill/>
        <a:ln w="25400">
          <a:noFill/>
        </a:ln>
      </c:spPr>
    </c:plotArea>
    <c:legend>
      <c:legendPos val="r"/>
      <c:layout>
        <c:manualLayout>
          <c:xMode val="edge"/>
          <c:yMode val="edge"/>
          <c:x val="1.2603385596860864E-2"/>
          <c:y val="1.4897498309233884E-2"/>
          <c:w val="0.2861636628754739"/>
          <c:h val="0.98510250169076607"/>
        </c:manualLayout>
      </c:layout>
      <c:overlay val="0"/>
    </c:legend>
    <c:plotVisOnly val="1"/>
    <c:dispBlanksAs val="gap"/>
    <c:showDLblsOverMax val="0"/>
  </c:chart>
  <c:txPr>
    <a:bodyPr/>
    <a:lstStyle/>
    <a:p>
      <a:pPr>
        <a:defRPr sz="1100"/>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Svært positiv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'Ark1'!$A$2:$A$11</c:f>
              <c:numCache>
                <c:formatCode>General</c:formatCode>
                <c:ptCount val="10"/>
                <c:pt idx="0">
                  <c:v>2014</c:v>
                </c:pt>
                <c:pt idx="1">
                  <c:v>2012</c:v>
                </c:pt>
                <c:pt idx="2">
                  <c:v>2010</c:v>
                </c:pt>
                <c:pt idx="3">
                  <c:v>2008</c:v>
                </c:pt>
                <c:pt idx="4">
                  <c:v>2007</c:v>
                </c:pt>
                <c:pt idx="5">
                  <c:v>2006</c:v>
                </c:pt>
                <c:pt idx="6">
                  <c:v>2005</c:v>
                </c:pt>
                <c:pt idx="7">
                  <c:v>2004</c:v>
                </c:pt>
                <c:pt idx="8">
                  <c:v>2003</c:v>
                </c:pt>
                <c:pt idx="9">
                  <c:v>2002</c:v>
                </c:pt>
              </c:numCache>
            </c:numRef>
          </c:cat>
          <c:val>
            <c:numRef>
              <c:f>'Ark1'!$B$2:$B$11</c:f>
              <c:numCache>
                <c:formatCode>General</c:formatCode>
                <c:ptCount val="10"/>
                <c:pt idx="0" formatCode="0">
                  <c:v>13.9</c:v>
                </c:pt>
                <c:pt idx="1">
                  <c:v>14</c:v>
                </c:pt>
                <c:pt idx="2">
                  <c:v>11</c:v>
                </c:pt>
                <c:pt idx="3">
                  <c:v>10</c:v>
                </c:pt>
                <c:pt idx="4">
                  <c:v>11</c:v>
                </c:pt>
                <c:pt idx="5">
                  <c:v>9</c:v>
                </c:pt>
                <c:pt idx="6">
                  <c:v>10</c:v>
                </c:pt>
                <c:pt idx="7">
                  <c:v>9</c:v>
                </c:pt>
                <c:pt idx="8">
                  <c:v>11</c:v>
                </c:pt>
                <c:pt idx="9">
                  <c:v>9</c:v>
                </c:pt>
              </c:numCache>
            </c:numRef>
          </c:val>
        </c:ser>
        <c:ser>
          <c:idx val="1"/>
          <c:order val="1"/>
          <c:tx>
            <c:strRef>
              <c:f>'Ark1'!$C$1</c:f>
              <c:strCache>
                <c:ptCount val="1"/>
                <c:pt idx="0">
                  <c:v>Ganske positiv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'Ark1'!$A$2:$A$11</c:f>
              <c:numCache>
                <c:formatCode>General</c:formatCode>
                <c:ptCount val="10"/>
                <c:pt idx="0">
                  <c:v>2014</c:v>
                </c:pt>
                <c:pt idx="1">
                  <c:v>2012</c:v>
                </c:pt>
                <c:pt idx="2">
                  <c:v>2010</c:v>
                </c:pt>
                <c:pt idx="3">
                  <c:v>2008</c:v>
                </c:pt>
                <c:pt idx="4">
                  <c:v>2007</c:v>
                </c:pt>
                <c:pt idx="5">
                  <c:v>2006</c:v>
                </c:pt>
                <c:pt idx="6">
                  <c:v>2005</c:v>
                </c:pt>
                <c:pt idx="7">
                  <c:v>2004</c:v>
                </c:pt>
                <c:pt idx="8">
                  <c:v>2003</c:v>
                </c:pt>
                <c:pt idx="9">
                  <c:v>2002</c:v>
                </c:pt>
              </c:numCache>
            </c:numRef>
          </c:cat>
          <c:val>
            <c:numRef>
              <c:f>'Ark1'!$C$2:$C$11</c:f>
              <c:numCache>
                <c:formatCode>General</c:formatCode>
                <c:ptCount val="10"/>
                <c:pt idx="0" formatCode="0">
                  <c:v>35</c:v>
                </c:pt>
                <c:pt idx="1">
                  <c:v>35</c:v>
                </c:pt>
                <c:pt idx="2">
                  <c:v>29</c:v>
                </c:pt>
                <c:pt idx="3">
                  <c:v>30</c:v>
                </c:pt>
                <c:pt idx="4">
                  <c:v>29</c:v>
                </c:pt>
                <c:pt idx="5">
                  <c:v>29</c:v>
                </c:pt>
                <c:pt idx="6">
                  <c:v>23</c:v>
                </c:pt>
                <c:pt idx="7">
                  <c:v>26</c:v>
                </c:pt>
                <c:pt idx="8">
                  <c:v>24</c:v>
                </c:pt>
                <c:pt idx="9">
                  <c:v>26</c:v>
                </c:pt>
              </c:numCache>
            </c:numRef>
          </c:val>
        </c:ser>
        <c:ser>
          <c:idx val="2"/>
          <c:order val="2"/>
          <c:tx>
            <c:strRef>
              <c:f>'Ark1'!$D$1</c:f>
              <c:strCache>
                <c:ptCount val="1"/>
                <c:pt idx="0">
                  <c:v>Ganske negativ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'Ark1'!$A$2:$A$11</c:f>
              <c:numCache>
                <c:formatCode>General</c:formatCode>
                <c:ptCount val="10"/>
                <c:pt idx="0">
                  <c:v>2014</c:v>
                </c:pt>
                <c:pt idx="1">
                  <c:v>2012</c:v>
                </c:pt>
                <c:pt idx="2">
                  <c:v>2010</c:v>
                </c:pt>
                <c:pt idx="3">
                  <c:v>2008</c:v>
                </c:pt>
                <c:pt idx="4">
                  <c:v>2007</c:v>
                </c:pt>
                <c:pt idx="5">
                  <c:v>2006</c:v>
                </c:pt>
                <c:pt idx="6">
                  <c:v>2005</c:v>
                </c:pt>
                <c:pt idx="7">
                  <c:v>2004</c:v>
                </c:pt>
                <c:pt idx="8">
                  <c:v>2003</c:v>
                </c:pt>
                <c:pt idx="9">
                  <c:v>2002</c:v>
                </c:pt>
              </c:numCache>
            </c:numRef>
          </c:cat>
          <c:val>
            <c:numRef>
              <c:f>'Ark1'!$D$2:$D$11</c:f>
              <c:numCache>
                <c:formatCode>General</c:formatCode>
                <c:ptCount val="10"/>
                <c:pt idx="0" formatCode="0">
                  <c:v>27.4</c:v>
                </c:pt>
                <c:pt idx="1">
                  <c:v>25</c:v>
                </c:pt>
                <c:pt idx="2">
                  <c:v>32</c:v>
                </c:pt>
                <c:pt idx="3">
                  <c:v>29</c:v>
                </c:pt>
                <c:pt idx="4">
                  <c:v>30</c:v>
                </c:pt>
                <c:pt idx="5">
                  <c:v>34</c:v>
                </c:pt>
                <c:pt idx="6">
                  <c:v>33</c:v>
                </c:pt>
                <c:pt idx="7">
                  <c:v>29</c:v>
                </c:pt>
                <c:pt idx="8">
                  <c:v>29</c:v>
                </c:pt>
                <c:pt idx="9">
                  <c:v>35</c:v>
                </c:pt>
              </c:numCache>
            </c:numRef>
          </c:val>
        </c:ser>
        <c:ser>
          <c:idx val="3"/>
          <c:order val="3"/>
          <c:tx>
            <c:strRef>
              <c:f>'Ark1'!$E$1</c:f>
              <c:strCache>
                <c:ptCount val="1"/>
                <c:pt idx="0">
                  <c:v>Svært negativ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'Ark1'!$A$2:$A$11</c:f>
              <c:numCache>
                <c:formatCode>General</c:formatCode>
                <c:ptCount val="10"/>
                <c:pt idx="0">
                  <c:v>2014</c:v>
                </c:pt>
                <c:pt idx="1">
                  <c:v>2012</c:v>
                </c:pt>
                <c:pt idx="2">
                  <c:v>2010</c:v>
                </c:pt>
                <c:pt idx="3">
                  <c:v>2008</c:v>
                </c:pt>
                <c:pt idx="4">
                  <c:v>2007</c:v>
                </c:pt>
                <c:pt idx="5">
                  <c:v>2006</c:v>
                </c:pt>
                <c:pt idx="6">
                  <c:v>2005</c:v>
                </c:pt>
                <c:pt idx="7">
                  <c:v>2004</c:v>
                </c:pt>
                <c:pt idx="8">
                  <c:v>2003</c:v>
                </c:pt>
                <c:pt idx="9">
                  <c:v>2002</c:v>
                </c:pt>
              </c:numCache>
            </c:numRef>
          </c:cat>
          <c:val>
            <c:numRef>
              <c:f>'Ark1'!$E$2:$E$11</c:f>
              <c:numCache>
                <c:formatCode>General</c:formatCode>
                <c:ptCount val="10"/>
                <c:pt idx="0" formatCode="0">
                  <c:v>15.5</c:v>
                </c:pt>
                <c:pt idx="1">
                  <c:v>19</c:v>
                </c:pt>
                <c:pt idx="2">
                  <c:v>19</c:v>
                </c:pt>
                <c:pt idx="3">
                  <c:v>24</c:v>
                </c:pt>
                <c:pt idx="4">
                  <c:v>24</c:v>
                </c:pt>
                <c:pt idx="5">
                  <c:v>21</c:v>
                </c:pt>
                <c:pt idx="6">
                  <c:v>28</c:v>
                </c:pt>
                <c:pt idx="7">
                  <c:v>29</c:v>
                </c:pt>
                <c:pt idx="8">
                  <c:v>29</c:v>
                </c:pt>
                <c:pt idx="9">
                  <c:v>24</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'Ark1'!$A$2:$A$11</c:f>
              <c:numCache>
                <c:formatCode>General</c:formatCode>
                <c:ptCount val="10"/>
                <c:pt idx="0">
                  <c:v>2014</c:v>
                </c:pt>
                <c:pt idx="1">
                  <c:v>2012</c:v>
                </c:pt>
                <c:pt idx="2">
                  <c:v>2010</c:v>
                </c:pt>
                <c:pt idx="3">
                  <c:v>2008</c:v>
                </c:pt>
                <c:pt idx="4">
                  <c:v>2007</c:v>
                </c:pt>
                <c:pt idx="5">
                  <c:v>2006</c:v>
                </c:pt>
                <c:pt idx="6">
                  <c:v>2005</c:v>
                </c:pt>
                <c:pt idx="7">
                  <c:v>2004</c:v>
                </c:pt>
                <c:pt idx="8">
                  <c:v>2003</c:v>
                </c:pt>
                <c:pt idx="9">
                  <c:v>2002</c:v>
                </c:pt>
              </c:numCache>
            </c:numRef>
          </c:cat>
          <c:val>
            <c:numRef>
              <c:f>'Ark1'!$F$2:$F$11</c:f>
              <c:numCache>
                <c:formatCode>General</c:formatCode>
                <c:ptCount val="10"/>
                <c:pt idx="0" formatCode="0">
                  <c:v>8.3000000000000007</c:v>
                </c:pt>
                <c:pt idx="1">
                  <c:v>8</c:v>
                </c:pt>
                <c:pt idx="2">
                  <c:v>9</c:v>
                </c:pt>
                <c:pt idx="3">
                  <c:v>7</c:v>
                </c:pt>
                <c:pt idx="4">
                  <c:v>7</c:v>
                </c:pt>
                <c:pt idx="5">
                  <c:v>7</c:v>
                </c:pt>
                <c:pt idx="6">
                  <c:v>7</c:v>
                </c:pt>
                <c:pt idx="7">
                  <c:v>7</c:v>
                </c:pt>
                <c:pt idx="8">
                  <c:v>8</c:v>
                </c:pt>
                <c:pt idx="9">
                  <c:v>6</c:v>
                </c:pt>
              </c:numCache>
            </c:numRef>
          </c:val>
        </c:ser>
        <c:dLbls>
          <c:showLegendKey val="0"/>
          <c:showVal val="0"/>
          <c:showCatName val="0"/>
          <c:showSerName val="0"/>
          <c:showPercent val="0"/>
          <c:showBubbleSize val="0"/>
        </c:dLbls>
        <c:gapWidth val="150"/>
        <c:overlap val="100"/>
        <c:axId val="217160704"/>
        <c:axId val="217461504"/>
      </c:barChart>
      <c:catAx>
        <c:axId val="217160704"/>
        <c:scaling>
          <c:orientation val="maxMin"/>
        </c:scaling>
        <c:delete val="0"/>
        <c:axPos val="l"/>
        <c:numFmt formatCode="General" sourceLinked="1"/>
        <c:majorTickMark val="out"/>
        <c:minorTickMark val="none"/>
        <c:tickLblPos val="nextTo"/>
        <c:txPr>
          <a:bodyPr/>
          <a:lstStyle/>
          <a:p>
            <a:pPr>
              <a:defRPr sz="1000"/>
            </a:pPr>
            <a:endParaRPr lang="nb-NO"/>
          </a:p>
        </c:txPr>
        <c:crossAx val="217461504"/>
        <c:crosses val="autoZero"/>
        <c:auto val="1"/>
        <c:lblAlgn val="ctr"/>
        <c:lblOffset val="100"/>
        <c:noMultiLvlLbl val="0"/>
      </c:catAx>
      <c:valAx>
        <c:axId val="217461504"/>
        <c:scaling>
          <c:orientation val="minMax"/>
          <c:max val="100"/>
          <c:min val="0"/>
        </c:scaling>
        <c:delete val="1"/>
        <c:axPos val="t"/>
        <c:numFmt formatCode="0" sourceLinked="1"/>
        <c:majorTickMark val="out"/>
        <c:minorTickMark val="none"/>
        <c:tickLblPos val="nextTo"/>
        <c:crossAx val="217160704"/>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Svært interessert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'Ark1'!$A$2:$A$11</c:f>
              <c:numCache>
                <c:formatCode>General</c:formatCode>
                <c:ptCount val="10"/>
                <c:pt idx="0">
                  <c:v>2014</c:v>
                </c:pt>
                <c:pt idx="1">
                  <c:v>2012</c:v>
                </c:pt>
                <c:pt idx="2">
                  <c:v>2010</c:v>
                </c:pt>
                <c:pt idx="3">
                  <c:v>2008</c:v>
                </c:pt>
                <c:pt idx="4">
                  <c:v>2007</c:v>
                </c:pt>
                <c:pt idx="5">
                  <c:v>2006</c:v>
                </c:pt>
                <c:pt idx="6">
                  <c:v>2005</c:v>
                </c:pt>
                <c:pt idx="7">
                  <c:v>2004</c:v>
                </c:pt>
                <c:pt idx="8">
                  <c:v>2003</c:v>
                </c:pt>
                <c:pt idx="9">
                  <c:v>2002</c:v>
                </c:pt>
              </c:numCache>
            </c:numRef>
          </c:cat>
          <c:val>
            <c:numRef>
              <c:f>'Ark1'!$B$2:$B$11</c:f>
              <c:numCache>
                <c:formatCode>General</c:formatCode>
                <c:ptCount val="10"/>
                <c:pt idx="0">
                  <c:v>10</c:v>
                </c:pt>
                <c:pt idx="1">
                  <c:v>12</c:v>
                </c:pt>
                <c:pt idx="2">
                  <c:v>8</c:v>
                </c:pt>
                <c:pt idx="3">
                  <c:v>14</c:v>
                </c:pt>
                <c:pt idx="4">
                  <c:v>15</c:v>
                </c:pt>
                <c:pt idx="5">
                  <c:v>11</c:v>
                </c:pt>
                <c:pt idx="6">
                  <c:v>11</c:v>
                </c:pt>
                <c:pt idx="7">
                  <c:v>11</c:v>
                </c:pt>
                <c:pt idx="8">
                  <c:v>10</c:v>
                </c:pt>
                <c:pt idx="9">
                  <c:v>15</c:v>
                </c:pt>
              </c:numCache>
            </c:numRef>
          </c:val>
        </c:ser>
        <c:ser>
          <c:idx val="1"/>
          <c:order val="1"/>
          <c:tx>
            <c:strRef>
              <c:f>'Ark1'!$C$1</c:f>
              <c:strCache>
                <c:ptCount val="1"/>
                <c:pt idx="0">
                  <c:v>Ganske interessert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'Ark1'!$A$2:$A$11</c:f>
              <c:numCache>
                <c:formatCode>General</c:formatCode>
                <c:ptCount val="10"/>
                <c:pt idx="0">
                  <c:v>2014</c:v>
                </c:pt>
                <c:pt idx="1">
                  <c:v>2012</c:v>
                </c:pt>
                <c:pt idx="2">
                  <c:v>2010</c:v>
                </c:pt>
                <c:pt idx="3">
                  <c:v>2008</c:v>
                </c:pt>
                <c:pt idx="4">
                  <c:v>2007</c:v>
                </c:pt>
                <c:pt idx="5">
                  <c:v>2006</c:v>
                </c:pt>
                <c:pt idx="6">
                  <c:v>2005</c:v>
                </c:pt>
                <c:pt idx="7">
                  <c:v>2004</c:v>
                </c:pt>
                <c:pt idx="8">
                  <c:v>2003</c:v>
                </c:pt>
                <c:pt idx="9">
                  <c:v>2002</c:v>
                </c:pt>
              </c:numCache>
            </c:numRef>
          </c:cat>
          <c:val>
            <c:numRef>
              <c:f>'Ark1'!$C$2:$C$11</c:f>
              <c:numCache>
                <c:formatCode>General</c:formatCode>
                <c:ptCount val="10"/>
                <c:pt idx="0">
                  <c:v>42</c:v>
                </c:pt>
                <c:pt idx="1">
                  <c:v>41</c:v>
                </c:pt>
                <c:pt idx="2">
                  <c:v>42</c:v>
                </c:pt>
                <c:pt idx="3">
                  <c:v>38</c:v>
                </c:pt>
                <c:pt idx="4">
                  <c:v>40</c:v>
                </c:pt>
                <c:pt idx="5">
                  <c:v>45</c:v>
                </c:pt>
                <c:pt idx="6">
                  <c:v>43</c:v>
                </c:pt>
                <c:pt idx="7">
                  <c:v>41</c:v>
                </c:pt>
                <c:pt idx="8">
                  <c:v>38</c:v>
                </c:pt>
                <c:pt idx="9">
                  <c:v>46</c:v>
                </c:pt>
              </c:numCache>
            </c:numRef>
          </c:val>
        </c:ser>
        <c:ser>
          <c:idx val="2"/>
          <c:order val="2"/>
          <c:tx>
            <c:strRef>
              <c:f>'Ark1'!$D$1</c:f>
              <c:strCache>
                <c:ptCount val="1"/>
                <c:pt idx="0">
                  <c:v>Ganske lite interessert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'Ark1'!$A$2:$A$11</c:f>
              <c:numCache>
                <c:formatCode>General</c:formatCode>
                <c:ptCount val="10"/>
                <c:pt idx="0">
                  <c:v>2014</c:v>
                </c:pt>
                <c:pt idx="1">
                  <c:v>2012</c:v>
                </c:pt>
                <c:pt idx="2">
                  <c:v>2010</c:v>
                </c:pt>
                <c:pt idx="3">
                  <c:v>2008</c:v>
                </c:pt>
                <c:pt idx="4">
                  <c:v>2007</c:v>
                </c:pt>
                <c:pt idx="5">
                  <c:v>2006</c:v>
                </c:pt>
                <c:pt idx="6">
                  <c:v>2005</c:v>
                </c:pt>
                <c:pt idx="7">
                  <c:v>2004</c:v>
                </c:pt>
                <c:pt idx="8">
                  <c:v>2003</c:v>
                </c:pt>
                <c:pt idx="9">
                  <c:v>2002</c:v>
                </c:pt>
              </c:numCache>
            </c:numRef>
          </c:cat>
          <c:val>
            <c:numRef>
              <c:f>'Ark1'!$D$2:$D$11</c:f>
              <c:numCache>
                <c:formatCode>General</c:formatCode>
                <c:ptCount val="10"/>
                <c:pt idx="0">
                  <c:v>35</c:v>
                </c:pt>
                <c:pt idx="1">
                  <c:v>33</c:v>
                </c:pt>
                <c:pt idx="2">
                  <c:v>34</c:v>
                </c:pt>
                <c:pt idx="3">
                  <c:v>34</c:v>
                </c:pt>
                <c:pt idx="4">
                  <c:v>34</c:v>
                </c:pt>
                <c:pt idx="5">
                  <c:v>33</c:v>
                </c:pt>
                <c:pt idx="6">
                  <c:v>33</c:v>
                </c:pt>
                <c:pt idx="7">
                  <c:v>34</c:v>
                </c:pt>
                <c:pt idx="8">
                  <c:v>36</c:v>
                </c:pt>
                <c:pt idx="9">
                  <c:v>30</c:v>
                </c:pt>
              </c:numCache>
            </c:numRef>
          </c:val>
        </c:ser>
        <c:ser>
          <c:idx val="3"/>
          <c:order val="3"/>
          <c:tx>
            <c:strRef>
              <c:f>'Ark1'!$E$1</c:f>
              <c:strCache>
                <c:ptCount val="1"/>
                <c:pt idx="0">
                  <c:v>Svært lite interessert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'Ark1'!$A$2:$A$11</c:f>
              <c:numCache>
                <c:formatCode>General</c:formatCode>
                <c:ptCount val="10"/>
                <c:pt idx="0">
                  <c:v>2014</c:v>
                </c:pt>
                <c:pt idx="1">
                  <c:v>2012</c:v>
                </c:pt>
                <c:pt idx="2">
                  <c:v>2010</c:v>
                </c:pt>
                <c:pt idx="3">
                  <c:v>2008</c:v>
                </c:pt>
                <c:pt idx="4">
                  <c:v>2007</c:v>
                </c:pt>
                <c:pt idx="5">
                  <c:v>2006</c:v>
                </c:pt>
                <c:pt idx="6">
                  <c:v>2005</c:v>
                </c:pt>
                <c:pt idx="7">
                  <c:v>2004</c:v>
                </c:pt>
                <c:pt idx="8">
                  <c:v>2003</c:v>
                </c:pt>
                <c:pt idx="9">
                  <c:v>2002</c:v>
                </c:pt>
              </c:numCache>
            </c:numRef>
          </c:cat>
          <c:val>
            <c:numRef>
              <c:f>'Ark1'!$E$2:$E$11</c:f>
              <c:numCache>
                <c:formatCode>General</c:formatCode>
                <c:ptCount val="10"/>
                <c:pt idx="0">
                  <c:v>12</c:v>
                </c:pt>
                <c:pt idx="1">
                  <c:v>13</c:v>
                </c:pt>
                <c:pt idx="2">
                  <c:v>14</c:v>
                </c:pt>
                <c:pt idx="3">
                  <c:v>13</c:v>
                </c:pt>
                <c:pt idx="4">
                  <c:v>10</c:v>
                </c:pt>
                <c:pt idx="5">
                  <c:v>10</c:v>
                </c:pt>
                <c:pt idx="6">
                  <c:v>12</c:v>
                </c:pt>
                <c:pt idx="7">
                  <c:v>12</c:v>
                </c:pt>
                <c:pt idx="8">
                  <c:v>13</c:v>
                </c:pt>
                <c:pt idx="9">
                  <c:v>8</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'Ark1'!$A$2:$A$11</c:f>
              <c:numCache>
                <c:formatCode>General</c:formatCode>
                <c:ptCount val="10"/>
                <c:pt idx="0">
                  <c:v>2014</c:v>
                </c:pt>
                <c:pt idx="1">
                  <c:v>2012</c:v>
                </c:pt>
                <c:pt idx="2">
                  <c:v>2010</c:v>
                </c:pt>
                <c:pt idx="3">
                  <c:v>2008</c:v>
                </c:pt>
                <c:pt idx="4">
                  <c:v>2007</c:v>
                </c:pt>
                <c:pt idx="5">
                  <c:v>2006</c:v>
                </c:pt>
                <c:pt idx="6">
                  <c:v>2005</c:v>
                </c:pt>
                <c:pt idx="7">
                  <c:v>2004</c:v>
                </c:pt>
                <c:pt idx="8">
                  <c:v>2003</c:v>
                </c:pt>
                <c:pt idx="9">
                  <c:v>2002</c:v>
                </c:pt>
              </c:numCache>
            </c:numRef>
          </c:cat>
          <c:val>
            <c:numRef>
              <c:f>'Ark1'!$F$2:$F$11</c:f>
              <c:numCache>
                <c:formatCode>General</c:formatCode>
                <c:ptCount val="10"/>
                <c:pt idx="1">
                  <c:v>2</c:v>
                </c:pt>
                <c:pt idx="2">
                  <c:v>2</c:v>
                </c:pt>
                <c:pt idx="3">
                  <c:v>2</c:v>
                </c:pt>
                <c:pt idx="4">
                  <c:v>1</c:v>
                </c:pt>
                <c:pt idx="5">
                  <c:v>1</c:v>
                </c:pt>
                <c:pt idx="6">
                  <c:v>2</c:v>
                </c:pt>
                <c:pt idx="7">
                  <c:v>2</c:v>
                </c:pt>
                <c:pt idx="8">
                  <c:v>3</c:v>
                </c:pt>
                <c:pt idx="9">
                  <c:v>1</c:v>
                </c:pt>
              </c:numCache>
            </c:numRef>
          </c:val>
        </c:ser>
        <c:dLbls>
          <c:showLegendKey val="0"/>
          <c:showVal val="0"/>
          <c:showCatName val="0"/>
          <c:showSerName val="0"/>
          <c:showPercent val="0"/>
          <c:showBubbleSize val="0"/>
        </c:dLbls>
        <c:gapWidth val="150"/>
        <c:overlap val="100"/>
        <c:axId val="217609728"/>
        <c:axId val="217611264"/>
      </c:barChart>
      <c:catAx>
        <c:axId val="217609728"/>
        <c:scaling>
          <c:orientation val="maxMin"/>
        </c:scaling>
        <c:delete val="0"/>
        <c:axPos val="l"/>
        <c:numFmt formatCode="General" sourceLinked="1"/>
        <c:majorTickMark val="out"/>
        <c:minorTickMark val="none"/>
        <c:tickLblPos val="nextTo"/>
        <c:txPr>
          <a:bodyPr/>
          <a:lstStyle/>
          <a:p>
            <a:pPr>
              <a:defRPr sz="1000"/>
            </a:pPr>
            <a:endParaRPr lang="nb-NO"/>
          </a:p>
        </c:txPr>
        <c:crossAx val="217611264"/>
        <c:crosses val="autoZero"/>
        <c:auto val="1"/>
        <c:lblAlgn val="ctr"/>
        <c:lblOffset val="100"/>
        <c:noMultiLvlLbl val="0"/>
      </c:catAx>
      <c:valAx>
        <c:axId val="217611264"/>
        <c:scaling>
          <c:orientation val="minMax"/>
          <c:max val="100"/>
          <c:min val="0"/>
        </c:scaling>
        <c:delete val="1"/>
        <c:axPos val="t"/>
        <c:numFmt formatCode="General" sourceLinked="1"/>
        <c:majorTickMark val="out"/>
        <c:minorTickMark val="none"/>
        <c:tickLblPos val="nextTo"/>
        <c:crossAx val="217609728"/>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a:t>«Top2»</a:t>
            </a:r>
          </a:p>
        </c:rich>
      </c:tx>
      <c:layout/>
      <c:overlay val="1"/>
    </c:title>
    <c:autoTitleDeleted val="0"/>
    <c:plotArea>
      <c:layout>
        <c:manualLayout>
          <c:layoutTarget val="inner"/>
          <c:xMode val="edge"/>
          <c:yMode val="edge"/>
          <c:x val="0.13921903170768679"/>
          <c:y val="0.12726914434990613"/>
          <c:w val="0.82125223567437911"/>
          <c:h val="0.631891875461701"/>
        </c:manualLayout>
      </c:layout>
      <c:lineChart>
        <c:grouping val="standard"/>
        <c:varyColors val="0"/>
        <c:ser>
          <c:idx val="0"/>
          <c:order val="0"/>
          <c:tx>
            <c:strRef>
              <c:f>'Ark1'!$B$1</c:f>
              <c:strCache>
                <c:ptCount val="1"/>
                <c:pt idx="0">
                  <c:v>Positive ulv</c:v>
                </c:pt>
              </c:strCache>
            </c:strRef>
          </c:tx>
          <c:spPr>
            <a:ln w="28575">
              <a:solidFill>
                <a:srgbClr val="C50017"/>
              </a:solidFill>
            </a:ln>
          </c:spPr>
          <c:marker>
            <c:symbol val="none"/>
          </c:marker>
          <c:dLbls>
            <c:dLbl>
              <c:idx val="0"/>
              <c:layout>
                <c:manualLayout>
                  <c:x val="-4.6805947309412871E-2"/>
                  <c:y val="-3.5035148193444672E-2"/>
                </c:manualLayout>
              </c:layout>
              <c:dLblPos val="r"/>
              <c:showLegendKey val="0"/>
              <c:showVal val="1"/>
              <c:showCatName val="0"/>
              <c:showSerName val="0"/>
              <c:showPercent val="0"/>
              <c:showBubbleSize val="0"/>
            </c:dLbl>
            <c:dLbl>
              <c:idx val="1"/>
              <c:layout>
                <c:manualLayout>
                  <c:x val="-4.6805947309412808E-2"/>
                  <c:y val="-3.9372533965658152E-2"/>
                </c:manualLayout>
              </c:layout>
              <c:dLblPos val="r"/>
              <c:showLegendKey val="0"/>
              <c:showVal val="1"/>
              <c:showCatName val="0"/>
              <c:showSerName val="0"/>
              <c:showPercent val="0"/>
              <c:showBubbleSize val="0"/>
            </c:dLbl>
            <c:dLbl>
              <c:idx val="2"/>
              <c:layout>
                <c:manualLayout>
                  <c:x val="-4.6805947309412871E-2"/>
                  <c:y val="-2.6360376649017719E-2"/>
                </c:manualLayout>
              </c:layout>
              <c:dLblPos val="r"/>
              <c:showLegendKey val="0"/>
              <c:showVal val="1"/>
              <c:showCatName val="0"/>
              <c:showSerName val="0"/>
              <c:showPercent val="0"/>
              <c:showBubbleSize val="0"/>
            </c:dLbl>
            <c:dLbl>
              <c:idx val="3"/>
              <c:layout>
                <c:manualLayout>
                  <c:x val="-4.6805947309412871E-2"/>
                  <c:y val="-3.0697762421231196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'Ark1'!$A$2:$A$5</c:f>
              <c:numCache>
                <c:formatCode>General</c:formatCode>
                <c:ptCount val="4"/>
                <c:pt idx="0">
                  <c:v>2008</c:v>
                </c:pt>
                <c:pt idx="1">
                  <c:v>2010</c:v>
                </c:pt>
                <c:pt idx="2">
                  <c:v>2012</c:v>
                </c:pt>
                <c:pt idx="3">
                  <c:v>2014</c:v>
                </c:pt>
              </c:numCache>
            </c:numRef>
          </c:cat>
          <c:val>
            <c:numRef>
              <c:f>'Ark1'!$B$2:$B$5</c:f>
              <c:numCache>
                <c:formatCode>General</c:formatCode>
                <c:ptCount val="4"/>
                <c:pt idx="0">
                  <c:v>44</c:v>
                </c:pt>
                <c:pt idx="1">
                  <c:v>45</c:v>
                </c:pt>
                <c:pt idx="2">
                  <c:v>50</c:v>
                </c:pt>
                <c:pt idx="3" formatCode="0">
                  <c:v>54</c:v>
                </c:pt>
              </c:numCache>
            </c:numRef>
          </c:val>
          <c:smooth val="0"/>
        </c:ser>
        <c:ser>
          <c:idx val="1"/>
          <c:order val="1"/>
          <c:tx>
            <c:strRef>
              <c:f>'Ark1'!$C$1</c:f>
              <c:strCache>
                <c:ptCount val="1"/>
                <c:pt idx="0">
                  <c:v>Positive bjørn</c:v>
                </c:pt>
              </c:strCache>
            </c:strRef>
          </c:tx>
          <c:spPr>
            <a:ln w="28575">
              <a:solidFill>
                <a:srgbClr val="0070C0"/>
              </a:solidFill>
            </a:ln>
          </c:spPr>
          <c:marker>
            <c:symbol val="none"/>
          </c:marker>
          <c:dLbls>
            <c:dLbl>
              <c:idx val="1"/>
              <c:layout>
                <c:manualLayout>
                  <c:x val="-2.7900868914121513E-2"/>
                  <c:y val="2.6360718175456474E-2"/>
                </c:manualLayout>
              </c:layout>
              <c:dLblPos val="r"/>
              <c:showLegendKey val="0"/>
              <c:showVal val="1"/>
              <c:showCatName val="0"/>
              <c:showSerName val="0"/>
              <c:showPercent val="0"/>
              <c:showBubbleSize val="0"/>
            </c:dLbl>
            <c:dLbl>
              <c:idx val="2"/>
              <c:layout>
                <c:manualLayout>
                  <c:x val="-4.0504254510982433E-2"/>
                  <c:y val="2.6360718175456474E-2"/>
                </c:manualLayout>
              </c:layout>
              <c:dLblPos val="r"/>
              <c:showLegendKey val="0"/>
              <c:showVal val="1"/>
              <c:showCatName val="0"/>
              <c:showSerName val="0"/>
              <c:showPercent val="0"/>
              <c:showBubbleSize val="0"/>
            </c:dLbl>
            <c:dLbl>
              <c:idx val="3"/>
              <c:layout>
                <c:manualLayout>
                  <c:x val="-4.6805947309412871E-2"/>
                  <c:y val="3.5035489719883434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numRef>
              <c:f>'Ark1'!$A$2:$A$5</c:f>
              <c:numCache>
                <c:formatCode>General</c:formatCode>
                <c:ptCount val="4"/>
                <c:pt idx="0">
                  <c:v>2008</c:v>
                </c:pt>
                <c:pt idx="1">
                  <c:v>2010</c:v>
                </c:pt>
                <c:pt idx="2">
                  <c:v>2012</c:v>
                </c:pt>
                <c:pt idx="3">
                  <c:v>2014</c:v>
                </c:pt>
              </c:numCache>
            </c:numRef>
          </c:cat>
          <c:val>
            <c:numRef>
              <c:f>'Ark1'!$C$2:$C$5</c:f>
              <c:numCache>
                <c:formatCode>General</c:formatCode>
                <c:ptCount val="4"/>
                <c:pt idx="0">
                  <c:v>43</c:v>
                </c:pt>
                <c:pt idx="1">
                  <c:v>42</c:v>
                </c:pt>
                <c:pt idx="2">
                  <c:v>44</c:v>
                </c:pt>
                <c:pt idx="3" formatCode="0">
                  <c:v>51</c:v>
                </c:pt>
              </c:numCache>
            </c:numRef>
          </c:val>
          <c:smooth val="0"/>
        </c:ser>
        <c:ser>
          <c:idx val="2"/>
          <c:order val="2"/>
          <c:tx>
            <c:strRef>
              <c:f>'Ark1'!$D$1</c:f>
              <c:strCache>
                <c:ptCount val="1"/>
                <c:pt idx="0">
                  <c:v>Positive gaupe</c:v>
                </c:pt>
              </c:strCache>
            </c:strRef>
          </c:tx>
          <c:spPr>
            <a:ln>
              <a:solidFill>
                <a:srgbClr val="EF5205"/>
              </a:solidFill>
            </a:ln>
          </c:spPr>
          <c:marker>
            <c:symbol val="none"/>
          </c:marker>
          <c:dLbls>
            <c:dLbl>
              <c:idx val="3"/>
              <c:layout>
                <c:manualLayout>
                  <c:x val="-5.9409332906273732E-2"/>
                  <c:y val="-3.9372533965658131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'Ark1'!$A$2:$A$5</c:f>
              <c:numCache>
                <c:formatCode>General</c:formatCode>
                <c:ptCount val="4"/>
                <c:pt idx="0">
                  <c:v>2008</c:v>
                </c:pt>
                <c:pt idx="1">
                  <c:v>2010</c:v>
                </c:pt>
                <c:pt idx="2">
                  <c:v>2012</c:v>
                </c:pt>
                <c:pt idx="3">
                  <c:v>2014</c:v>
                </c:pt>
              </c:numCache>
            </c:numRef>
          </c:cat>
          <c:val>
            <c:numRef>
              <c:f>'Ark1'!$D$2:$D$5</c:f>
              <c:numCache>
                <c:formatCode>General</c:formatCode>
                <c:ptCount val="4"/>
                <c:pt idx="0">
                  <c:v>65</c:v>
                </c:pt>
                <c:pt idx="1">
                  <c:v>65</c:v>
                </c:pt>
                <c:pt idx="2">
                  <c:v>63</c:v>
                </c:pt>
                <c:pt idx="3" formatCode="0">
                  <c:v>71</c:v>
                </c:pt>
              </c:numCache>
            </c:numRef>
          </c:val>
          <c:smooth val="0"/>
        </c:ser>
        <c:ser>
          <c:idx val="3"/>
          <c:order val="3"/>
          <c:tx>
            <c:strRef>
              <c:f>'Ark1'!$E$1</c:f>
              <c:strCache>
                <c:ptCount val="1"/>
                <c:pt idx="0">
                  <c:v>Positive jerv</c:v>
                </c:pt>
              </c:strCache>
            </c:strRef>
          </c:tx>
          <c:spPr>
            <a:ln>
              <a:solidFill>
                <a:srgbClr val="92D050"/>
              </a:solidFill>
            </a:ln>
          </c:spPr>
          <c:marker>
            <c:symbol val="none"/>
          </c:marker>
          <c:dLbls>
            <c:dLbl>
              <c:idx val="0"/>
              <c:layout>
                <c:manualLayout>
                  <c:x val="-4.3655100910197656E-2"/>
                  <c:y val="-3.0697762421231237E-2"/>
                </c:manualLayout>
              </c:layout>
              <c:dLblPos val="r"/>
              <c:showLegendKey val="0"/>
              <c:showVal val="1"/>
              <c:showCatName val="0"/>
              <c:showSerName val="0"/>
              <c:showPercent val="0"/>
              <c:showBubbleSize val="0"/>
            </c:dLbl>
            <c:dLbl>
              <c:idx val="1"/>
              <c:layout>
                <c:manualLayout>
                  <c:x val="-4.6805947309412808E-2"/>
                  <c:y val="-3.5035148193444672E-2"/>
                </c:manualLayout>
              </c:layout>
              <c:dLblPos val="r"/>
              <c:showLegendKey val="0"/>
              <c:showVal val="1"/>
              <c:showCatName val="0"/>
              <c:showSerName val="0"/>
              <c:showPercent val="0"/>
              <c:showBubbleSize val="0"/>
            </c:dLbl>
            <c:dLbl>
              <c:idx val="2"/>
              <c:layout>
                <c:manualLayout>
                  <c:x val="-4.6805947309412871E-2"/>
                  <c:y val="-3.5035148193444672E-2"/>
                </c:manualLayout>
              </c:layout>
              <c:dLblPos val="r"/>
              <c:showLegendKey val="0"/>
              <c:showVal val="1"/>
              <c:showCatName val="0"/>
              <c:showSerName val="0"/>
              <c:showPercent val="0"/>
              <c:showBubbleSize val="0"/>
            </c:dLbl>
            <c:dLbl>
              <c:idx val="3"/>
              <c:layout>
                <c:manualLayout>
                  <c:x val="-5.9409332906273732E-2"/>
                  <c:y val="-3.5035148193444672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'Ark1'!$A$2:$A$5</c:f>
              <c:numCache>
                <c:formatCode>General</c:formatCode>
                <c:ptCount val="4"/>
                <c:pt idx="0">
                  <c:v>2008</c:v>
                </c:pt>
                <c:pt idx="1">
                  <c:v>2010</c:v>
                </c:pt>
                <c:pt idx="2">
                  <c:v>2012</c:v>
                </c:pt>
                <c:pt idx="3">
                  <c:v>2014</c:v>
                </c:pt>
              </c:numCache>
            </c:numRef>
          </c:cat>
          <c:val>
            <c:numRef>
              <c:f>'Ark1'!$E$2:$E$5</c:f>
              <c:numCache>
                <c:formatCode>General</c:formatCode>
                <c:ptCount val="4"/>
                <c:pt idx="0">
                  <c:v>53</c:v>
                </c:pt>
                <c:pt idx="1">
                  <c:v>51</c:v>
                </c:pt>
                <c:pt idx="2">
                  <c:v>55</c:v>
                </c:pt>
                <c:pt idx="3" formatCode="0">
                  <c:v>61</c:v>
                </c:pt>
              </c:numCache>
            </c:numRef>
          </c:val>
          <c:smooth val="0"/>
        </c:ser>
        <c:dLbls>
          <c:showLegendKey val="0"/>
          <c:showVal val="0"/>
          <c:showCatName val="0"/>
          <c:showSerName val="0"/>
          <c:showPercent val="0"/>
          <c:showBubbleSize val="0"/>
        </c:dLbls>
        <c:marker val="1"/>
        <c:smooth val="0"/>
        <c:axId val="218257664"/>
        <c:axId val="218271744"/>
      </c:lineChart>
      <c:catAx>
        <c:axId val="218257664"/>
        <c:scaling>
          <c:orientation val="minMax"/>
        </c:scaling>
        <c:delete val="0"/>
        <c:axPos val="b"/>
        <c:numFmt formatCode="General" sourceLinked="1"/>
        <c:majorTickMark val="none"/>
        <c:minorTickMark val="none"/>
        <c:tickLblPos val="nextTo"/>
        <c:spPr>
          <a:ln>
            <a:solidFill>
              <a:schemeClr val="bg1">
                <a:lumMod val="50000"/>
              </a:schemeClr>
            </a:solidFill>
          </a:ln>
        </c:spPr>
        <c:crossAx val="218271744"/>
        <c:crosses val="autoZero"/>
        <c:auto val="0"/>
        <c:lblAlgn val="ctr"/>
        <c:lblOffset val="100"/>
        <c:noMultiLvlLbl val="0"/>
      </c:catAx>
      <c:valAx>
        <c:axId val="218271744"/>
        <c:scaling>
          <c:orientation val="minMax"/>
          <c:min val="20"/>
        </c:scaling>
        <c:delete val="0"/>
        <c:axPos val="l"/>
        <c:numFmt formatCode="#,##0" sourceLinked="0"/>
        <c:majorTickMark val="none"/>
        <c:minorTickMark val="none"/>
        <c:tickLblPos val="nextTo"/>
        <c:spPr>
          <a:ln>
            <a:solidFill>
              <a:schemeClr val="bg1">
                <a:lumMod val="50000"/>
              </a:schemeClr>
            </a:solidFill>
          </a:ln>
        </c:spPr>
        <c:crossAx val="218257664"/>
        <c:crosses val="autoZero"/>
        <c:crossBetween val="between"/>
      </c:valAx>
      <c:spPr>
        <a:noFill/>
        <a:ln w="25400">
          <a:noFill/>
        </a:ln>
      </c:spPr>
    </c:plotArea>
    <c:legend>
      <c:legendPos val="r"/>
      <c:layout>
        <c:manualLayout>
          <c:xMode val="edge"/>
          <c:yMode val="edge"/>
          <c:x val="1.2603385596860864E-2"/>
          <c:y val="0.84057417639835519"/>
          <c:w val="0.96170208226289322"/>
          <c:h val="0.15942590695211703"/>
        </c:manualLayout>
      </c:layout>
      <c:overlay val="0"/>
    </c:legend>
    <c:plotVisOnly val="1"/>
    <c:dispBlanksAs val="gap"/>
    <c:showDLblsOverMax val="0"/>
  </c:chart>
  <c:txPr>
    <a:bodyPr/>
    <a:lstStyle/>
    <a:p>
      <a:pPr>
        <a:defRPr sz="1000"/>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Svært positiv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Ulv</c:v>
                </c:pt>
                <c:pt idx="1">
                  <c:v>Bjørn</c:v>
                </c:pt>
                <c:pt idx="2">
                  <c:v>Gaupe</c:v>
                </c:pt>
                <c:pt idx="3">
                  <c:v>Jerv</c:v>
                </c:pt>
              </c:strCache>
            </c:strRef>
          </c:cat>
          <c:val>
            <c:numRef>
              <c:f>'Ark1'!$B$2:$B$5</c:f>
              <c:numCache>
                <c:formatCode>0</c:formatCode>
                <c:ptCount val="4"/>
                <c:pt idx="0">
                  <c:v>20.7</c:v>
                </c:pt>
                <c:pt idx="1">
                  <c:v>18.8</c:v>
                </c:pt>
                <c:pt idx="2">
                  <c:v>27.5</c:v>
                </c:pt>
                <c:pt idx="3">
                  <c:v>22.6</c:v>
                </c:pt>
              </c:numCache>
            </c:numRef>
          </c:val>
        </c:ser>
        <c:ser>
          <c:idx val="1"/>
          <c:order val="1"/>
          <c:tx>
            <c:strRef>
              <c:f>'Ark1'!$C$1</c:f>
              <c:strCache>
                <c:ptCount val="1"/>
                <c:pt idx="0">
                  <c:v>Ganske positiv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Ulv</c:v>
                </c:pt>
                <c:pt idx="1">
                  <c:v>Bjørn</c:v>
                </c:pt>
                <c:pt idx="2">
                  <c:v>Gaupe</c:v>
                </c:pt>
                <c:pt idx="3">
                  <c:v>Jerv</c:v>
                </c:pt>
              </c:strCache>
            </c:strRef>
          </c:cat>
          <c:val>
            <c:numRef>
              <c:f>'Ark1'!$C$2:$C$5</c:f>
              <c:numCache>
                <c:formatCode>0</c:formatCode>
                <c:ptCount val="4"/>
                <c:pt idx="0">
                  <c:v>33.6</c:v>
                </c:pt>
                <c:pt idx="1">
                  <c:v>32.1</c:v>
                </c:pt>
                <c:pt idx="2">
                  <c:v>43</c:v>
                </c:pt>
                <c:pt idx="3">
                  <c:v>38.200000000000003</c:v>
                </c:pt>
              </c:numCache>
            </c:numRef>
          </c:val>
        </c:ser>
        <c:ser>
          <c:idx val="2"/>
          <c:order val="2"/>
          <c:tx>
            <c:strRef>
              <c:f>'Ark1'!$D$1</c:f>
              <c:strCache>
                <c:ptCount val="1"/>
                <c:pt idx="0">
                  <c:v>Ganske negativ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Ulv</c:v>
                </c:pt>
                <c:pt idx="1">
                  <c:v>Bjørn</c:v>
                </c:pt>
                <c:pt idx="2">
                  <c:v>Gaupe</c:v>
                </c:pt>
                <c:pt idx="3">
                  <c:v>Jerv</c:v>
                </c:pt>
              </c:strCache>
            </c:strRef>
          </c:cat>
          <c:val>
            <c:numRef>
              <c:f>'Ark1'!$D$2:$D$5</c:f>
              <c:numCache>
                <c:formatCode>0</c:formatCode>
                <c:ptCount val="4"/>
                <c:pt idx="0">
                  <c:v>27.1</c:v>
                </c:pt>
                <c:pt idx="1">
                  <c:v>31.8</c:v>
                </c:pt>
                <c:pt idx="2">
                  <c:v>19.7</c:v>
                </c:pt>
                <c:pt idx="3">
                  <c:v>27.3</c:v>
                </c:pt>
              </c:numCache>
            </c:numRef>
          </c:val>
        </c:ser>
        <c:ser>
          <c:idx val="3"/>
          <c:order val="3"/>
          <c:tx>
            <c:strRef>
              <c:f>'Ark1'!$E$1</c:f>
              <c:strCache>
                <c:ptCount val="1"/>
                <c:pt idx="0">
                  <c:v>Svært negativ</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Ulv</c:v>
                </c:pt>
                <c:pt idx="1">
                  <c:v>Bjørn</c:v>
                </c:pt>
                <c:pt idx="2">
                  <c:v>Gaupe</c:v>
                </c:pt>
                <c:pt idx="3">
                  <c:v>Jerv</c:v>
                </c:pt>
              </c:strCache>
            </c:strRef>
          </c:cat>
          <c:val>
            <c:numRef>
              <c:f>'Ark1'!$E$2:$E$5</c:f>
              <c:numCache>
                <c:formatCode>0</c:formatCode>
                <c:ptCount val="4"/>
                <c:pt idx="0">
                  <c:v>16.8</c:v>
                </c:pt>
                <c:pt idx="1">
                  <c:v>16.7</c:v>
                </c:pt>
                <c:pt idx="2">
                  <c:v>8.5</c:v>
                </c:pt>
                <c:pt idx="3">
                  <c:v>9.5</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Ulv</c:v>
                </c:pt>
                <c:pt idx="1">
                  <c:v>Bjørn</c:v>
                </c:pt>
                <c:pt idx="2">
                  <c:v>Gaupe</c:v>
                </c:pt>
                <c:pt idx="3">
                  <c:v>Jerv</c:v>
                </c:pt>
              </c:strCache>
            </c:strRef>
          </c:cat>
          <c:val>
            <c:numRef>
              <c:f>'Ark1'!$F$2:$F$5</c:f>
              <c:numCache>
                <c:formatCode>0</c:formatCode>
                <c:ptCount val="4"/>
                <c:pt idx="0">
                  <c:v>1.8</c:v>
                </c:pt>
                <c:pt idx="1">
                  <c:v>0.7</c:v>
                </c:pt>
                <c:pt idx="2">
                  <c:v>1.3</c:v>
                </c:pt>
                <c:pt idx="3">
                  <c:v>2.5</c:v>
                </c:pt>
              </c:numCache>
            </c:numRef>
          </c:val>
        </c:ser>
        <c:dLbls>
          <c:showLegendKey val="0"/>
          <c:showVal val="0"/>
          <c:showCatName val="0"/>
          <c:showSerName val="0"/>
          <c:showPercent val="0"/>
          <c:showBubbleSize val="0"/>
        </c:dLbls>
        <c:gapWidth val="150"/>
        <c:overlap val="100"/>
        <c:axId val="218055808"/>
        <c:axId val="218057344"/>
      </c:barChart>
      <c:catAx>
        <c:axId val="218055808"/>
        <c:scaling>
          <c:orientation val="maxMin"/>
        </c:scaling>
        <c:delete val="0"/>
        <c:axPos val="l"/>
        <c:numFmt formatCode="General" sourceLinked="1"/>
        <c:majorTickMark val="out"/>
        <c:minorTickMark val="none"/>
        <c:tickLblPos val="nextTo"/>
        <c:txPr>
          <a:bodyPr/>
          <a:lstStyle/>
          <a:p>
            <a:pPr>
              <a:defRPr sz="1000"/>
            </a:pPr>
            <a:endParaRPr lang="nb-NO"/>
          </a:p>
        </c:txPr>
        <c:crossAx val="218057344"/>
        <c:crosses val="autoZero"/>
        <c:auto val="1"/>
        <c:lblAlgn val="ctr"/>
        <c:lblOffset val="100"/>
        <c:noMultiLvlLbl val="0"/>
      </c:catAx>
      <c:valAx>
        <c:axId val="218057344"/>
        <c:scaling>
          <c:orientation val="minMax"/>
          <c:max val="100"/>
          <c:min val="0"/>
        </c:scaling>
        <c:delete val="1"/>
        <c:axPos val="t"/>
        <c:numFmt formatCode="0" sourceLinked="1"/>
        <c:majorTickMark val="out"/>
        <c:minorTickMark val="none"/>
        <c:tickLblPos val="nextTo"/>
        <c:crossAx val="218055808"/>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21903170768679"/>
          <c:y val="0.17290572805487853"/>
          <c:w val="0.82125223567437911"/>
          <c:h val="0.58625553229748906"/>
        </c:manualLayout>
      </c:layout>
      <c:lineChart>
        <c:grouping val="standard"/>
        <c:varyColors val="0"/>
        <c:ser>
          <c:idx val="0"/>
          <c:order val="0"/>
          <c:tx>
            <c:strRef>
              <c:f>'Ark1'!$B$1</c:f>
              <c:strCache>
                <c:ptCount val="1"/>
                <c:pt idx="0">
                  <c:v>Positive ulv</c:v>
                </c:pt>
              </c:strCache>
            </c:strRef>
          </c:tx>
          <c:spPr>
            <a:ln w="28575">
              <a:solidFill>
                <a:srgbClr val="C50017"/>
              </a:solidFill>
            </a:ln>
          </c:spPr>
          <c:marker>
            <c:symbol val="none"/>
          </c:marker>
          <c:dLbls>
            <c:dLblPos val="t"/>
            <c:showLegendKey val="0"/>
            <c:showVal val="1"/>
            <c:showCatName val="0"/>
            <c:showSerName val="0"/>
            <c:showPercent val="0"/>
            <c:showBubbleSize val="0"/>
            <c:showLeaderLines val="0"/>
          </c:dLbls>
          <c:cat>
            <c:numRef>
              <c:f>'Ark1'!$A$2:$A$8</c:f>
              <c:numCache>
                <c:formatCode>General</c:formatCode>
                <c:ptCount val="7"/>
                <c:pt idx="0">
                  <c:v>2005</c:v>
                </c:pt>
                <c:pt idx="1">
                  <c:v>2006</c:v>
                </c:pt>
                <c:pt idx="2">
                  <c:v>2007</c:v>
                </c:pt>
                <c:pt idx="3">
                  <c:v>2008</c:v>
                </c:pt>
                <c:pt idx="4">
                  <c:v>2010</c:v>
                </c:pt>
                <c:pt idx="5">
                  <c:v>2012</c:v>
                </c:pt>
                <c:pt idx="6">
                  <c:v>2014</c:v>
                </c:pt>
              </c:numCache>
            </c:numRef>
          </c:cat>
          <c:val>
            <c:numRef>
              <c:f>'Ark1'!$B$2:$B$8</c:f>
              <c:numCache>
                <c:formatCode>General</c:formatCode>
                <c:ptCount val="7"/>
                <c:pt idx="0">
                  <c:v>10</c:v>
                </c:pt>
                <c:pt idx="1">
                  <c:v>11</c:v>
                </c:pt>
                <c:pt idx="2">
                  <c:v>14</c:v>
                </c:pt>
                <c:pt idx="3">
                  <c:v>14</c:v>
                </c:pt>
                <c:pt idx="4">
                  <c:v>11</c:v>
                </c:pt>
                <c:pt idx="5">
                  <c:v>14</c:v>
                </c:pt>
                <c:pt idx="6" formatCode="0">
                  <c:v>14</c:v>
                </c:pt>
              </c:numCache>
            </c:numRef>
          </c:val>
          <c:smooth val="0"/>
        </c:ser>
        <c:ser>
          <c:idx val="1"/>
          <c:order val="1"/>
          <c:tx>
            <c:strRef>
              <c:f>'Ark1'!$C$1</c:f>
              <c:strCache>
                <c:ptCount val="1"/>
                <c:pt idx="0">
                  <c:v>Positive bjørn</c:v>
                </c:pt>
              </c:strCache>
            </c:strRef>
          </c:tx>
          <c:spPr>
            <a:ln w="28575">
              <a:solidFill>
                <a:srgbClr val="92D050"/>
              </a:solidFill>
            </a:ln>
          </c:spPr>
          <c:marker>
            <c:symbol val="none"/>
          </c:marker>
          <c:dLbls>
            <c:dLblPos val="b"/>
            <c:showLegendKey val="0"/>
            <c:showVal val="1"/>
            <c:showCatName val="0"/>
            <c:showSerName val="0"/>
            <c:showPercent val="0"/>
            <c:showBubbleSize val="0"/>
            <c:showLeaderLines val="0"/>
          </c:dLbls>
          <c:cat>
            <c:numRef>
              <c:f>'Ark1'!$A$2:$A$8</c:f>
              <c:numCache>
                <c:formatCode>General</c:formatCode>
                <c:ptCount val="7"/>
                <c:pt idx="0">
                  <c:v>2005</c:v>
                </c:pt>
                <c:pt idx="1">
                  <c:v>2006</c:v>
                </c:pt>
                <c:pt idx="2">
                  <c:v>2007</c:v>
                </c:pt>
                <c:pt idx="3">
                  <c:v>2008</c:v>
                </c:pt>
                <c:pt idx="4">
                  <c:v>2010</c:v>
                </c:pt>
                <c:pt idx="5">
                  <c:v>2012</c:v>
                </c:pt>
                <c:pt idx="6">
                  <c:v>2014</c:v>
                </c:pt>
              </c:numCache>
            </c:numRef>
          </c:cat>
          <c:val>
            <c:numRef>
              <c:f>'Ark1'!$C$2:$C$8</c:f>
              <c:numCache>
                <c:formatCode>General</c:formatCode>
                <c:ptCount val="7"/>
                <c:pt idx="0">
                  <c:v>11</c:v>
                </c:pt>
                <c:pt idx="1">
                  <c:v>10</c:v>
                </c:pt>
                <c:pt idx="2">
                  <c:v>12</c:v>
                </c:pt>
                <c:pt idx="3">
                  <c:v>13</c:v>
                </c:pt>
                <c:pt idx="4">
                  <c:v>10</c:v>
                </c:pt>
                <c:pt idx="5">
                  <c:v>11</c:v>
                </c:pt>
                <c:pt idx="6" formatCode="0">
                  <c:v>13</c:v>
                </c:pt>
              </c:numCache>
            </c:numRef>
          </c:val>
          <c:smooth val="0"/>
        </c:ser>
        <c:ser>
          <c:idx val="2"/>
          <c:order val="2"/>
          <c:tx>
            <c:strRef>
              <c:f>'Ark1'!$D$1</c:f>
              <c:strCache>
                <c:ptCount val="1"/>
                <c:pt idx="0">
                  <c:v>Positive gaupe</c:v>
                </c:pt>
              </c:strCache>
            </c:strRef>
          </c:tx>
          <c:spPr>
            <a:ln>
              <a:solidFill>
                <a:srgbClr val="EF5205"/>
              </a:solidFill>
            </a:ln>
          </c:spPr>
          <c:marker>
            <c:symbol val="none"/>
          </c:marker>
          <c:dLbls>
            <c:dLblPos val="t"/>
            <c:showLegendKey val="0"/>
            <c:showVal val="1"/>
            <c:showCatName val="0"/>
            <c:showSerName val="0"/>
            <c:showPercent val="0"/>
            <c:showBubbleSize val="0"/>
            <c:showLeaderLines val="0"/>
          </c:dLbls>
          <c:cat>
            <c:numRef>
              <c:f>'Ark1'!$A$2:$A$8</c:f>
              <c:numCache>
                <c:formatCode>General</c:formatCode>
                <c:ptCount val="7"/>
                <c:pt idx="0">
                  <c:v>2005</c:v>
                </c:pt>
                <c:pt idx="1">
                  <c:v>2006</c:v>
                </c:pt>
                <c:pt idx="2">
                  <c:v>2007</c:v>
                </c:pt>
                <c:pt idx="3">
                  <c:v>2008</c:v>
                </c:pt>
                <c:pt idx="4">
                  <c:v>2010</c:v>
                </c:pt>
                <c:pt idx="5">
                  <c:v>2012</c:v>
                </c:pt>
                <c:pt idx="6">
                  <c:v>2014</c:v>
                </c:pt>
              </c:numCache>
            </c:numRef>
          </c:cat>
          <c:val>
            <c:numRef>
              <c:f>'Ark1'!$D$2:$D$8</c:f>
              <c:numCache>
                <c:formatCode>General</c:formatCode>
                <c:ptCount val="7"/>
                <c:pt idx="3">
                  <c:v>21</c:v>
                </c:pt>
                <c:pt idx="4">
                  <c:v>17</c:v>
                </c:pt>
                <c:pt idx="5">
                  <c:v>20</c:v>
                </c:pt>
                <c:pt idx="6" formatCode="0">
                  <c:v>23</c:v>
                </c:pt>
              </c:numCache>
            </c:numRef>
          </c:val>
          <c:smooth val="0"/>
        </c:ser>
        <c:ser>
          <c:idx val="3"/>
          <c:order val="3"/>
          <c:tx>
            <c:strRef>
              <c:f>'Ark1'!$E$1</c:f>
              <c:strCache>
                <c:ptCount val="1"/>
                <c:pt idx="0">
                  <c:v>Positive jerv</c:v>
                </c:pt>
              </c:strCache>
            </c:strRef>
          </c:tx>
          <c:marker>
            <c:symbol val="none"/>
          </c:marker>
          <c:dLbls>
            <c:dLblPos val="t"/>
            <c:showLegendKey val="0"/>
            <c:showVal val="1"/>
            <c:showCatName val="0"/>
            <c:showSerName val="0"/>
            <c:showPercent val="0"/>
            <c:showBubbleSize val="0"/>
            <c:showLeaderLines val="0"/>
          </c:dLbls>
          <c:cat>
            <c:numRef>
              <c:f>'Ark1'!$A$2:$A$8</c:f>
              <c:numCache>
                <c:formatCode>General</c:formatCode>
                <c:ptCount val="7"/>
                <c:pt idx="0">
                  <c:v>2005</c:v>
                </c:pt>
                <c:pt idx="1">
                  <c:v>2006</c:v>
                </c:pt>
                <c:pt idx="2">
                  <c:v>2007</c:v>
                </c:pt>
                <c:pt idx="3">
                  <c:v>2008</c:v>
                </c:pt>
                <c:pt idx="4">
                  <c:v>2010</c:v>
                </c:pt>
                <c:pt idx="5">
                  <c:v>2012</c:v>
                </c:pt>
                <c:pt idx="6">
                  <c:v>2014</c:v>
                </c:pt>
              </c:numCache>
            </c:numRef>
          </c:cat>
          <c:val>
            <c:numRef>
              <c:f>'Ark1'!$E$2:$E$8</c:f>
              <c:numCache>
                <c:formatCode>General</c:formatCode>
                <c:ptCount val="7"/>
                <c:pt idx="3">
                  <c:v>16</c:v>
                </c:pt>
                <c:pt idx="4">
                  <c:v>13</c:v>
                </c:pt>
                <c:pt idx="5">
                  <c:v>14</c:v>
                </c:pt>
                <c:pt idx="6" formatCode="0">
                  <c:v>17</c:v>
                </c:pt>
              </c:numCache>
            </c:numRef>
          </c:val>
          <c:smooth val="0"/>
        </c:ser>
        <c:dLbls>
          <c:showLegendKey val="0"/>
          <c:showVal val="0"/>
          <c:showCatName val="0"/>
          <c:showSerName val="0"/>
          <c:showPercent val="0"/>
          <c:showBubbleSize val="0"/>
        </c:dLbls>
        <c:marker val="1"/>
        <c:smooth val="0"/>
        <c:axId val="217251840"/>
        <c:axId val="217254144"/>
      </c:lineChart>
      <c:catAx>
        <c:axId val="217251840"/>
        <c:scaling>
          <c:orientation val="minMax"/>
        </c:scaling>
        <c:delete val="0"/>
        <c:axPos val="b"/>
        <c:numFmt formatCode="General" sourceLinked="1"/>
        <c:majorTickMark val="none"/>
        <c:minorTickMark val="none"/>
        <c:tickLblPos val="nextTo"/>
        <c:spPr>
          <a:ln>
            <a:solidFill>
              <a:schemeClr val="bg1">
                <a:lumMod val="50000"/>
              </a:schemeClr>
            </a:solidFill>
          </a:ln>
        </c:spPr>
        <c:crossAx val="217254144"/>
        <c:crosses val="autoZero"/>
        <c:auto val="0"/>
        <c:lblAlgn val="ctr"/>
        <c:lblOffset val="100"/>
        <c:noMultiLvlLbl val="0"/>
      </c:catAx>
      <c:valAx>
        <c:axId val="217254144"/>
        <c:scaling>
          <c:orientation val="minMax"/>
          <c:max val="55"/>
          <c:min val="0"/>
        </c:scaling>
        <c:delete val="0"/>
        <c:axPos val="l"/>
        <c:numFmt formatCode="#,##0" sourceLinked="0"/>
        <c:majorTickMark val="none"/>
        <c:minorTickMark val="none"/>
        <c:tickLblPos val="nextTo"/>
        <c:spPr>
          <a:ln>
            <a:solidFill>
              <a:schemeClr val="bg1">
                <a:lumMod val="50000"/>
              </a:schemeClr>
            </a:solidFill>
          </a:ln>
        </c:spPr>
        <c:crossAx val="217251840"/>
        <c:crosses val="autoZero"/>
        <c:crossBetween val="between"/>
      </c:valAx>
      <c:spPr>
        <a:noFill/>
        <a:ln w="25400">
          <a:noFill/>
        </a:ln>
      </c:spPr>
    </c:plotArea>
    <c:legend>
      <c:legendPos val="r"/>
      <c:layout>
        <c:manualLayout>
          <c:xMode val="edge"/>
          <c:yMode val="edge"/>
          <c:x val="2.205592479450651E-2"/>
          <c:y val="7.9420090569872221E-3"/>
          <c:w val="0.96170208226289322"/>
          <c:h val="0.15942590695211703"/>
        </c:manualLayout>
      </c:layout>
      <c:overlay val="0"/>
    </c:legend>
    <c:plotVisOnly val="1"/>
    <c:dispBlanksAs val="gap"/>
    <c:showDLblsOverMax val="0"/>
  </c:chart>
  <c:txPr>
    <a:bodyPr/>
    <a:lstStyle/>
    <a:p>
      <a:pPr>
        <a:defRPr sz="1000"/>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Positive konsekvenser</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Ulv</c:v>
                </c:pt>
                <c:pt idx="1">
                  <c:v>Bjørn</c:v>
                </c:pt>
                <c:pt idx="2">
                  <c:v>Gaupe</c:v>
                </c:pt>
                <c:pt idx="3">
                  <c:v>Jerv</c:v>
                </c:pt>
              </c:strCache>
            </c:strRef>
          </c:cat>
          <c:val>
            <c:numRef>
              <c:f>'Ark1'!$B$2:$B$5</c:f>
              <c:numCache>
                <c:formatCode>0</c:formatCode>
                <c:ptCount val="4"/>
                <c:pt idx="0">
                  <c:v>13.6</c:v>
                </c:pt>
                <c:pt idx="1">
                  <c:v>13</c:v>
                </c:pt>
                <c:pt idx="2">
                  <c:v>22.5</c:v>
                </c:pt>
                <c:pt idx="3">
                  <c:v>16.8</c:v>
                </c:pt>
              </c:numCache>
            </c:numRef>
          </c:val>
        </c:ser>
        <c:ser>
          <c:idx val="1"/>
          <c:order val="1"/>
          <c:tx>
            <c:strRef>
              <c:f>'Ark1'!$C$1</c:f>
              <c:strCache>
                <c:ptCount val="1"/>
                <c:pt idx="0">
                  <c:v>Negative konsekvenser</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Ulv</c:v>
                </c:pt>
                <c:pt idx="1">
                  <c:v>Bjørn</c:v>
                </c:pt>
                <c:pt idx="2">
                  <c:v>Gaupe</c:v>
                </c:pt>
                <c:pt idx="3">
                  <c:v>Jerv</c:v>
                </c:pt>
              </c:strCache>
            </c:strRef>
          </c:cat>
          <c:val>
            <c:numRef>
              <c:f>'Ark1'!$C$2:$C$5</c:f>
              <c:numCache>
                <c:formatCode>0</c:formatCode>
                <c:ptCount val="4"/>
                <c:pt idx="0">
                  <c:v>37.6</c:v>
                </c:pt>
                <c:pt idx="1">
                  <c:v>47.4</c:v>
                </c:pt>
                <c:pt idx="2">
                  <c:v>24.2</c:v>
                </c:pt>
                <c:pt idx="3">
                  <c:v>26.2</c:v>
                </c:pt>
              </c:numCache>
            </c:numRef>
          </c:val>
        </c:ser>
        <c:ser>
          <c:idx val="2"/>
          <c:order val="2"/>
          <c:tx>
            <c:strRef>
              <c:f>'Ark1'!$D$1</c:f>
              <c:strCache>
                <c:ptCount val="1"/>
                <c:pt idx="0">
                  <c:v>Ingen konsekvenser</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Ulv</c:v>
                </c:pt>
                <c:pt idx="1">
                  <c:v>Bjørn</c:v>
                </c:pt>
                <c:pt idx="2">
                  <c:v>Gaupe</c:v>
                </c:pt>
                <c:pt idx="3">
                  <c:v>Jerv</c:v>
                </c:pt>
              </c:strCache>
            </c:strRef>
          </c:cat>
          <c:val>
            <c:numRef>
              <c:f>'Ark1'!$D$2:$D$5</c:f>
              <c:numCache>
                <c:formatCode>0</c:formatCode>
                <c:ptCount val="4"/>
                <c:pt idx="0">
                  <c:v>46.7</c:v>
                </c:pt>
                <c:pt idx="1">
                  <c:v>37</c:v>
                </c:pt>
                <c:pt idx="2">
                  <c:v>51.5</c:v>
                </c:pt>
                <c:pt idx="3">
                  <c:v>53.3</c:v>
                </c:pt>
              </c:numCache>
            </c:numRef>
          </c:val>
        </c:ser>
        <c:ser>
          <c:idx val="3"/>
          <c:order val="3"/>
          <c:tx>
            <c:strRef>
              <c:f>'Ark1'!$E$1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Ulv</c:v>
                </c:pt>
                <c:pt idx="1">
                  <c:v>Bjørn</c:v>
                </c:pt>
                <c:pt idx="2">
                  <c:v>Gaupe</c:v>
                </c:pt>
                <c:pt idx="3">
                  <c:v>Jerv</c:v>
                </c:pt>
              </c:strCache>
            </c:strRef>
          </c:cat>
          <c:val>
            <c:numRef>
              <c:f>'Ark1'!$E$2:$E$5</c:f>
              <c:numCache>
                <c:formatCode>0</c:formatCode>
                <c:ptCount val="4"/>
                <c:pt idx="0">
                  <c:v>2.1</c:v>
                </c:pt>
                <c:pt idx="1">
                  <c:v>2.7</c:v>
                </c:pt>
                <c:pt idx="2">
                  <c:v>1.9</c:v>
                </c:pt>
                <c:pt idx="3">
                  <c:v>3.8</c:v>
                </c:pt>
              </c:numCache>
            </c:numRef>
          </c:val>
        </c:ser>
        <c:dLbls>
          <c:showLegendKey val="0"/>
          <c:showVal val="0"/>
          <c:showCatName val="0"/>
          <c:showSerName val="0"/>
          <c:showPercent val="0"/>
          <c:showBubbleSize val="0"/>
        </c:dLbls>
        <c:gapWidth val="150"/>
        <c:overlap val="100"/>
        <c:axId val="217296256"/>
        <c:axId val="217302144"/>
      </c:barChart>
      <c:catAx>
        <c:axId val="217296256"/>
        <c:scaling>
          <c:orientation val="maxMin"/>
        </c:scaling>
        <c:delete val="0"/>
        <c:axPos val="l"/>
        <c:numFmt formatCode="General" sourceLinked="1"/>
        <c:majorTickMark val="out"/>
        <c:minorTickMark val="none"/>
        <c:tickLblPos val="nextTo"/>
        <c:txPr>
          <a:bodyPr/>
          <a:lstStyle/>
          <a:p>
            <a:pPr>
              <a:defRPr sz="1000"/>
            </a:pPr>
            <a:endParaRPr lang="nb-NO"/>
          </a:p>
        </c:txPr>
        <c:crossAx val="217302144"/>
        <c:crosses val="autoZero"/>
        <c:auto val="1"/>
        <c:lblAlgn val="ctr"/>
        <c:lblOffset val="100"/>
        <c:noMultiLvlLbl val="0"/>
      </c:catAx>
      <c:valAx>
        <c:axId val="217302144"/>
        <c:scaling>
          <c:orientation val="minMax"/>
          <c:max val="100"/>
          <c:min val="0"/>
        </c:scaling>
        <c:delete val="1"/>
        <c:axPos val="t"/>
        <c:numFmt formatCode="0" sourceLinked="1"/>
        <c:majorTickMark val="out"/>
        <c:minorTickMark val="none"/>
        <c:tickLblPos val="nextTo"/>
        <c:crossAx val="217296256"/>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21903170768679"/>
          <c:y val="0.19481709828759194"/>
          <c:w val="0.82125223567437911"/>
          <c:h val="0.67390101322834273"/>
        </c:manualLayout>
      </c:layout>
      <c:lineChart>
        <c:grouping val="standard"/>
        <c:varyColors val="0"/>
        <c:ser>
          <c:idx val="0"/>
          <c:order val="0"/>
          <c:tx>
            <c:strRef>
              <c:f>'Ark1'!$B$1</c:f>
              <c:strCache>
                <c:ptCount val="1"/>
                <c:pt idx="0">
                  <c:v>Negative ulv</c:v>
                </c:pt>
              </c:strCache>
            </c:strRef>
          </c:tx>
          <c:spPr>
            <a:ln w="28575">
              <a:solidFill>
                <a:srgbClr val="C50017"/>
              </a:solidFill>
            </a:ln>
          </c:spPr>
          <c:marker>
            <c:symbol val="none"/>
          </c:marker>
          <c:dLbls>
            <c:dLbl>
              <c:idx val="4"/>
              <c:layout>
                <c:manualLayout>
                  <c:x val="-4.8822489004910603E-2"/>
                  <c:y val="-4.7574846954686167E-2"/>
                </c:manualLayout>
              </c:layout>
              <c:dLblPos val="r"/>
              <c:showLegendKey val="0"/>
              <c:showVal val="1"/>
              <c:showCatName val="0"/>
              <c:showSerName val="0"/>
              <c:showPercent val="0"/>
              <c:showBubbleSize val="0"/>
            </c:dLbl>
            <c:dLbl>
              <c:idx val="5"/>
              <c:layout>
                <c:manualLayout>
                  <c:x val="-4.6805947309412871E-2"/>
                  <c:y val="-4.9725007990317587E-2"/>
                </c:manualLayout>
              </c:layout>
              <c:dLblPos val="r"/>
              <c:showLegendKey val="0"/>
              <c:showVal val="1"/>
              <c:showCatName val="0"/>
              <c:showSerName val="0"/>
              <c:showPercent val="0"/>
              <c:showBubbleSize val="0"/>
            </c:dLbl>
            <c:dLbl>
              <c:idx val="6"/>
              <c:layout>
                <c:manualLayout>
                  <c:x val="-5.3107640107843301E-2"/>
                  <c:y val="-4.972500799031758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'Ark1'!$A$2:$A$8</c:f>
              <c:numCache>
                <c:formatCode>General</c:formatCode>
                <c:ptCount val="7"/>
                <c:pt idx="0">
                  <c:v>2005</c:v>
                </c:pt>
                <c:pt idx="1">
                  <c:v>2006</c:v>
                </c:pt>
                <c:pt idx="2">
                  <c:v>2007</c:v>
                </c:pt>
                <c:pt idx="3">
                  <c:v>2008</c:v>
                </c:pt>
                <c:pt idx="4">
                  <c:v>2010</c:v>
                </c:pt>
                <c:pt idx="5">
                  <c:v>2012</c:v>
                </c:pt>
                <c:pt idx="6">
                  <c:v>2014</c:v>
                </c:pt>
              </c:numCache>
            </c:numRef>
          </c:cat>
          <c:val>
            <c:numRef>
              <c:f>'Ark1'!$B$2:$B$8</c:f>
              <c:numCache>
                <c:formatCode>General</c:formatCode>
                <c:ptCount val="7"/>
                <c:pt idx="0">
                  <c:v>47</c:v>
                </c:pt>
                <c:pt idx="1">
                  <c:v>46</c:v>
                </c:pt>
                <c:pt idx="2">
                  <c:v>43</c:v>
                </c:pt>
                <c:pt idx="3">
                  <c:v>39</c:v>
                </c:pt>
                <c:pt idx="4">
                  <c:v>44</c:v>
                </c:pt>
                <c:pt idx="5">
                  <c:v>40</c:v>
                </c:pt>
                <c:pt idx="6" formatCode="0">
                  <c:v>38</c:v>
                </c:pt>
              </c:numCache>
            </c:numRef>
          </c:val>
          <c:smooth val="0"/>
        </c:ser>
        <c:ser>
          <c:idx val="1"/>
          <c:order val="1"/>
          <c:tx>
            <c:strRef>
              <c:f>'Ark1'!$C$1</c:f>
              <c:strCache>
                <c:ptCount val="1"/>
                <c:pt idx="0">
                  <c:v>Negative bjørn</c:v>
                </c:pt>
              </c:strCache>
            </c:strRef>
          </c:tx>
          <c:spPr>
            <a:ln w="28575">
              <a:solidFill>
                <a:srgbClr val="F7911E"/>
              </a:solidFill>
            </a:ln>
          </c:spPr>
          <c:marker>
            <c:symbol val="none"/>
          </c:marker>
          <c:dLbls>
            <c:dLbl>
              <c:idx val="0"/>
              <c:layout>
                <c:manualLayout>
                  <c:x val="-3.4202561712552003E-2"/>
                  <c:y val="2.6964787824179371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'Ark1'!$A$2:$A$8</c:f>
              <c:numCache>
                <c:formatCode>General</c:formatCode>
                <c:ptCount val="7"/>
                <c:pt idx="0">
                  <c:v>2005</c:v>
                </c:pt>
                <c:pt idx="1">
                  <c:v>2006</c:v>
                </c:pt>
                <c:pt idx="2">
                  <c:v>2007</c:v>
                </c:pt>
                <c:pt idx="3">
                  <c:v>2008</c:v>
                </c:pt>
                <c:pt idx="4">
                  <c:v>2010</c:v>
                </c:pt>
                <c:pt idx="5">
                  <c:v>2012</c:v>
                </c:pt>
                <c:pt idx="6">
                  <c:v>2014</c:v>
                </c:pt>
              </c:numCache>
            </c:numRef>
          </c:cat>
          <c:val>
            <c:numRef>
              <c:f>'Ark1'!$C$2:$C$8</c:f>
              <c:numCache>
                <c:formatCode>General</c:formatCode>
                <c:ptCount val="7"/>
                <c:pt idx="0">
                  <c:v>45</c:v>
                </c:pt>
                <c:pt idx="1">
                  <c:v>46</c:v>
                </c:pt>
                <c:pt idx="2">
                  <c:v>50</c:v>
                </c:pt>
                <c:pt idx="3">
                  <c:v>46</c:v>
                </c:pt>
                <c:pt idx="4">
                  <c:v>49</c:v>
                </c:pt>
                <c:pt idx="5">
                  <c:v>48</c:v>
                </c:pt>
                <c:pt idx="6" formatCode="0">
                  <c:v>47</c:v>
                </c:pt>
              </c:numCache>
            </c:numRef>
          </c:val>
          <c:smooth val="0"/>
        </c:ser>
        <c:ser>
          <c:idx val="2"/>
          <c:order val="2"/>
          <c:tx>
            <c:strRef>
              <c:f>'Ark1'!$D$1</c:f>
              <c:strCache>
                <c:ptCount val="1"/>
                <c:pt idx="0">
                  <c:v>Negative gaupe</c:v>
                </c:pt>
              </c:strCache>
            </c:strRef>
          </c:tx>
          <c:spPr>
            <a:ln>
              <a:solidFill>
                <a:srgbClr val="92D050"/>
              </a:solidFill>
            </a:ln>
          </c:spPr>
          <c:marker>
            <c:symbol val="none"/>
          </c:marker>
          <c:dLbls>
            <c:dLbl>
              <c:idx val="3"/>
              <c:layout>
                <c:manualLayout>
                  <c:x val="-4.6805947309412871E-2"/>
                  <c:y val="3.8769754200146563E-2"/>
                </c:manualLayout>
              </c:layout>
              <c:dLblPos val="r"/>
              <c:showLegendKey val="0"/>
              <c:showVal val="1"/>
              <c:showCatName val="0"/>
              <c:showSerName val="0"/>
              <c:showPercent val="0"/>
              <c:showBubbleSize val="0"/>
            </c:dLbl>
            <c:dLbl>
              <c:idx val="6"/>
              <c:layout>
                <c:manualLayout>
                  <c:x val="-4.6805947309412871E-2"/>
                  <c:y val="2.7814069083789857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numRef>
              <c:f>'Ark1'!$A$2:$A$8</c:f>
              <c:numCache>
                <c:formatCode>General</c:formatCode>
                <c:ptCount val="7"/>
                <c:pt idx="0">
                  <c:v>2005</c:v>
                </c:pt>
                <c:pt idx="1">
                  <c:v>2006</c:v>
                </c:pt>
                <c:pt idx="2">
                  <c:v>2007</c:v>
                </c:pt>
                <c:pt idx="3">
                  <c:v>2008</c:v>
                </c:pt>
                <c:pt idx="4">
                  <c:v>2010</c:v>
                </c:pt>
                <c:pt idx="5">
                  <c:v>2012</c:v>
                </c:pt>
                <c:pt idx="6">
                  <c:v>2014</c:v>
                </c:pt>
              </c:numCache>
            </c:numRef>
          </c:cat>
          <c:val>
            <c:numRef>
              <c:f>'Ark1'!$D$2:$D$8</c:f>
              <c:numCache>
                <c:formatCode>General</c:formatCode>
                <c:ptCount val="7"/>
                <c:pt idx="3">
                  <c:v>24</c:v>
                </c:pt>
                <c:pt idx="4">
                  <c:v>29</c:v>
                </c:pt>
                <c:pt idx="5">
                  <c:v>28</c:v>
                </c:pt>
                <c:pt idx="6" formatCode="0">
                  <c:v>24</c:v>
                </c:pt>
              </c:numCache>
            </c:numRef>
          </c:val>
          <c:smooth val="0"/>
        </c:ser>
        <c:ser>
          <c:idx val="3"/>
          <c:order val="3"/>
          <c:tx>
            <c:strRef>
              <c:f>'Ark1'!$E$1</c:f>
              <c:strCache>
                <c:ptCount val="1"/>
                <c:pt idx="0">
                  <c:v>Negative jerv</c:v>
                </c:pt>
              </c:strCache>
            </c:strRef>
          </c:tx>
          <c:marker>
            <c:symbol val="none"/>
          </c:marker>
          <c:dLbls>
            <c:dLbl>
              <c:idx val="3"/>
              <c:layout>
                <c:manualLayout>
                  <c:x val="-4.6805947309412871E-2"/>
                  <c:y val="-5.5202850548495941E-2"/>
                </c:manualLayout>
              </c:layout>
              <c:dLblPos val="r"/>
              <c:showLegendKey val="0"/>
              <c:showVal val="1"/>
              <c:showCatName val="0"/>
              <c:showSerName val="0"/>
              <c:showPercent val="0"/>
              <c:showBubbleSize val="0"/>
            </c:dLbl>
            <c:dLbl>
              <c:idx val="4"/>
              <c:layout>
                <c:manualLayout>
                  <c:x val="-4.6805947309412871E-2"/>
                  <c:y val="-4.4247165432139232E-2"/>
                </c:manualLayout>
              </c:layout>
              <c:dLblPos val="r"/>
              <c:showLegendKey val="0"/>
              <c:showVal val="1"/>
              <c:showCatName val="0"/>
              <c:showSerName val="0"/>
              <c:showPercent val="0"/>
              <c:showBubbleSize val="0"/>
            </c:dLbl>
            <c:dLbl>
              <c:idx val="5"/>
              <c:layout>
                <c:manualLayout>
                  <c:x val="-4.6805947309412871E-2"/>
                  <c:y val="-3.8769322873960885E-2"/>
                </c:manualLayout>
              </c:layout>
              <c:dLblPos val="r"/>
              <c:showLegendKey val="0"/>
              <c:showVal val="1"/>
              <c:showCatName val="0"/>
              <c:showSerName val="0"/>
              <c:showPercent val="0"/>
              <c:showBubbleSize val="0"/>
            </c:dLbl>
            <c:dLbl>
              <c:idx val="6"/>
              <c:layout>
                <c:manualLayout>
                  <c:x val="-4.6805947309412871E-2"/>
                  <c:y val="-5.5202850548495941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'Ark1'!$A$2:$A$8</c:f>
              <c:numCache>
                <c:formatCode>General</c:formatCode>
                <c:ptCount val="7"/>
                <c:pt idx="0">
                  <c:v>2005</c:v>
                </c:pt>
                <c:pt idx="1">
                  <c:v>2006</c:v>
                </c:pt>
                <c:pt idx="2">
                  <c:v>2007</c:v>
                </c:pt>
                <c:pt idx="3">
                  <c:v>2008</c:v>
                </c:pt>
                <c:pt idx="4">
                  <c:v>2010</c:v>
                </c:pt>
                <c:pt idx="5">
                  <c:v>2012</c:v>
                </c:pt>
                <c:pt idx="6">
                  <c:v>2014</c:v>
                </c:pt>
              </c:numCache>
            </c:numRef>
          </c:cat>
          <c:val>
            <c:numRef>
              <c:f>'Ark1'!$E$2:$E$8</c:f>
              <c:numCache>
                <c:formatCode>General</c:formatCode>
                <c:ptCount val="7"/>
                <c:pt idx="3">
                  <c:v>29</c:v>
                </c:pt>
                <c:pt idx="4">
                  <c:v>32</c:v>
                </c:pt>
                <c:pt idx="5">
                  <c:v>32</c:v>
                </c:pt>
                <c:pt idx="6" formatCode="0">
                  <c:v>26</c:v>
                </c:pt>
              </c:numCache>
            </c:numRef>
          </c:val>
          <c:smooth val="0"/>
        </c:ser>
        <c:dLbls>
          <c:showLegendKey val="0"/>
          <c:showVal val="0"/>
          <c:showCatName val="0"/>
          <c:showSerName val="0"/>
          <c:showPercent val="0"/>
          <c:showBubbleSize val="0"/>
        </c:dLbls>
        <c:marker val="1"/>
        <c:smooth val="0"/>
        <c:axId val="217379584"/>
        <c:axId val="217381120"/>
      </c:lineChart>
      <c:catAx>
        <c:axId val="217379584"/>
        <c:scaling>
          <c:orientation val="minMax"/>
        </c:scaling>
        <c:delete val="0"/>
        <c:axPos val="b"/>
        <c:numFmt formatCode="General" sourceLinked="1"/>
        <c:majorTickMark val="none"/>
        <c:minorTickMark val="none"/>
        <c:tickLblPos val="nextTo"/>
        <c:spPr>
          <a:ln>
            <a:solidFill>
              <a:schemeClr val="bg1">
                <a:lumMod val="50000"/>
              </a:schemeClr>
            </a:solidFill>
          </a:ln>
        </c:spPr>
        <c:crossAx val="217381120"/>
        <c:crosses val="autoZero"/>
        <c:auto val="0"/>
        <c:lblAlgn val="ctr"/>
        <c:lblOffset val="100"/>
        <c:noMultiLvlLbl val="0"/>
      </c:catAx>
      <c:valAx>
        <c:axId val="217381120"/>
        <c:scaling>
          <c:orientation val="minMax"/>
          <c:max val="60"/>
          <c:min val="20"/>
        </c:scaling>
        <c:delete val="0"/>
        <c:axPos val="l"/>
        <c:numFmt formatCode="#,##0" sourceLinked="0"/>
        <c:majorTickMark val="none"/>
        <c:minorTickMark val="none"/>
        <c:tickLblPos val="nextTo"/>
        <c:spPr>
          <a:ln>
            <a:solidFill>
              <a:schemeClr val="bg1">
                <a:lumMod val="50000"/>
              </a:schemeClr>
            </a:solidFill>
          </a:ln>
        </c:spPr>
        <c:crossAx val="217379584"/>
        <c:crosses val="autoZero"/>
        <c:crossBetween val="between"/>
      </c:valAx>
      <c:spPr>
        <a:noFill/>
        <a:ln w="25400">
          <a:noFill/>
        </a:ln>
      </c:spPr>
    </c:plotArea>
    <c:legend>
      <c:legendPos val="r"/>
      <c:layout>
        <c:manualLayout>
          <c:xMode val="edge"/>
          <c:yMode val="edge"/>
          <c:x val="2.5206771193721729E-2"/>
          <c:y val="2.4641664988088682E-3"/>
          <c:w val="0.96170208226289322"/>
          <c:h val="0.15942590695211703"/>
        </c:manualLayout>
      </c:layout>
      <c:overlay val="0"/>
    </c:legend>
    <c:plotVisOnly val="1"/>
    <c:dispBlanksAs val="gap"/>
    <c:showDLblsOverMax val="0"/>
  </c:chart>
  <c:txPr>
    <a:bodyPr/>
    <a:lstStyle/>
    <a:p>
      <a:pPr>
        <a:defRPr sz="1000"/>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'Ark1'!$B$2:$B$12</c:f>
              <c:numCache>
                <c:formatCode>General</c:formatCode>
                <c:ptCount val="11"/>
                <c:pt idx="0" formatCode="0">
                  <c:v>51</c:v>
                </c:pt>
                <c:pt idx="1">
                  <c:v>50</c:v>
                </c:pt>
                <c:pt idx="2">
                  <c:v>46</c:v>
                </c:pt>
                <c:pt idx="3">
                  <c:v>50</c:v>
                </c:pt>
                <c:pt idx="4">
                  <c:v>55</c:v>
                </c:pt>
                <c:pt idx="5">
                  <c:v>50</c:v>
                </c:pt>
                <c:pt idx="6">
                  <c:v>50</c:v>
                </c:pt>
                <c:pt idx="7">
                  <c:v>46</c:v>
                </c:pt>
                <c:pt idx="8">
                  <c:v>52</c:v>
                </c:pt>
                <c:pt idx="9">
                  <c:v>46</c:v>
                </c:pt>
                <c:pt idx="10">
                  <c:v>45</c:v>
                </c:pt>
              </c:numCache>
            </c:numRef>
          </c:val>
        </c:ser>
        <c:ser>
          <c:idx val="1"/>
          <c:order val="1"/>
          <c:tx>
            <c:strRef>
              <c:f>'Ark1'!$C$1</c:f>
              <c:strCache>
                <c:ptCount val="1"/>
                <c:pt idx="0">
                  <c:v>Ganske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'Ark1'!$C$2:$C$12</c:f>
              <c:numCache>
                <c:formatCode>General</c:formatCode>
                <c:ptCount val="11"/>
                <c:pt idx="0" formatCode="0">
                  <c:v>29.7</c:v>
                </c:pt>
                <c:pt idx="1">
                  <c:v>29</c:v>
                </c:pt>
                <c:pt idx="2">
                  <c:v>30</c:v>
                </c:pt>
                <c:pt idx="3">
                  <c:v>32</c:v>
                </c:pt>
                <c:pt idx="4">
                  <c:v>25</c:v>
                </c:pt>
                <c:pt idx="5">
                  <c:v>30</c:v>
                </c:pt>
                <c:pt idx="6">
                  <c:v>28</c:v>
                </c:pt>
                <c:pt idx="7">
                  <c:v>31</c:v>
                </c:pt>
                <c:pt idx="8">
                  <c:v>27</c:v>
                </c:pt>
                <c:pt idx="9">
                  <c:v>32</c:v>
                </c:pt>
                <c:pt idx="10">
                  <c:v>31</c:v>
                </c:pt>
              </c:numCache>
            </c:numRef>
          </c:val>
        </c:ser>
        <c:ser>
          <c:idx val="2"/>
          <c:order val="2"/>
          <c:tx>
            <c:strRef>
              <c:f>'Ark1'!$D$1</c:f>
              <c:strCache>
                <c:ptCount val="1"/>
                <c:pt idx="0">
                  <c:v>Ganske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'Ark1'!$D$2:$D$12</c:f>
              <c:numCache>
                <c:formatCode>General</c:formatCode>
                <c:ptCount val="11"/>
                <c:pt idx="0" formatCode="0">
                  <c:v>9.4</c:v>
                </c:pt>
                <c:pt idx="1">
                  <c:v>11</c:v>
                </c:pt>
                <c:pt idx="2">
                  <c:v>14</c:v>
                </c:pt>
                <c:pt idx="3">
                  <c:v>12</c:v>
                </c:pt>
                <c:pt idx="4">
                  <c:v>11</c:v>
                </c:pt>
                <c:pt idx="5">
                  <c:v>12</c:v>
                </c:pt>
                <c:pt idx="6">
                  <c:v>13</c:v>
                </c:pt>
                <c:pt idx="7">
                  <c:v>10</c:v>
                </c:pt>
                <c:pt idx="8">
                  <c:v>11</c:v>
                </c:pt>
                <c:pt idx="9">
                  <c:v>12</c:v>
                </c:pt>
                <c:pt idx="10">
                  <c:v>13</c:v>
                </c:pt>
              </c:numCache>
            </c:numRef>
          </c:val>
        </c:ser>
        <c:ser>
          <c:idx val="3"/>
          <c:order val="3"/>
          <c:tx>
            <c:strRef>
              <c:f>'Ark1'!$E$1</c:f>
              <c:strCache>
                <c:ptCount val="1"/>
                <c:pt idx="0">
                  <c:v>Helt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'Ark1'!$E$2:$E$12</c:f>
              <c:numCache>
                <c:formatCode>General</c:formatCode>
                <c:ptCount val="11"/>
                <c:pt idx="0" formatCode="0">
                  <c:v>8.8000000000000007</c:v>
                </c:pt>
                <c:pt idx="1">
                  <c:v>8</c:v>
                </c:pt>
                <c:pt idx="2">
                  <c:v>10</c:v>
                </c:pt>
                <c:pt idx="3">
                  <c:v>5</c:v>
                </c:pt>
                <c:pt idx="4">
                  <c:v>8</c:v>
                </c:pt>
                <c:pt idx="5">
                  <c:v>7</c:v>
                </c:pt>
                <c:pt idx="6">
                  <c:v>8</c:v>
                </c:pt>
                <c:pt idx="7">
                  <c:v>11</c:v>
                </c:pt>
                <c:pt idx="8">
                  <c:v>8</c:v>
                </c:pt>
                <c:pt idx="9">
                  <c:v>9</c:v>
                </c:pt>
                <c:pt idx="10">
                  <c:v>10</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'Ark1'!$F$2:$F$12</c:f>
              <c:numCache>
                <c:formatCode>General</c:formatCode>
                <c:ptCount val="11"/>
                <c:pt idx="0" formatCode="0">
                  <c:v>1.1000000000000001</c:v>
                </c:pt>
                <c:pt idx="1">
                  <c:v>2</c:v>
                </c:pt>
                <c:pt idx="2">
                  <c:v>1</c:v>
                </c:pt>
                <c:pt idx="3">
                  <c:v>2</c:v>
                </c:pt>
                <c:pt idx="4">
                  <c:v>2</c:v>
                </c:pt>
                <c:pt idx="5">
                  <c:v>2</c:v>
                </c:pt>
                <c:pt idx="6">
                  <c:v>2</c:v>
                </c:pt>
                <c:pt idx="7">
                  <c:v>2</c:v>
                </c:pt>
                <c:pt idx="8">
                  <c:v>2</c:v>
                </c:pt>
                <c:pt idx="9">
                  <c:v>1</c:v>
                </c:pt>
                <c:pt idx="10">
                  <c:v>1</c:v>
                </c:pt>
              </c:numCache>
            </c:numRef>
          </c:val>
        </c:ser>
        <c:dLbls>
          <c:showLegendKey val="0"/>
          <c:showVal val="0"/>
          <c:showCatName val="0"/>
          <c:showSerName val="0"/>
          <c:showPercent val="0"/>
          <c:showBubbleSize val="0"/>
        </c:dLbls>
        <c:gapWidth val="150"/>
        <c:overlap val="100"/>
        <c:axId val="217441024"/>
        <c:axId val="217442560"/>
      </c:barChart>
      <c:catAx>
        <c:axId val="217441024"/>
        <c:scaling>
          <c:orientation val="maxMin"/>
        </c:scaling>
        <c:delete val="0"/>
        <c:axPos val="l"/>
        <c:numFmt formatCode="General" sourceLinked="1"/>
        <c:majorTickMark val="out"/>
        <c:minorTickMark val="none"/>
        <c:tickLblPos val="nextTo"/>
        <c:txPr>
          <a:bodyPr/>
          <a:lstStyle/>
          <a:p>
            <a:pPr>
              <a:defRPr sz="1000"/>
            </a:pPr>
            <a:endParaRPr lang="nb-NO"/>
          </a:p>
        </c:txPr>
        <c:crossAx val="217442560"/>
        <c:crosses val="autoZero"/>
        <c:auto val="1"/>
        <c:lblAlgn val="ctr"/>
        <c:lblOffset val="100"/>
        <c:noMultiLvlLbl val="0"/>
      </c:catAx>
      <c:valAx>
        <c:axId val="217442560"/>
        <c:scaling>
          <c:orientation val="minMax"/>
          <c:max val="100"/>
          <c:min val="0"/>
        </c:scaling>
        <c:delete val="1"/>
        <c:axPos val="t"/>
        <c:numFmt formatCode="0" sourceLinked="1"/>
        <c:majorTickMark val="out"/>
        <c:minorTickMark val="none"/>
        <c:tickLblPos val="nextTo"/>
        <c:crossAx val="217441024"/>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Helt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'Ark1'!$B$2:$B$12</c:f>
              <c:numCache>
                <c:formatCode>General</c:formatCode>
                <c:ptCount val="11"/>
                <c:pt idx="0" formatCode="0">
                  <c:v>22.8</c:v>
                </c:pt>
                <c:pt idx="1">
                  <c:v>19</c:v>
                </c:pt>
                <c:pt idx="2">
                  <c:v>20</c:v>
                </c:pt>
                <c:pt idx="3">
                  <c:v>24</c:v>
                </c:pt>
                <c:pt idx="4">
                  <c:v>20</c:v>
                </c:pt>
                <c:pt idx="5">
                  <c:v>22</c:v>
                </c:pt>
                <c:pt idx="6">
                  <c:v>20</c:v>
                </c:pt>
                <c:pt idx="7">
                  <c:v>21</c:v>
                </c:pt>
                <c:pt idx="8">
                  <c:v>24</c:v>
                </c:pt>
                <c:pt idx="9">
                  <c:v>23</c:v>
                </c:pt>
                <c:pt idx="10">
                  <c:v>27</c:v>
                </c:pt>
              </c:numCache>
            </c:numRef>
          </c:val>
        </c:ser>
        <c:ser>
          <c:idx val="1"/>
          <c:order val="1"/>
          <c:tx>
            <c:strRef>
              <c:f>'Ark1'!$C$1</c:f>
              <c:strCache>
                <c:ptCount val="1"/>
                <c:pt idx="0">
                  <c:v>Ganske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'Ark1'!$C$2:$C$12</c:f>
              <c:numCache>
                <c:formatCode>General</c:formatCode>
                <c:ptCount val="11"/>
                <c:pt idx="0" formatCode="0">
                  <c:v>48.2</c:v>
                </c:pt>
                <c:pt idx="1">
                  <c:v>50</c:v>
                </c:pt>
                <c:pt idx="2">
                  <c:v>51</c:v>
                </c:pt>
                <c:pt idx="3">
                  <c:v>48</c:v>
                </c:pt>
                <c:pt idx="4">
                  <c:v>53</c:v>
                </c:pt>
                <c:pt idx="5">
                  <c:v>52</c:v>
                </c:pt>
                <c:pt idx="6">
                  <c:v>48</c:v>
                </c:pt>
                <c:pt idx="7">
                  <c:v>46</c:v>
                </c:pt>
                <c:pt idx="8">
                  <c:v>44</c:v>
                </c:pt>
                <c:pt idx="9">
                  <c:v>48</c:v>
                </c:pt>
                <c:pt idx="10">
                  <c:v>43</c:v>
                </c:pt>
              </c:numCache>
            </c:numRef>
          </c:val>
        </c:ser>
        <c:ser>
          <c:idx val="2"/>
          <c:order val="2"/>
          <c:tx>
            <c:strRef>
              <c:f>'Ark1'!$D$1</c:f>
              <c:strCache>
                <c:ptCount val="1"/>
                <c:pt idx="0">
                  <c:v>Ganske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'Ark1'!$D$2:$D$12</c:f>
              <c:numCache>
                <c:formatCode>General</c:formatCode>
                <c:ptCount val="11"/>
                <c:pt idx="0" formatCode="0">
                  <c:v>14.6</c:v>
                </c:pt>
                <c:pt idx="1">
                  <c:v>14</c:v>
                </c:pt>
                <c:pt idx="2">
                  <c:v>15</c:v>
                </c:pt>
                <c:pt idx="3">
                  <c:v>14</c:v>
                </c:pt>
                <c:pt idx="4">
                  <c:v>14</c:v>
                </c:pt>
                <c:pt idx="5">
                  <c:v>14</c:v>
                </c:pt>
                <c:pt idx="6">
                  <c:v>16</c:v>
                </c:pt>
                <c:pt idx="7">
                  <c:v>17</c:v>
                </c:pt>
                <c:pt idx="8">
                  <c:v>14</c:v>
                </c:pt>
                <c:pt idx="9">
                  <c:v>19</c:v>
                </c:pt>
                <c:pt idx="10">
                  <c:v>19</c:v>
                </c:pt>
              </c:numCache>
            </c:numRef>
          </c:val>
        </c:ser>
        <c:ser>
          <c:idx val="3"/>
          <c:order val="3"/>
          <c:tx>
            <c:strRef>
              <c:f>'Ark1'!$E$1</c:f>
              <c:strCache>
                <c:ptCount val="1"/>
                <c:pt idx="0">
                  <c:v>Helt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'Ark1'!$E$2:$E$12</c:f>
              <c:numCache>
                <c:formatCode>General</c:formatCode>
                <c:ptCount val="11"/>
                <c:pt idx="0" formatCode="0">
                  <c:v>7.3</c:v>
                </c:pt>
                <c:pt idx="1">
                  <c:v>8</c:v>
                </c:pt>
                <c:pt idx="2">
                  <c:v>9</c:v>
                </c:pt>
                <c:pt idx="3">
                  <c:v>7</c:v>
                </c:pt>
                <c:pt idx="4">
                  <c:v>7</c:v>
                </c:pt>
                <c:pt idx="5">
                  <c:v>6</c:v>
                </c:pt>
                <c:pt idx="6">
                  <c:v>8</c:v>
                </c:pt>
                <c:pt idx="7">
                  <c:v>10</c:v>
                </c:pt>
                <c:pt idx="8">
                  <c:v>8</c:v>
                </c:pt>
                <c:pt idx="9">
                  <c:v>7</c:v>
                </c:pt>
                <c:pt idx="10">
                  <c:v>7</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'Ark1'!$F$2:$F$12</c:f>
              <c:numCache>
                <c:formatCode>General</c:formatCode>
                <c:ptCount val="11"/>
                <c:pt idx="0" formatCode="0">
                  <c:v>7.1</c:v>
                </c:pt>
                <c:pt idx="1">
                  <c:v>9</c:v>
                </c:pt>
                <c:pt idx="2">
                  <c:v>5</c:v>
                </c:pt>
                <c:pt idx="3">
                  <c:v>7</c:v>
                </c:pt>
                <c:pt idx="4">
                  <c:v>6</c:v>
                </c:pt>
                <c:pt idx="5">
                  <c:v>6</c:v>
                </c:pt>
                <c:pt idx="6">
                  <c:v>8</c:v>
                </c:pt>
                <c:pt idx="7">
                  <c:v>7</c:v>
                </c:pt>
                <c:pt idx="8">
                  <c:v>9</c:v>
                </c:pt>
                <c:pt idx="9">
                  <c:v>4</c:v>
                </c:pt>
                <c:pt idx="10">
                  <c:v>4</c:v>
                </c:pt>
              </c:numCache>
            </c:numRef>
          </c:val>
        </c:ser>
        <c:dLbls>
          <c:showLegendKey val="0"/>
          <c:showVal val="0"/>
          <c:showCatName val="0"/>
          <c:showSerName val="0"/>
          <c:showPercent val="0"/>
          <c:showBubbleSize val="0"/>
        </c:dLbls>
        <c:gapWidth val="150"/>
        <c:overlap val="100"/>
        <c:axId val="226121984"/>
        <c:axId val="226152448"/>
      </c:barChart>
      <c:catAx>
        <c:axId val="226121984"/>
        <c:scaling>
          <c:orientation val="maxMin"/>
        </c:scaling>
        <c:delete val="0"/>
        <c:axPos val="l"/>
        <c:numFmt formatCode="General" sourceLinked="1"/>
        <c:majorTickMark val="out"/>
        <c:minorTickMark val="none"/>
        <c:tickLblPos val="nextTo"/>
        <c:txPr>
          <a:bodyPr/>
          <a:lstStyle/>
          <a:p>
            <a:pPr>
              <a:defRPr sz="1000"/>
            </a:pPr>
            <a:endParaRPr lang="nb-NO"/>
          </a:p>
        </c:txPr>
        <c:crossAx val="226152448"/>
        <c:crosses val="autoZero"/>
        <c:auto val="1"/>
        <c:lblAlgn val="ctr"/>
        <c:lblOffset val="100"/>
        <c:noMultiLvlLbl val="0"/>
      </c:catAx>
      <c:valAx>
        <c:axId val="226152448"/>
        <c:scaling>
          <c:orientation val="minMax"/>
          <c:max val="1"/>
          <c:min val="0"/>
        </c:scaling>
        <c:delete val="1"/>
        <c:axPos val="t"/>
        <c:numFmt formatCode="0%" sourceLinked="1"/>
        <c:majorTickMark val="out"/>
        <c:minorTickMark val="none"/>
        <c:tickLblPos val="nextTo"/>
        <c:crossAx val="226121984"/>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120012017873983"/>
          <c:y val="1.4852837512083408E-2"/>
          <c:w val="0.55879987982126023"/>
          <c:h val="0.96610663677913144"/>
        </c:manualLayout>
      </c:layout>
      <c:barChart>
        <c:barDir val="bar"/>
        <c:grouping val="clustered"/>
        <c:varyColors val="0"/>
        <c:ser>
          <c:idx val="0"/>
          <c:order val="0"/>
          <c:tx>
            <c:strRef>
              <c:f>'Ark1'!$B$1</c:f>
              <c:strCache>
                <c:ptCount val="1"/>
                <c:pt idx="0">
                  <c:v>2012</c:v>
                </c:pt>
              </c:strCache>
            </c:strRef>
          </c:tx>
          <c:invertIfNegative val="0"/>
          <c:dLbls>
            <c:txPr>
              <a:bodyPr/>
              <a:lstStyle/>
              <a:p>
                <a:pPr>
                  <a:defRPr sz="600">
                    <a:solidFill>
                      <a:schemeClr val="tx1"/>
                    </a:solidFill>
                  </a:defRPr>
                </a:pPr>
                <a:endParaRPr lang="nb-NO"/>
              </a:p>
            </c:txPr>
            <c:dLblPos val="outEnd"/>
            <c:showLegendKey val="0"/>
            <c:showVal val="1"/>
            <c:showCatName val="0"/>
            <c:showSerName val="0"/>
            <c:showPercent val="0"/>
            <c:showBubbleSize val="0"/>
            <c:showLeaderLines val="0"/>
          </c:dLbls>
          <c:cat>
            <c:strRef>
              <c:f>'Ark1'!$A$2:$A$36</c:f>
              <c:strCache>
                <c:ptCount val="31"/>
                <c:pt idx="0">
                  <c:v> Turgåing</c:v>
                </c:pt>
                <c:pt idx="1">
                  <c:v> Frisk luft</c:v>
                </c:pt>
                <c:pt idx="2">
                  <c:v> Naturen generelt</c:v>
                </c:pt>
                <c:pt idx="3">
                  <c:v> Roen og stillheten</c:v>
                </c:pt>
                <c:pt idx="4">
                  <c:v> Fiske</c:v>
                </c:pt>
                <c:pt idx="5">
                  <c:v> Fjellet</c:v>
                </c:pt>
                <c:pt idx="6">
                  <c:v> Trening, bruke kroppen</c:v>
                </c:pt>
                <c:pt idx="7">
                  <c:v> Utsikt, se pene områder </c:v>
                </c:pt>
                <c:pt idx="8">
                  <c:v> Skogen</c:v>
                </c:pt>
                <c:pt idx="9">
                  <c:v> Jakt</c:v>
                </c:pt>
                <c:pt idx="10">
                  <c:v> Ski</c:v>
                </c:pt>
                <c:pt idx="11">
                  <c:v> Sjøen</c:v>
                </c:pt>
                <c:pt idx="12">
                  <c:v> Å være fri</c:v>
                </c:pt>
                <c:pt idx="13">
                  <c:v> Å oppleve det uberørte</c:v>
                </c:pt>
                <c:pt idx="14">
                  <c:v> Oppleve dyrelivet</c:v>
                </c:pt>
                <c:pt idx="15">
                  <c:v> Avkobling/Rekreasjon</c:v>
                </c:pt>
                <c:pt idx="16">
                  <c:v> Sykle</c:v>
                </c:pt>
                <c:pt idx="17">
                  <c:v> Bær og soppsanking</c:v>
                </c:pt>
                <c:pt idx="18">
                  <c:v> Oppleve plantelivet</c:v>
                </c:pt>
                <c:pt idx="19">
                  <c:v> Sosialt samvær</c:v>
                </c:pt>
                <c:pt idx="20">
                  <c:v> Muligheten til å være alene</c:v>
                </c:pt>
                <c:pt idx="21">
                  <c:v> Bading/svømming</c:v>
                </c:pt>
                <c:pt idx="22">
                  <c:v> Telttur</c:v>
                </c:pt>
                <c:pt idx="23">
                  <c:v> Lukt</c:v>
                </c:pt>
                <c:pt idx="24">
                  <c:v>Å være ute</c:v>
                </c:pt>
                <c:pt idx="25">
                  <c:v> Klatring</c:v>
                </c:pt>
                <c:pt idx="26">
                  <c:v> Spenning/Mestring</c:v>
                </c:pt>
                <c:pt idx="27">
                  <c:v> Padling</c:v>
                </c:pt>
                <c:pt idx="28">
                  <c:v>Båtliv/seiling</c:v>
                </c:pt>
                <c:pt idx="29">
                  <c:v>Helsefremmende/helse</c:v>
                </c:pt>
                <c:pt idx="30">
                  <c:v> Annet</c:v>
                </c:pt>
              </c:strCache>
            </c:strRef>
          </c:cat>
          <c:val>
            <c:numRef>
              <c:f>'Ark1'!$B$2:$B$36</c:f>
              <c:numCache>
                <c:formatCode>General</c:formatCode>
                <c:ptCount val="31"/>
                <c:pt idx="0">
                  <c:v>33</c:v>
                </c:pt>
                <c:pt idx="1">
                  <c:v>22</c:v>
                </c:pt>
                <c:pt idx="2">
                  <c:v>20</c:v>
                </c:pt>
                <c:pt idx="3">
                  <c:v>17</c:v>
                </c:pt>
                <c:pt idx="4">
                  <c:v>16</c:v>
                </c:pt>
                <c:pt idx="5">
                  <c:v>15</c:v>
                </c:pt>
                <c:pt idx="6">
                  <c:v>12</c:v>
                </c:pt>
                <c:pt idx="7">
                  <c:v>12</c:v>
                </c:pt>
                <c:pt idx="8">
                  <c:v>10</c:v>
                </c:pt>
                <c:pt idx="9">
                  <c:v>9</c:v>
                </c:pt>
                <c:pt idx="10">
                  <c:v>9</c:v>
                </c:pt>
                <c:pt idx="11">
                  <c:v>8</c:v>
                </c:pt>
                <c:pt idx="12">
                  <c:v>8</c:v>
                </c:pt>
                <c:pt idx="13">
                  <c:v>7</c:v>
                </c:pt>
                <c:pt idx="14">
                  <c:v>6</c:v>
                </c:pt>
                <c:pt idx="15">
                  <c:v>6</c:v>
                </c:pt>
                <c:pt idx="16">
                  <c:v>4</c:v>
                </c:pt>
                <c:pt idx="17">
                  <c:v>4</c:v>
                </c:pt>
                <c:pt idx="18">
                  <c:v>4</c:v>
                </c:pt>
                <c:pt idx="19">
                  <c:v>4</c:v>
                </c:pt>
                <c:pt idx="20">
                  <c:v>3</c:v>
                </c:pt>
                <c:pt idx="21">
                  <c:v>2</c:v>
                </c:pt>
                <c:pt idx="22">
                  <c:v>2</c:v>
                </c:pt>
                <c:pt idx="23">
                  <c:v>2</c:v>
                </c:pt>
                <c:pt idx="24">
                  <c:v>1</c:v>
                </c:pt>
                <c:pt idx="25">
                  <c:v>1</c:v>
                </c:pt>
                <c:pt idx="26">
                  <c:v>1</c:v>
                </c:pt>
                <c:pt idx="27">
                  <c:v>1</c:v>
                </c:pt>
                <c:pt idx="28">
                  <c:v>1</c:v>
                </c:pt>
                <c:pt idx="29">
                  <c:v>1</c:v>
                </c:pt>
                <c:pt idx="30">
                  <c:v>9</c:v>
                </c:pt>
              </c:numCache>
            </c:numRef>
          </c:val>
        </c:ser>
        <c:ser>
          <c:idx val="1"/>
          <c:order val="1"/>
          <c:tx>
            <c:strRef>
              <c:f>'Ark1'!$C$1</c:f>
              <c:strCache>
                <c:ptCount val="1"/>
                <c:pt idx="0">
                  <c:v>2014</c:v>
                </c:pt>
              </c:strCache>
            </c:strRef>
          </c:tx>
          <c:invertIfNegative val="0"/>
          <c:dLbls>
            <c:txPr>
              <a:bodyPr/>
              <a:lstStyle/>
              <a:p>
                <a:pPr>
                  <a:defRPr sz="600">
                    <a:solidFill>
                      <a:schemeClr val="tx1"/>
                    </a:solidFill>
                  </a:defRPr>
                </a:pPr>
                <a:endParaRPr lang="nb-NO"/>
              </a:p>
            </c:txPr>
            <c:showLegendKey val="0"/>
            <c:showVal val="1"/>
            <c:showCatName val="0"/>
            <c:showSerName val="0"/>
            <c:showPercent val="0"/>
            <c:showBubbleSize val="0"/>
            <c:showLeaderLines val="0"/>
          </c:dLbls>
          <c:cat>
            <c:strRef>
              <c:f>'Ark1'!$A$2:$A$36</c:f>
              <c:strCache>
                <c:ptCount val="31"/>
                <c:pt idx="0">
                  <c:v> Turgåing</c:v>
                </c:pt>
                <c:pt idx="1">
                  <c:v> Frisk luft</c:v>
                </c:pt>
                <c:pt idx="2">
                  <c:v> Naturen generelt</c:v>
                </c:pt>
                <c:pt idx="3">
                  <c:v> Roen og stillheten</c:v>
                </c:pt>
                <c:pt idx="4">
                  <c:v> Fiske</c:v>
                </c:pt>
                <c:pt idx="5">
                  <c:v> Fjellet</c:v>
                </c:pt>
                <c:pt idx="6">
                  <c:v> Trening, bruke kroppen</c:v>
                </c:pt>
                <c:pt idx="7">
                  <c:v> Utsikt, se pene områder </c:v>
                </c:pt>
                <c:pt idx="8">
                  <c:v> Skogen</c:v>
                </c:pt>
                <c:pt idx="9">
                  <c:v> Jakt</c:v>
                </c:pt>
                <c:pt idx="10">
                  <c:v> Ski</c:v>
                </c:pt>
                <c:pt idx="11">
                  <c:v> Sjøen</c:v>
                </c:pt>
                <c:pt idx="12">
                  <c:v> Å være fri</c:v>
                </c:pt>
                <c:pt idx="13">
                  <c:v> Å oppleve det uberørte</c:v>
                </c:pt>
                <c:pt idx="14">
                  <c:v> Oppleve dyrelivet</c:v>
                </c:pt>
                <c:pt idx="15">
                  <c:v> Avkobling/Rekreasjon</c:v>
                </c:pt>
                <c:pt idx="16">
                  <c:v> Sykle</c:v>
                </c:pt>
                <c:pt idx="17">
                  <c:v> Bær og soppsanking</c:v>
                </c:pt>
                <c:pt idx="18">
                  <c:v> Oppleve plantelivet</c:v>
                </c:pt>
                <c:pt idx="19">
                  <c:v> Sosialt samvær</c:v>
                </c:pt>
                <c:pt idx="20">
                  <c:v> Muligheten til å være alene</c:v>
                </c:pt>
                <c:pt idx="21">
                  <c:v> Bading/svømming</c:v>
                </c:pt>
                <c:pt idx="22">
                  <c:v> Telttur</c:v>
                </c:pt>
                <c:pt idx="23">
                  <c:v> Lukt</c:v>
                </c:pt>
                <c:pt idx="24">
                  <c:v>Å være ute</c:v>
                </c:pt>
                <c:pt idx="25">
                  <c:v> Klatring</c:v>
                </c:pt>
                <c:pt idx="26">
                  <c:v> Spenning/Mestring</c:v>
                </c:pt>
                <c:pt idx="27">
                  <c:v> Padling</c:v>
                </c:pt>
                <c:pt idx="28">
                  <c:v>Båtliv/seiling</c:v>
                </c:pt>
                <c:pt idx="29">
                  <c:v>Helsefremmende/helse</c:v>
                </c:pt>
                <c:pt idx="30">
                  <c:v> Annet</c:v>
                </c:pt>
              </c:strCache>
            </c:strRef>
          </c:cat>
          <c:val>
            <c:numRef>
              <c:f>'Ark1'!$C$2:$C$36</c:f>
              <c:numCache>
                <c:formatCode>General</c:formatCode>
                <c:ptCount val="31"/>
                <c:pt idx="0">
                  <c:v>30</c:v>
                </c:pt>
                <c:pt idx="1">
                  <c:v>25</c:v>
                </c:pt>
                <c:pt idx="2">
                  <c:v>17</c:v>
                </c:pt>
                <c:pt idx="3">
                  <c:v>19</c:v>
                </c:pt>
                <c:pt idx="4">
                  <c:v>19</c:v>
                </c:pt>
                <c:pt idx="5">
                  <c:v>18</c:v>
                </c:pt>
                <c:pt idx="6">
                  <c:v>15</c:v>
                </c:pt>
                <c:pt idx="7">
                  <c:v>14</c:v>
                </c:pt>
                <c:pt idx="8">
                  <c:v>10</c:v>
                </c:pt>
                <c:pt idx="9">
                  <c:v>7</c:v>
                </c:pt>
                <c:pt idx="10">
                  <c:v>8</c:v>
                </c:pt>
                <c:pt idx="11">
                  <c:v>7</c:v>
                </c:pt>
                <c:pt idx="12">
                  <c:v>5</c:v>
                </c:pt>
                <c:pt idx="13">
                  <c:v>5</c:v>
                </c:pt>
                <c:pt idx="14">
                  <c:v>7</c:v>
                </c:pt>
                <c:pt idx="15">
                  <c:v>4</c:v>
                </c:pt>
                <c:pt idx="16">
                  <c:v>6</c:v>
                </c:pt>
                <c:pt idx="17">
                  <c:v>3</c:v>
                </c:pt>
                <c:pt idx="18">
                  <c:v>2</c:v>
                </c:pt>
                <c:pt idx="19">
                  <c:v>3</c:v>
                </c:pt>
                <c:pt idx="20">
                  <c:v>4</c:v>
                </c:pt>
                <c:pt idx="21">
                  <c:v>3</c:v>
                </c:pt>
                <c:pt idx="22">
                  <c:v>3</c:v>
                </c:pt>
                <c:pt idx="23">
                  <c:v>1</c:v>
                </c:pt>
                <c:pt idx="24">
                  <c:v>0</c:v>
                </c:pt>
                <c:pt idx="25">
                  <c:v>1</c:v>
                </c:pt>
                <c:pt idx="26">
                  <c:v>1</c:v>
                </c:pt>
                <c:pt idx="27">
                  <c:v>2</c:v>
                </c:pt>
                <c:pt idx="28">
                  <c:v>0</c:v>
                </c:pt>
                <c:pt idx="29">
                  <c:v>0</c:v>
                </c:pt>
                <c:pt idx="30">
                  <c:v>1</c:v>
                </c:pt>
              </c:numCache>
            </c:numRef>
          </c:val>
        </c:ser>
        <c:dLbls>
          <c:showLegendKey val="0"/>
          <c:showVal val="0"/>
          <c:showCatName val="0"/>
          <c:showSerName val="0"/>
          <c:showPercent val="0"/>
          <c:showBubbleSize val="0"/>
        </c:dLbls>
        <c:gapWidth val="150"/>
        <c:axId val="33442432"/>
        <c:axId val="33444224"/>
      </c:barChart>
      <c:catAx>
        <c:axId val="33442432"/>
        <c:scaling>
          <c:orientation val="maxMin"/>
        </c:scaling>
        <c:delete val="0"/>
        <c:axPos val="l"/>
        <c:majorTickMark val="out"/>
        <c:minorTickMark val="none"/>
        <c:tickLblPos val="nextTo"/>
        <c:txPr>
          <a:bodyPr/>
          <a:lstStyle/>
          <a:p>
            <a:pPr>
              <a:defRPr sz="800"/>
            </a:pPr>
            <a:endParaRPr lang="nb-NO"/>
          </a:p>
        </c:txPr>
        <c:crossAx val="33444224"/>
        <c:crosses val="autoZero"/>
        <c:auto val="1"/>
        <c:lblAlgn val="ctr"/>
        <c:lblOffset val="100"/>
        <c:noMultiLvlLbl val="0"/>
      </c:catAx>
      <c:valAx>
        <c:axId val="33444224"/>
        <c:scaling>
          <c:orientation val="minMax"/>
          <c:max val="100"/>
          <c:min val="0"/>
        </c:scaling>
        <c:delete val="1"/>
        <c:axPos val="t"/>
        <c:numFmt formatCode="General" sourceLinked="1"/>
        <c:majorTickMark val="out"/>
        <c:minorTickMark val="none"/>
        <c:tickLblPos val="nextTo"/>
        <c:crossAx val="33442432"/>
        <c:crosses val="autoZero"/>
        <c:crossBetween val="between"/>
      </c:valAx>
    </c:plotArea>
    <c:legend>
      <c:legendPos val="b"/>
      <c:layout>
        <c:manualLayout>
          <c:xMode val="edge"/>
          <c:yMode val="edge"/>
          <c:x val="0.75978492868294867"/>
          <c:y val="0.86863959764118737"/>
          <c:w val="0.19252142885674142"/>
          <c:h val="9.6937334334144989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Svært stor tillit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'Ark1'!$B$2:$B$12</c:f>
              <c:numCache>
                <c:formatCode>General</c:formatCode>
                <c:ptCount val="11"/>
                <c:pt idx="0" formatCode="0">
                  <c:v>10.9</c:v>
                </c:pt>
                <c:pt idx="1">
                  <c:v>16</c:v>
                </c:pt>
                <c:pt idx="2">
                  <c:v>13</c:v>
                </c:pt>
                <c:pt idx="3">
                  <c:v>13</c:v>
                </c:pt>
                <c:pt idx="4">
                  <c:v>13</c:v>
                </c:pt>
                <c:pt idx="5">
                  <c:v>12</c:v>
                </c:pt>
                <c:pt idx="6">
                  <c:v>12</c:v>
                </c:pt>
                <c:pt idx="7">
                  <c:v>16</c:v>
                </c:pt>
                <c:pt idx="8">
                  <c:v>11</c:v>
                </c:pt>
                <c:pt idx="9">
                  <c:v>12</c:v>
                </c:pt>
                <c:pt idx="10">
                  <c:v>15</c:v>
                </c:pt>
              </c:numCache>
            </c:numRef>
          </c:val>
        </c:ser>
        <c:ser>
          <c:idx val="1"/>
          <c:order val="1"/>
          <c:tx>
            <c:strRef>
              <c:f>'Ark1'!$C$1</c:f>
              <c:strCache>
                <c:ptCount val="1"/>
                <c:pt idx="0">
                  <c:v>Ganske stor tillit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'Ark1'!$C$2:$C$12</c:f>
              <c:numCache>
                <c:formatCode>General</c:formatCode>
                <c:ptCount val="11"/>
                <c:pt idx="0" formatCode="0">
                  <c:v>55.7</c:v>
                </c:pt>
                <c:pt idx="1">
                  <c:v>56</c:v>
                </c:pt>
                <c:pt idx="2">
                  <c:v>55</c:v>
                </c:pt>
                <c:pt idx="3">
                  <c:v>49</c:v>
                </c:pt>
                <c:pt idx="4">
                  <c:v>56</c:v>
                </c:pt>
                <c:pt idx="5">
                  <c:v>60</c:v>
                </c:pt>
                <c:pt idx="6">
                  <c:v>54</c:v>
                </c:pt>
                <c:pt idx="7">
                  <c:v>55</c:v>
                </c:pt>
                <c:pt idx="8">
                  <c:v>54</c:v>
                </c:pt>
                <c:pt idx="9">
                  <c:v>51</c:v>
                </c:pt>
                <c:pt idx="10">
                  <c:v>53</c:v>
                </c:pt>
              </c:numCache>
            </c:numRef>
          </c:val>
        </c:ser>
        <c:ser>
          <c:idx val="2"/>
          <c:order val="2"/>
          <c:tx>
            <c:strRef>
              <c:f>'Ark1'!$D$1</c:f>
              <c:strCache>
                <c:ptCount val="1"/>
                <c:pt idx="0">
                  <c:v>Ganske liten tillit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'Ark1'!$D$2:$D$12</c:f>
              <c:numCache>
                <c:formatCode>General</c:formatCode>
                <c:ptCount val="11"/>
                <c:pt idx="0" formatCode="0">
                  <c:v>23.7</c:v>
                </c:pt>
                <c:pt idx="1">
                  <c:v>21</c:v>
                </c:pt>
                <c:pt idx="2">
                  <c:v>22</c:v>
                </c:pt>
                <c:pt idx="3">
                  <c:v>29</c:v>
                </c:pt>
                <c:pt idx="4">
                  <c:v>22</c:v>
                </c:pt>
                <c:pt idx="5">
                  <c:v>19</c:v>
                </c:pt>
                <c:pt idx="6">
                  <c:v>21</c:v>
                </c:pt>
                <c:pt idx="7">
                  <c:v>20</c:v>
                </c:pt>
                <c:pt idx="8">
                  <c:v>19</c:v>
                </c:pt>
                <c:pt idx="9">
                  <c:v>27</c:v>
                </c:pt>
                <c:pt idx="10">
                  <c:v>23</c:v>
                </c:pt>
              </c:numCache>
            </c:numRef>
          </c:val>
        </c:ser>
        <c:ser>
          <c:idx val="3"/>
          <c:order val="3"/>
          <c:tx>
            <c:strRef>
              <c:f>'Ark1'!$E$1</c:f>
              <c:strCache>
                <c:ptCount val="1"/>
                <c:pt idx="0">
                  <c:v>Svært liten tillit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'Ark1'!$E$2:$E$12</c:f>
              <c:numCache>
                <c:formatCode>General</c:formatCode>
                <c:ptCount val="11"/>
                <c:pt idx="0" formatCode="0">
                  <c:v>3.6</c:v>
                </c:pt>
                <c:pt idx="1">
                  <c:v>4</c:v>
                </c:pt>
                <c:pt idx="2">
                  <c:v>4</c:v>
                </c:pt>
                <c:pt idx="3">
                  <c:v>5</c:v>
                </c:pt>
                <c:pt idx="4">
                  <c:v>5</c:v>
                </c:pt>
                <c:pt idx="5">
                  <c:v>4</c:v>
                </c:pt>
                <c:pt idx="6">
                  <c:v>6</c:v>
                </c:pt>
                <c:pt idx="7">
                  <c:v>4</c:v>
                </c:pt>
                <c:pt idx="8">
                  <c:v>5</c:v>
                </c:pt>
                <c:pt idx="9">
                  <c:v>5</c:v>
                </c:pt>
                <c:pt idx="10">
                  <c:v>3</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'Ark1'!$F$2:$F$12</c:f>
              <c:numCache>
                <c:formatCode>General</c:formatCode>
                <c:ptCount val="11"/>
                <c:pt idx="0" formatCode="0">
                  <c:v>6.1</c:v>
                </c:pt>
                <c:pt idx="1">
                  <c:v>3</c:v>
                </c:pt>
                <c:pt idx="2">
                  <c:v>5</c:v>
                </c:pt>
                <c:pt idx="3">
                  <c:v>4</c:v>
                </c:pt>
                <c:pt idx="4">
                  <c:v>5</c:v>
                </c:pt>
                <c:pt idx="5">
                  <c:v>5</c:v>
                </c:pt>
                <c:pt idx="6">
                  <c:v>7</c:v>
                </c:pt>
                <c:pt idx="7">
                  <c:v>6</c:v>
                </c:pt>
                <c:pt idx="8">
                  <c:v>11</c:v>
                </c:pt>
                <c:pt idx="9">
                  <c:v>5</c:v>
                </c:pt>
                <c:pt idx="10">
                  <c:v>7</c:v>
                </c:pt>
              </c:numCache>
            </c:numRef>
          </c:val>
        </c:ser>
        <c:dLbls>
          <c:showLegendKey val="0"/>
          <c:showVal val="0"/>
          <c:showCatName val="0"/>
          <c:showSerName val="0"/>
          <c:showPercent val="0"/>
          <c:showBubbleSize val="0"/>
        </c:dLbls>
        <c:gapWidth val="150"/>
        <c:overlap val="100"/>
        <c:axId val="225862016"/>
        <c:axId val="225863552"/>
      </c:barChart>
      <c:catAx>
        <c:axId val="225862016"/>
        <c:scaling>
          <c:orientation val="maxMin"/>
        </c:scaling>
        <c:delete val="0"/>
        <c:axPos val="l"/>
        <c:numFmt formatCode="General" sourceLinked="1"/>
        <c:majorTickMark val="out"/>
        <c:minorTickMark val="none"/>
        <c:tickLblPos val="nextTo"/>
        <c:txPr>
          <a:bodyPr/>
          <a:lstStyle/>
          <a:p>
            <a:pPr>
              <a:defRPr sz="1000"/>
            </a:pPr>
            <a:endParaRPr lang="nb-NO"/>
          </a:p>
        </c:txPr>
        <c:crossAx val="225863552"/>
        <c:crosses val="autoZero"/>
        <c:auto val="1"/>
        <c:lblAlgn val="ctr"/>
        <c:lblOffset val="100"/>
        <c:noMultiLvlLbl val="0"/>
      </c:catAx>
      <c:valAx>
        <c:axId val="225863552"/>
        <c:scaling>
          <c:orientation val="minMax"/>
          <c:max val="1"/>
          <c:min val="0"/>
        </c:scaling>
        <c:delete val="1"/>
        <c:axPos val="t"/>
        <c:numFmt formatCode="0%" sourceLinked="1"/>
        <c:majorTickMark val="out"/>
        <c:minorTickMark val="none"/>
        <c:tickLblPos val="nextTo"/>
        <c:crossAx val="225862016"/>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'Ark1'!$B$2:$B$12</c:f>
              <c:numCache>
                <c:formatCode>General</c:formatCode>
                <c:ptCount val="11"/>
                <c:pt idx="0" formatCode="0">
                  <c:v>9.3000000000000007</c:v>
                </c:pt>
                <c:pt idx="1">
                  <c:v>11</c:v>
                </c:pt>
                <c:pt idx="2">
                  <c:v>9</c:v>
                </c:pt>
                <c:pt idx="3">
                  <c:v>5</c:v>
                </c:pt>
                <c:pt idx="4">
                  <c:v>6</c:v>
                </c:pt>
                <c:pt idx="5">
                  <c:v>6</c:v>
                </c:pt>
                <c:pt idx="6">
                  <c:v>7</c:v>
                </c:pt>
                <c:pt idx="7">
                  <c:v>7</c:v>
                </c:pt>
                <c:pt idx="8">
                  <c:v>7</c:v>
                </c:pt>
                <c:pt idx="9">
                  <c:v>6</c:v>
                </c:pt>
                <c:pt idx="10">
                  <c:v>4</c:v>
                </c:pt>
              </c:numCache>
            </c:numRef>
          </c:val>
        </c:ser>
        <c:ser>
          <c:idx val="1"/>
          <c:order val="1"/>
          <c:tx>
            <c:strRef>
              <c:f>'Ark1'!$C$1</c:f>
              <c:strCache>
                <c:ptCount val="1"/>
                <c:pt idx="0">
                  <c:v>Ganske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'Ark1'!$C$2:$C$12</c:f>
              <c:numCache>
                <c:formatCode>General</c:formatCode>
                <c:ptCount val="11"/>
                <c:pt idx="0" formatCode="0">
                  <c:v>10.7</c:v>
                </c:pt>
                <c:pt idx="1">
                  <c:v>15</c:v>
                </c:pt>
                <c:pt idx="2">
                  <c:v>11</c:v>
                </c:pt>
                <c:pt idx="3">
                  <c:v>10</c:v>
                </c:pt>
                <c:pt idx="4">
                  <c:v>9</c:v>
                </c:pt>
                <c:pt idx="5">
                  <c:v>7</c:v>
                </c:pt>
                <c:pt idx="6">
                  <c:v>7</c:v>
                </c:pt>
                <c:pt idx="7">
                  <c:v>10</c:v>
                </c:pt>
                <c:pt idx="8">
                  <c:v>9</c:v>
                </c:pt>
                <c:pt idx="9">
                  <c:v>11</c:v>
                </c:pt>
                <c:pt idx="10">
                  <c:v>10</c:v>
                </c:pt>
              </c:numCache>
            </c:numRef>
          </c:val>
        </c:ser>
        <c:ser>
          <c:idx val="2"/>
          <c:order val="2"/>
          <c:tx>
            <c:strRef>
              <c:f>'Ark1'!$D$1</c:f>
              <c:strCache>
                <c:ptCount val="1"/>
                <c:pt idx="0">
                  <c:v>Ganske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'Ark1'!$D$2:$D$12</c:f>
              <c:numCache>
                <c:formatCode>General</c:formatCode>
                <c:ptCount val="11"/>
                <c:pt idx="0" formatCode="0">
                  <c:v>38</c:v>
                </c:pt>
                <c:pt idx="1">
                  <c:v>39</c:v>
                </c:pt>
                <c:pt idx="2">
                  <c:v>35</c:v>
                </c:pt>
                <c:pt idx="3">
                  <c:v>30</c:v>
                </c:pt>
                <c:pt idx="4">
                  <c:v>29</c:v>
                </c:pt>
                <c:pt idx="5">
                  <c:v>31</c:v>
                </c:pt>
                <c:pt idx="6">
                  <c:v>29</c:v>
                </c:pt>
                <c:pt idx="7">
                  <c:v>30</c:v>
                </c:pt>
                <c:pt idx="8">
                  <c:v>28</c:v>
                </c:pt>
                <c:pt idx="9">
                  <c:v>34</c:v>
                </c:pt>
                <c:pt idx="10">
                  <c:v>30</c:v>
                </c:pt>
              </c:numCache>
            </c:numRef>
          </c:val>
        </c:ser>
        <c:ser>
          <c:idx val="3"/>
          <c:order val="3"/>
          <c:tx>
            <c:strRef>
              <c:f>'Ark1'!$E$1</c:f>
              <c:strCache>
                <c:ptCount val="1"/>
                <c:pt idx="0">
                  <c:v>Helt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'Ark1'!$E$2:$E$12</c:f>
              <c:numCache>
                <c:formatCode>General</c:formatCode>
                <c:ptCount val="11"/>
                <c:pt idx="0" formatCode="0">
                  <c:v>38.6</c:v>
                </c:pt>
                <c:pt idx="1">
                  <c:v>34</c:v>
                </c:pt>
                <c:pt idx="2">
                  <c:v>44</c:v>
                </c:pt>
                <c:pt idx="3">
                  <c:v>53</c:v>
                </c:pt>
                <c:pt idx="4">
                  <c:v>53</c:v>
                </c:pt>
                <c:pt idx="5">
                  <c:v>53</c:v>
                </c:pt>
                <c:pt idx="6">
                  <c:v>56</c:v>
                </c:pt>
                <c:pt idx="7">
                  <c:v>51</c:v>
                </c:pt>
                <c:pt idx="8">
                  <c:v>55</c:v>
                </c:pt>
                <c:pt idx="9">
                  <c:v>48</c:v>
                </c:pt>
                <c:pt idx="10">
                  <c:v>55</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'Ark1'!$F$2:$F$12</c:f>
              <c:numCache>
                <c:formatCode>General</c:formatCode>
                <c:ptCount val="11"/>
                <c:pt idx="0" formatCode="0">
                  <c:v>3.4</c:v>
                </c:pt>
                <c:pt idx="1">
                  <c:v>2</c:v>
                </c:pt>
                <c:pt idx="2">
                  <c:v>2</c:v>
                </c:pt>
                <c:pt idx="3">
                  <c:v>2</c:v>
                </c:pt>
                <c:pt idx="4">
                  <c:v>3</c:v>
                </c:pt>
                <c:pt idx="5">
                  <c:v>3</c:v>
                </c:pt>
                <c:pt idx="6">
                  <c:v>2</c:v>
                </c:pt>
                <c:pt idx="7">
                  <c:v>2</c:v>
                </c:pt>
                <c:pt idx="8">
                  <c:v>1</c:v>
                </c:pt>
                <c:pt idx="9">
                  <c:v>1</c:v>
                </c:pt>
                <c:pt idx="10">
                  <c:v>1</c:v>
                </c:pt>
              </c:numCache>
            </c:numRef>
          </c:val>
        </c:ser>
        <c:dLbls>
          <c:showLegendKey val="0"/>
          <c:showVal val="0"/>
          <c:showCatName val="0"/>
          <c:showSerName val="0"/>
          <c:showPercent val="0"/>
          <c:showBubbleSize val="0"/>
        </c:dLbls>
        <c:gapWidth val="150"/>
        <c:overlap val="100"/>
        <c:axId val="220434816"/>
        <c:axId val="220436352"/>
      </c:barChart>
      <c:catAx>
        <c:axId val="220434816"/>
        <c:scaling>
          <c:orientation val="maxMin"/>
        </c:scaling>
        <c:delete val="0"/>
        <c:axPos val="l"/>
        <c:numFmt formatCode="General" sourceLinked="1"/>
        <c:majorTickMark val="out"/>
        <c:minorTickMark val="none"/>
        <c:tickLblPos val="nextTo"/>
        <c:txPr>
          <a:bodyPr/>
          <a:lstStyle/>
          <a:p>
            <a:pPr>
              <a:defRPr sz="1000"/>
            </a:pPr>
            <a:endParaRPr lang="nb-NO"/>
          </a:p>
        </c:txPr>
        <c:crossAx val="220436352"/>
        <c:crosses val="autoZero"/>
        <c:auto val="1"/>
        <c:lblAlgn val="ctr"/>
        <c:lblOffset val="100"/>
        <c:noMultiLvlLbl val="0"/>
      </c:catAx>
      <c:valAx>
        <c:axId val="220436352"/>
        <c:scaling>
          <c:orientation val="minMax"/>
          <c:max val="100"/>
          <c:min val="0"/>
        </c:scaling>
        <c:delete val="1"/>
        <c:axPos val="t"/>
        <c:numFmt formatCode="0" sourceLinked="1"/>
        <c:majorTickMark val="out"/>
        <c:minorTickMark val="none"/>
        <c:tickLblPos val="nextTo"/>
        <c:crossAx val="220434816"/>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Helt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'Ark1'!$A$2:$A$7</c:f>
              <c:numCache>
                <c:formatCode>General</c:formatCode>
                <c:ptCount val="6"/>
                <c:pt idx="0">
                  <c:v>2014</c:v>
                </c:pt>
                <c:pt idx="1">
                  <c:v>2012</c:v>
                </c:pt>
                <c:pt idx="2">
                  <c:v>2010</c:v>
                </c:pt>
                <c:pt idx="3">
                  <c:v>2008</c:v>
                </c:pt>
                <c:pt idx="4">
                  <c:v>2007</c:v>
                </c:pt>
                <c:pt idx="5">
                  <c:v>2006</c:v>
                </c:pt>
              </c:numCache>
            </c:numRef>
          </c:cat>
          <c:val>
            <c:numRef>
              <c:f>'Ark1'!$B$2:$B$7</c:f>
              <c:numCache>
                <c:formatCode>General</c:formatCode>
                <c:ptCount val="6"/>
                <c:pt idx="0" formatCode="0">
                  <c:v>12.5</c:v>
                </c:pt>
                <c:pt idx="1">
                  <c:v>15</c:v>
                </c:pt>
                <c:pt idx="2">
                  <c:v>12</c:v>
                </c:pt>
                <c:pt idx="3">
                  <c:v>7</c:v>
                </c:pt>
                <c:pt idx="4">
                  <c:v>9</c:v>
                </c:pt>
                <c:pt idx="5">
                  <c:v>8</c:v>
                </c:pt>
              </c:numCache>
            </c:numRef>
          </c:val>
        </c:ser>
        <c:ser>
          <c:idx val="1"/>
          <c:order val="1"/>
          <c:tx>
            <c:strRef>
              <c:f>'Ark1'!$C$1</c:f>
              <c:strCache>
                <c:ptCount val="1"/>
                <c:pt idx="0">
                  <c:v>Ganske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'Ark1'!$A$2:$A$7</c:f>
              <c:numCache>
                <c:formatCode>General</c:formatCode>
                <c:ptCount val="6"/>
                <c:pt idx="0">
                  <c:v>2014</c:v>
                </c:pt>
                <c:pt idx="1">
                  <c:v>2012</c:v>
                </c:pt>
                <c:pt idx="2">
                  <c:v>2010</c:v>
                </c:pt>
                <c:pt idx="3">
                  <c:v>2008</c:v>
                </c:pt>
                <c:pt idx="4">
                  <c:v>2007</c:v>
                </c:pt>
                <c:pt idx="5">
                  <c:v>2006</c:v>
                </c:pt>
              </c:numCache>
            </c:numRef>
          </c:cat>
          <c:val>
            <c:numRef>
              <c:f>'Ark1'!$C$2:$C$7</c:f>
              <c:numCache>
                <c:formatCode>General</c:formatCode>
                <c:ptCount val="6"/>
                <c:pt idx="0" formatCode="0">
                  <c:v>20</c:v>
                </c:pt>
                <c:pt idx="1">
                  <c:v>19</c:v>
                </c:pt>
                <c:pt idx="2">
                  <c:v>18</c:v>
                </c:pt>
                <c:pt idx="3">
                  <c:v>15</c:v>
                </c:pt>
                <c:pt idx="4">
                  <c:v>14</c:v>
                </c:pt>
                <c:pt idx="5">
                  <c:v>13</c:v>
                </c:pt>
              </c:numCache>
            </c:numRef>
          </c:val>
        </c:ser>
        <c:ser>
          <c:idx val="2"/>
          <c:order val="2"/>
          <c:tx>
            <c:strRef>
              <c:f>'Ark1'!$D$1</c:f>
              <c:strCache>
                <c:ptCount val="1"/>
                <c:pt idx="0">
                  <c:v>Ganske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'Ark1'!$A$2:$A$7</c:f>
              <c:numCache>
                <c:formatCode>General</c:formatCode>
                <c:ptCount val="6"/>
                <c:pt idx="0">
                  <c:v>2014</c:v>
                </c:pt>
                <c:pt idx="1">
                  <c:v>2012</c:v>
                </c:pt>
                <c:pt idx="2">
                  <c:v>2010</c:v>
                </c:pt>
                <c:pt idx="3">
                  <c:v>2008</c:v>
                </c:pt>
                <c:pt idx="4">
                  <c:v>2007</c:v>
                </c:pt>
                <c:pt idx="5">
                  <c:v>2006</c:v>
                </c:pt>
              </c:numCache>
            </c:numRef>
          </c:cat>
          <c:val>
            <c:numRef>
              <c:f>'Ark1'!$D$2:$D$7</c:f>
              <c:numCache>
                <c:formatCode>General</c:formatCode>
                <c:ptCount val="6"/>
                <c:pt idx="0" formatCode="0">
                  <c:v>32.9</c:v>
                </c:pt>
                <c:pt idx="1">
                  <c:v>36</c:v>
                </c:pt>
                <c:pt idx="2">
                  <c:v>31</c:v>
                </c:pt>
                <c:pt idx="3">
                  <c:v>29</c:v>
                </c:pt>
                <c:pt idx="4">
                  <c:v>27</c:v>
                </c:pt>
                <c:pt idx="5">
                  <c:v>30</c:v>
                </c:pt>
              </c:numCache>
            </c:numRef>
          </c:val>
        </c:ser>
        <c:ser>
          <c:idx val="3"/>
          <c:order val="3"/>
          <c:tx>
            <c:strRef>
              <c:f>'Ark1'!$E$1</c:f>
              <c:strCache>
                <c:ptCount val="1"/>
                <c:pt idx="0">
                  <c:v>Helt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'Ark1'!$A$2:$A$7</c:f>
              <c:numCache>
                <c:formatCode>General</c:formatCode>
                <c:ptCount val="6"/>
                <c:pt idx="0">
                  <c:v>2014</c:v>
                </c:pt>
                <c:pt idx="1">
                  <c:v>2012</c:v>
                </c:pt>
                <c:pt idx="2">
                  <c:v>2010</c:v>
                </c:pt>
                <c:pt idx="3">
                  <c:v>2008</c:v>
                </c:pt>
                <c:pt idx="4">
                  <c:v>2007</c:v>
                </c:pt>
                <c:pt idx="5">
                  <c:v>2006</c:v>
                </c:pt>
              </c:numCache>
            </c:numRef>
          </c:cat>
          <c:val>
            <c:numRef>
              <c:f>'Ark1'!$E$2:$E$7</c:f>
              <c:numCache>
                <c:formatCode>General</c:formatCode>
                <c:ptCount val="6"/>
                <c:pt idx="0" formatCode="0">
                  <c:v>32.5</c:v>
                </c:pt>
                <c:pt idx="1">
                  <c:v>27</c:v>
                </c:pt>
                <c:pt idx="2">
                  <c:v>35</c:v>
                </c:pt>
                <c:pt idx="3">
                  <c:v>45</c:v>
                </c:pt>
                <c:pt idx="4">
                  <c:v>45</c:v>
                </c:pt>
                <c:pt idx="5">
                  <c:v>46</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'Ark1'!$A$2:$A$7</c:f>
              <c:numCache>
                <c:formatCode>General</c:formatCode>
                <c:ptCount val="6"/>
                <c:pt idx="0">
                  <c:v>2014</c:v>
                </c:pt>
                <c:pt idx="1">
                  <c:v>2012</c:v>
                </c:pt>
                <c:pt idx="2">
                  <c:v>2010</c:v>
                </c:pt>
                <c:pt idx="3">
                  <c:v>2008</c:v>
                </c:pt>
                <c:pt idx="4">
                  <c:v>2007</c:v>
                </c:pt>
                <c:pt idx="5">
                  <c:v>2006</c:v>
                </c:pt>
              </c:numCache>
            </c:numRef>
          </c:cat>
          <c:val>
            <c:numRef>
              <c:f>'Ark1'!$F$2:$F$7</c:f>
              <c:numCache>
                <c:formatCode>General</c:formatCode>
                <c:ptCount val="6"/>
                <c:pt idx="0" formatCode="0">
                  <c:v>2.2000000000000002</c:v>
                </c:pt>
                <c:pt idx="1">
                  <c:v>3</c:v>
                </c:pt>
                <c:pt idx="2">
                  <c:v>4</c:v>
                </c:pt>
                <c:pt idx="3">
                  <c:v>3</c:v>
                </c:pt>
                <c:pt idx="4">
                  <c:v>5</c:v>
                </c:pt>
                <c:pt idx="5">
                  <c:v>4</c:v>
                </c:pt>
              </c:numCache>
            </c:numRef>
          </c:val>
        </c:ser>
        <c:dLbls>
          <c:showLegendKey val="0"/>
          <c:showVal val="0"/>
          <c:showCatName val="0"/>
          <c:showSerName val="0"/>
          <c:showPercent val="0"/>
          <c:showBubbleSize val="0"/>
        </c:dLbls>
        <c:gapWidth val="150"/>
        <c:overlap val="100"/>
        <c:axId val="260441984"/>
        <c:axId val="260443520"/>
      </c:barChart>
      <c:catAx>
        <c:axId val="260441984"/>
        <c:scaling>
          <c:orientation val="maxMin"/>
        </c:scaling>
        <c:delete val="0"/>
        <c:axPos val="l"/>
        <c:numFmt formatCode="General" sourceLinked="1"/>
        <c:majorTickMark val="out"/>
        <c:minorTickMark val="none"/>
        <c:tickLblPos val="nextTo"/>
        <c:txPr>
          <a:bodyPr/>
          <a:lstStyle/>
          <a:p>
            <a:pPr>
              <a:defRPr sz="1000"/>
            </a:pPr>
            <a:endParaRPr lang="nb-NO"/>
          </a:p>
        </c:txPr>
        <c:crossAx val="260443520"/>
        <c:crosses val="autoZero"/>
        <c:auto val="1"/>
        <c:lblAlgn val="ctr"/>
        <c:lblOffset val="100"/>
        <c:noMultiLvlLbl val="0"/>
      </c:catAx>
      <c:valAx>
        <c:axId val="260443520"/>
        <c:scaling>
          <c:orientation val="minMax"/>
          <c:max val="1"/>
          <c:min val="0"/>
        </c:scaling>
        <c:delete val="1"/>
        <c:axPos val="t"/>
        <c:numFmt formatCode="0%" sourceLinked="1"/>
        <c:majorTickMark val="out"/>
        <c:minorTickMark val="none"/>
        <c:tickLblPos val="nextTo"/>
        <c:crossAx val="260441984"/>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'Ark1'!$B$1</c:f>
              <c:strCache>
                <c:ptCount val="1"/>
                <c:pt idx="0">
                  <c:v>Helt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'Ark1'!$B$2:$B$12</c:f>
              <c:numCache>
                <c:formatCode>General</c:formatCode>
                <c:ptCount val="11"/>
                <c:pt idx="0" formatCode="0">
                  <c:v>22.9</c:v>
                </c:pt>
                <c:pt idx="1">
                  <c:v>19</c:v>
                </c:pt>
                <c:pt idx="2">
                  <c:v>25</c:v>
                </c:pt>
                <c:pt idx="3">
                  <c:v>28</c:v>
                </c:pt>
                <c:pt idx="4">
                  <c:v>27</c:v>
                </c:pt>
                <c:pt idx="5">
                  <c:v>25</c:v>
                </c:pt>
                <c:pt idx="6">
                  <c:v>27</c:v>
                </c:pt>
                <c:pt idx="7">
                  <c:v>24</c:v>
                </c:pt>
                <c:pt idx="8">
                  <c:v>30</c:v>
                </c:pt>
                <c:pt idx="9">
                  <c:v>26</c:v>
                </c:pt>
                <c:pt idx="10">
                  <c:v>29</c:v>
                </c:pt>
              </c:numCache>
            </c:numRef>
          </c:val>
        </c:ser>
        <c:ser>
          <c:idx val="1"/>
          <c:order val="1"/>
          <c:tx>
            <c:strRef>
              <c:f>'Ark1'!$C$1</c:f>
              <c:strCache>
                <c:ptCount val="1"/>
                <c:pt idx="0">
                  <c:v>Ganske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'Ark1'!$C$2:$C$12</c:f>
              <c:numCache>
                <c:formatCode>General</c:formatCode>
                <c:ptCount val="11"/>
                <c:pt idx="0" formatCode="0">
                  <c:v>41</c:v>
                </c:pt>
                <c:pt idx="1">
                  <c:v>41</c:v>
                </c:pt>
                <c:pt idx="2">
                  <c:v>37</c:v>
                </c:pt>
                <c:pt idx="3">
                  <c:v>40</c:v>
                </c:pt>
                <c:pt idx="4">
                  <c:v>36</c:v>
                </c:pt>
                <c:pt idx="5">
                  <c:v>42</c:v>
                </c:pt>
                <c:pt idx="6">
                  <c:v>33</c:v>
                </c:pt>
                <c:pt idx="7">
                  <c:v>41</c:v>
                </c:pt>
                <c:pt idx="8">
                  <c:v>33</c:v>
                </c:pt>
                <c:pt idx="9">
                  <c:v>39</c:v>
                </c:pt>
                <c:pt idx="10">
                  <c:v>35</c:v>
                </c:pt>
              </c:numCache>
            </c:numRef>
          </c:val>
        </c:ser>
        <c:ser>
          <c:idx val="2"/>
          <c:order val="2"/>
          <c:tx>
            <c:strRef>
              <c:f>'Ark1'!$D$1</c:f>
              <c:strCache>
                <c:ptCount val="1"/>
                <c:pt idx="0">
                  <c:v>Ganske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'Ark1'!$D$2:$D$12</c:f>
              <c:numCache>
                <c:formatCode>General</c:formatCode>
                <c:ptCount val="11"/>
                <c:pt idx="0" formatCode="0">
                  <c:v>20.8</c:v>
                </c:pt>
                <c:pt idx="1">
                  <c:v>23</c:v>
                </c:pt>
                <c:pt idx="2">
                  <c:v>23</c:v>
                </c:pt>
                <c:pt idx="3">
                  <c:v>20</c:v>
                </c:pt>
                <c:pt idx="4">
                  <c:v>21</c:v>
                </c:pt>
                <c:pt idx="5">
                  <c:v>22</c:v>
                </c:pt>
                <c:pt idx="6">
                  <c:v>22</c:v>
                </c:pt>
                <c:pt idx="7">
                  <c:v>21</c:v>
                </c:pt>
                <c:pt idx="8">
                  <c:v>21</c:v>
                </c:pt>
                <c:pt idx="9">
                  <c:v>23</c:v>
                </c:pt>
                <c:pt idx="10">
                  <c:v>24</c:v>
                </c:pt>
              </c:numCache>
            </c:numRef>
          </c:val>
        </c:ser>
        <c:ser>
          <c:idx val="3"/>
          <c:order val="3"/>
          <c:tx>
            <c:strRef>
              <c:f>'Ark1'!$E$1</c:f>
              <c:strCache>
                <c:ptCount val="1"/>
                <c:pt idx="0">
                  <c:v>Helt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'Ark1'!$E$2:$E$12</c:f>
              <c:numCache>
                <c:formatCode>General</c:formatCode>
                <c:ptCount val="11"/>
                <c:pt idx="0" formatCode="0">
                  <c:v>9.8000000000000007</c:v>
                </c:pt>
                <c:pt idx="1">
                  <c:v>11</c:v>
                </c:pt>
                <c:pt idx="2">
                  <c:v>12</c:v>
                </c:pt>
                <c:pt idx="3">
                  <c:v>8</c:v>
                </c:pt>
                <c:pt idx="4">
                  <c:v>12</c:v>
                </c:pt>
                <c:pt idx="5">
                  <c:v>7</c:v>
                </c:pt>
                <c:pt idx="6">
                  <c:v>13</c:v>
                </c:pt>
                <c:pt idx="7">
                  <c:v>9</c:v>
                </c:pt>
                <c:pt idx="8">
                  <c:v>10</c:v>
                </c:pt>
                <c:pt idx="9">
                  <c:v>8</c:v>
                </c:pt>
                <c:pt idx="10">
                  <c:v>8</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'Ark1'!$F$2:$F$12</c:f>
              <c:numCache>
                <c:formatCode>General</c:formatCode>
                <c:ptCount val="11"/>
                <c:pt idx="0" formatCode="0">
                  <c:v>5.4</c:v>
                </c:pt>
                <c:pt idx="1">
                  <c:v>6</c:v>
                </c:pt>
                <c:pt idx="2">
                  <c:v>4</c:v>
                </c:pt>
                <c:pt idx="3">
                  <c:v>4</c:v>
                </c:pt>
                <c:pt idx="4">
                  <c:v>5</c:v>
                </c:pt>
                <c:pt idx="5">
                  <c:v>5</c:v>
                </c:pt>
                <c:pt idx="6">
                  <c:v>5</c:v>
                </c:pt>
                <c:pt idx="7">
                  <c:v>5</c:v>
                </c:pt>
                <c:pt idx="8">
                  <c:v>6</c:v>
                </c:pt>
                <c:pt idx="9">
                  <c:v>3</c:v>
                </c:pt>
                <c:pt idx="10">
                  <c:v>1</c:v>
                </c:pt>
              </c:numCache>
            </c:numRef>
          </c:val>
        </c:ser>
        <c:dLbls>
          <c:showLegendKey val="0"/>
          <c:showVal val="0"/>
          <c:showCatName val="0"/>
          <c:showSerName val="0"/>
          <c:showPercent val="0"/>
          <c:showBubbleSize val="0"/>
        </c:dLbls>
        <c:gapWidth val="150"/>
        <c:overlap val="100"/>
        <c:axId val="226291072"/>
        <c:axId val="226374784"/>
      </c:barChart>
      <c:catAx>
        <c:axId val="226291072"/>
        <c:scaling>
          <c:orientation val="maxMin"/>
        </c:scaling>
        <c:delete val="0"/>
        <c:axPos val="l"/>
        <c:numFmt formatCode="General" sourceLinked="1"/>
        <c:majorTickMark val="out"/>
        <c:minorTickMark val="none"/>
        <c:tickLblPos val="nextTo"/>
        <c:txPr>
          <a:bodyPr/>
          <a:lstStyle/>
          <a:p>
            <a:pPr>
              <a:defRPr sz="1000"/>
            </a:pPr>
            <a:endParaRPr lang="nb-NO"/>
          </a:p>
        </c:txPr>
        <c:crossAx val="226374784"/>
        <c:crosses val="autoZero"/>
        <c:auto val="1"/>
        <c:lblAlgn val="ctr"/>
        <c:lblOffset val="100"/>
        <c:noMultiLvlLbl val="0"/>
      </c:catAx>
      <c:valAx>
        <c:axId val="226374784"/>
        <c:scaling>
          <c:orientation val="minMax"/>
          <c:max val="1"/>
          <c:min val="0"/>
        </c:scaling>
        <c:delete val="1"/>
        <c:axPos val="t"/>
        <c:numFmt formatCode="0%" sourceLinked="1"/>
        <c:majorTickMark val="out"/>
        <c:minorTickMark val="none"/>
        <c:tickLblPos val="nextTo"/>
        <c:crossAx val="226291072"/>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'Ark1'!$B$2:$B$4</c:f>
              <c:numCache>
                <c:formatCode>General</c:formatCode>
                <c:ptCount val="3"/>
                <c:pt idx="0" formatCode="0">
                  <c:v>54</c:v>
                </c:pt>
                <c:pt idx="1">
                  <c:v>50</c:v>
                </c:pt>
                <c:pt idx="2">
                  <c:v>48</c:v>
                </c:pt>
              </c:numCache>
            </c:numRef>
          </c:val>
        </c:ser>
        <c:ser>
          <c:idx val="1"/>
          <c:order val="1"/>
          <c:tx>
            <c:strRef>
              <c:f>'Ark1'!$C$1</c:f>
              <c:strCache>
                <c:ptCount val="1"/>
                <c:pt idx="0">
                  <c:v>Ganske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'Ark1'!$C$2:$C$4</c:f>
              <c:numCache>
                <c:formatCode>General</c:formatCode>
                <c:ptCount val="3"/>
                <c:pt idx="0" formatCode="0">
                  <c:v>35</c:v>
                </c:pt>
                <c:pt idx="1">
                  <c:v>37</c:v>
                </c:pt>
                <c:pt idx="2">
                  <c:v>36</c:v>
                </c:pt>
              </c:numCache>
            </c:numRef>
          </c:val>
        </c:ser>
        <c:ser>
          <c:idx val="2"/>
          <c:order val="2"/>
          <c:tx>
            <c:strRef>
              <c:f>'Ark1'!$D$1</c:f>
              <c:strCache>
                <c:ptCount val="1"/>
                <c:pt idx="0">
                  <c:v>Ganske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'Ark1'!$D$2:$D$4</c:f>
              <c:numCache>
                <c:formatCode>General</c:formatCode>
                <c:ptCount val="3"/>
                <c:pt idx="0" formatCode="0">
                  <c:v>6</c:v>
                </c:pt>
                <c:pt idx="1">
                  <c:v>7</c:v>
                </c:pt>
                <c:pt idx="2">
                  <c:v>8</c:v>
                </c:pt>
              </c:numCache>
            </c:numRef>
          </c:val>
        </c:ser>
        <c:ser>
          <c:idx val="3"/>
          <c:order val="3"/>
          <c:tx>
            <c:strRef>
              <c:f>'Ark1'!$E$1</c:f>
              <c:strCache>
                <c:ptCount val="1"/>
                <c:pt idx="0">
                  <c:v>Helt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'Ark1'!$E$2:$E$4</c:f>
              <c:numCache>
                <c:formatCode>General</c:formatCode>
                <c:ptCount val="3"/>
                <c:pt idx="0" formatCode="0">
                  <c:v>3</c:v>
                </c:pt>
                <c:pt idx="1">
                  <c:v>2</c:v>
                </c:pt>
                <c:pt idx="2">
                  <c:v>4</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'Ark1'!$F$2:$F$4</c:f>
              <c:numCache>
                <c:formatCode>General</c:formatCode>
                <c:ptCount val="3"/>
                <c:pt idx="0" formatCode="0">
                  <c:v>3</c:v>
                </c:pt>
                <c:pt idx="1">
                  <c:v>4</c:v>
                </c:pt>
                <c:pt idx="2">
                  <c:v>4</c:v>
                </c:pt>
              </c:numCache>
            </c:numRef>
          </c:val>
        </c:ser>
        <c:dLbls>
          <c:showLegendKey val="0"/>
          <c:showVal val="0"/>
          <c:showCatName val="0"/>
          <c:showSerName val="0"/>
          <c:showPercent val="0"/>
          <c:showBubbleSize val="0"/>
        </c:dLbls>
        <c:gapWidth val="150"/>
        <c:overlap val="100"/>
        <c:axId val="273685120"/>
        <c:axId val="273686912"/>
      </c:barChart>
      <c:catAx>
        <c:axId val="273685120"/>
        <c:scaling>
          <c:orientation val="maxMin"/>
        </c:scaling>
        <c:delete val="0"/>
        <c:axPos val="l"/>
        <c:numFmt formatCode="General" sourceLinked="1"/>
        <c:majorTickMark val="out"/>
        <c:minorTickMark val="none"/>
        <c:tickLblPos val="nextTo"/>
        <c:txPr>
          <a:bodyPr/>
          <a:lstStyle/>
          <a:p>
            <a:pPr>
              <a:defRPr sz="1000"/>
            </a:pPr>
            <a:endParaRPr lang="nb-NO"/>
          </a:p>
        </c:txPr>
        <c:crossAx val="273686912"/>
        <c:crosses val="autoZero"/>
        <c:auto val="1"/>
        <c:lblAlgn val="ctr"/>
        <c:lblOffset val="100"/>
        <c:noMultiLvlLbl val="0"/>
      </c:catAx>
      <c:valAx>
        <c:axId val="273686912"/>
        <c:scaling>
          <c:orientation val="minMax"/>
          <c:max val="100"/>
          <c:min val="0"/>
        </c:scaling>
        <c:delete val="1"/>
        <c:axPos val="t"/>
        <c:numFmt formatCode="0" sourceLinked="1"/>
        <c:majorTickMark val="out"/>
        <c:minorTickMark val="none"/>
        <c:tickLblPos val="nextTo"/>
        <c:crossAx val="273685120"/>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'Ark1'!$B$2:$B$4</c:f>
              <c:numCache>
                <c:formatCode>General</c:formatCode>
                <c:ptCount val="3"/>
                <c:pt idx="0" formatCode="0">
                  <c:v>32.6</c:v>
                </c:pt>
                <c:pt idx="1">
                  <c:v>38</c:v>
                </c:pt>
                <c:pt idx="2">
                  <c:v>36</c:v>
                </c:pt>
              </c:numCache>
            </c:numRef>
          </c:val>
        </c:ser>
        <c:ser>
          <c:idx val="1"/>
          <c:order val="1"/>
          <c:tx>
            <c:strRef>
              <c:f>'Ark1'!$C$1</c:f>
              <c:strCache>
                <c:ptCount val="1"/>
                <c:pt idx="0">
                  <c:v>Ganske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'Ark1'!$C$2:$C$4</c:f>
              <c:numCache>
                <c:formatCode>General</c:formatCode>
                <c:ptCount val="3"/>
                <c:pt idx="0" formatCode="0">
                  <c:v>33.799999999999997</c:v>
                </c:pt>
                <c:pt idx="1">
                  <c:v>28</c:v>
                </c:pt>
                <c:pt idx="2">
                  <c:v>29</c:v>
                </c:pt>
              </c:numCache>
            </c:numRef>
          </c:val>
        </c:ser>
        <c:ser>
          <c:idx val="2"/>
          <c:order val="2"/>
          <c:tx>
            <c:strRef>
              <c:f>'Ark1'!$D$1</c:f>
              <c:strCache>
                <c:ptCount val="1"/>
                <c:pt idx="0">
                  <c:v>Ganske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'Ark1'!$D$2:$D$4</c:f>
              <c:numCache>
                <c:formatCode>General</c:formatCode>
                <c:ptCount val="3"/>
                <c:pt idx="0" formatCode="0">
                  <c:v>19.5</c:v>
                </c:pt>
                <c:pt idx="1">
                  <c:v>21</c:v>
                </c:pt>
                <c:pt idx="2">
                  <c:v>21</c:v>
                </c:pt>
              </c:numCache>
            </c:numRef>
          </c:val>
        </c:ser>
        <c:ser>
          <c:idx val="3"/>
          <c:order val="3"/>
          <c:tx>
            <c:strRef>
              <c:f>'Ark1'!$E$1</c:f>
              <c:strCache>
                <c:ptCount val="1"/>
                <c:pt idx="0">
                  <c:v>Helt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'Ark1'!$E$2:$E$4</c:f>
              <c:numCache>
                <c:formatCode>General</c:formatCode>
                <c:ptCount val="3"/>
                <c:pt idx="0" formatCode="0">
                  <c:v>10.5</c:v>
                </c:pt>
                <c:pt idx="1">
                  <c:v>10</c:v>
                </c:pt>
                <c:pt idx="2">
                  <c:v>9</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'Ark1'!$F$2:$F$4</c:f>
              <c:numCache>
                <c:formatCode>General</c:formatCode>
                <c:ptCount val="3"/>
                <c:pt idx="0" formatCode="0">
                  <c:v>3.5</c:v>
                </c:pt>
                <c:pt idx="1">
                  <c:v>4</c:v>
                </c:pt>
                <c:pt idx="2">
                  <c:v>4</c:v>
                </c:pt>
              </c:numCache>
            </c:numRef>
          </c:val>
        </c:ser>
        <c:dLbls>
          <c:showLegendKey val="0"/>
          <c:showVal val="0"/>
          <c:showCatName val="0"/>
          <c:showSerName val="0"/>
          <c:showPercent val="0"/>
          <c:showBubbleSize val="0"/>
        </c:dLbls>
        <c:gapWidth val="150"/>
        <c:overlap val="100"/>
        <c:axId val="273611776"/>
        <c:axId val="273617664"/>
      </c:barChart>
      <c:catAx>
        <c:axId val="273611776"/>
        <c:scaling>
          <c:orientation val="maxMin"/>
        </c:scaling>
        <c:delete val="0"/>
        <c:axPos val="l"/>
        <c:numFmt formatCode="General" sourceLinked="1"/>
        <c:majorTickMark val="out"/>
        <c:minorTickMark val="none"/>
        <c:tickLblPos val="nextTo"/>
        <c:txPr>
          <a:bodyPr/>
          <a:lstStyle/>
          <a:p>
            <a:pPr>
              <a:defRPr sz="1000"/>
            </a:pPr>
            <a:endParaRPr lang="nb-NO"/>
          </a:p>
        </c:txPr>
        <c:crossAx val="273617664"/>
        <c:crosses val="autoZero"/>
        <c:auto val="1"/>
        <c:lblAlgn val="ctr"/>
        <c:lblOffset val="100"/>
        <c:noMultiLvlLbl val="0"/>
      </c:catAx>
      <c:valAx>
        <c:axId val="273617664"/>
        <c:scaling>
          <c:orientation val="minMax"/>
          <c:max val="100"/>
          <c:min val="0"/>
        </c:scaling>
        <c:delete val="1"/>
        <c:axPos val="t"/>
        <c:numFmt formatCode="0" sourceLinked="1"/>
        <c:majorTickMark val="out"/>
        <c:minorTickMark val="none"/>
        <c:tickLblPos val="nextTo"/>
        <c:crossAx val="273611776"/>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Helt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'Ark1'!$B$2:$B$4</c:f>
              <c:numCache>
                <c:formatCode>General</c:formatCode>
                <c:ptCount val="3"/>
                <c:pt idx="0" formatCode="0">
                  <c:v>46.4</c:v>
                </c:pt>
                <c:pt idx="1">
                  <c:v>44</c:v>
                </c:pt>
                <c:pt idx="2">
                  <c:v>45</c:v>
                </c:pt>
              </c:numCache>
            </c:numRef>
          </c:val>
        </c:ser>
        <c:ser>
          <c:idx val="1"/>
          <c:order val="1"/>
          <c:tx>
            <c:strRef>
              <c:f>'Ark1'!$C$1</c:f>
              <c:strCache>
                <c:ptCount val="1"/>
                <c:pt idx="0">
                  <c:v>Ganske 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'Ark1'!$C$2:$C$4</c:f>
              <c:numCache>
                <c:formatCode>General</c:formatCode>
                <c:ptCount val="3"/>
                <c:pt idx="0" formatCode="0">
                  <c:v>38.299999999999997</c:v>
                </c:pt>
                <c:pt idx="1">
                  <c:v>38</c:v>
                </c:pt>
                <c:pt idx="2">
                  <c:v>39</c:v>
                </c:pt>
              </c:numCache>
            </c:numRef>
          </c:val>
        </c:ser>
        <c:ser>
          <c:idx val="2"/>
          <c:order val="2"/>
          <c:tx>
            <c:strRef>
              <c:f>'Ark1'!$D$1</c:f>
              <c:strCache>
                <c:ptCount val="1"/>
                <c:pt idx="0">
                  <c:v>Ganske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'Ark1'!$D$2:$D$4</c:f>
              <c:numCache>
                <c:formatCode>General</c:formatCode>
                <c:ptCount val="3"/>
                <c:pt idx="0" formatCode="0">
                  <c:v>7.9</c:v>
                </c:pt>
                <c:pt idx="1">
                  <c:v>9</c:v>
                </c:pt>
                <c:pt idx="2">
                  <c:v>7</c:v>
                </c:pt>
              </c:numCache>
            </c:numRef>
          </c:val>
        </c:ser>
        <c:ser>
          <c:idx val="3"/>
          <c:order val="3"/>
          <c:tx>
            <c:strRef>
              <c:f>'Ark1'!$E$1</c:f>
              <c:strCache>
                <c:ptCount val="1"/>
                <c:pt idx="0">
                  <c:v>Helt uenig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'Ark1'!$E$2:$E$4</c:f>
              <c:numCache>
                <c:formatCode>General</c:formatCode>
                <c:ptCount val="3"/>
                <c:pt idx="0" formatCode="0">
                  <c:v>2</c:v>
                </c:pt>
                <c:pt idx="1">
                  <c:v>3</c:v>
                </c:pt>
                <c:pt idx="2">
                  <c:v>2</c:v>
                </c:pt>
              </c:numCache>
            </c:numRef>
          </c:val>
        </c:ser>
        <c:ser>
          <c:idx val="4"/>
          <c:order val="4"/>
          <c:tx>
            <c:strRef>
              <c:f>'Ark1'!$F$1</c:f>
              <c:strCache>
                <c:ptCount val="1"/>
                <c:pt idx="0">
                  <c:v>Vet ikke</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'Ark1'!$F$2:$F$4</c:f>
              <c:numCache>
                <c:formatCode>General</c:formatCode>
                <c:ptCount val="3"/>
                <c:pt idx="0" formatCode="0">
                  <c:v>5.4</c:v>
                </c:pt>
                <c:pt idx="1">
                  <c:v>6</c:v>
                </c:pt>
                <c:pt idx="2">
                  <c:v>6</c:v>
                </c:pt>
              </c:numCache>
            </c:numRef>
          </c:val>
        </c:ser>
        <c:dLbls>
          <c:showLegendKey val="0"/>
          <c:showVal val="0"/>
          <c:showCatName val="0"/>
          <c:showSerName val="0"/>
          <c:showPercent val="0"/>
          <c:showBubbleSize val="0"/>
        </c:dLbls>
        <c:gapWidth val="150"/>
        <c:overlap val="100"/>
        <c:axId val="273812864"/>
        <c:axId val="273839232"/>
      </c:barChart>
      <c:catAx>
        <c:axId val="273812864"/>
        <c:scaling>
          <c:orientation val="maxMin"/>
        </c:scaling>
        <c:delete val="0"/>
        <c:axPos val="l"/>
        <c:numFmt formatCode="General" sourceLinked="1"/>
        <c:majorTickMark val="out"/>
        <c:minorTickMark val="none"/>
        <c:tickLblPos val="nextTo"/>
        <c:txPr>
          <a:bodyPr/>
          <a:lstStyle/>
          <a:p>
            <a:pPr>
              <a:defRPr sz="1000"/>
            </a:pPr>
            <a:endParaRPr lang="nb-NO"/>
          </a:p>
        </c:txPr>
        <c:crossAx val="273839232"/>
        <c:crosses val="autoZero"/>
        <c:auto val="1"/>
        <c:lblAlgn val="ctr"/>
        <c:lblOffset val="100"/>
        <c:noMultiLvlLbl val="0"/>
      </c:catAx>
      <c:valAx>
        <c:axId val="273839232"/>
        <c:scaling>
          <c:orientation val="minMax"/>
          <c:max val="100"/>
          <c:min val="0"/>
        </c:scaling>
        <c:delete val="1"/>
        <c:axPos val="t"/>
        <c:numFmt formatCode="0" sourceLinked="1"/>
        <c:majorTickMark val="out"/>
        <c:minorTickMark val="none"/>
        <c:tickLblPos val="nextTo"/>
        <c:crossAx val="273812864"/>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699442498665851"/>
          <c:y val="4.6610169491525424E-2"/>
          <c:w val="0.54834626462197411"/>
          <c:h val="0.93376117709862538"/>
        </c:manualLayout>
      </c:layout>
      <c:barChart>
        <c:barDir val="bar"/>
        <c:grouping val="clustered"/>
        <c:varyColors val="0"/>
        <c:ser>
          <c:idx val="0"/>
          <c:order val="0"/>
          <c:tx>
            <c:strRef>
              <c:f>'Ark1'!$B$1</c:f>
              <c:strCache>
                <c:ptCount val="1"/>
                <c:pt idx="0">
                  <c:v>2014</c:v>
                </c:pt>
              </c:strCache>
            </c:strRef>
          </c:tx>
          <c:invertIfNegative val="0"/>
          <c:dLbls>
            <c:dLblPos val="outEnd"/>
            <c:showLegendKey val="0"/>
            <c:showVal val="1"/>
            <c:showCatName val="0"/>
            <c:showSerName val="0"/>
            <c:showPercent val="0"/>
            <c:showBubbleSize val="0"/>
            <c:showLeaderLines val="0"/>
          </c:dLbls>
          <c:cat>
            <c:strRef>
              <c:f>'Ark1'!$A$2:$A$8</c:f>
              <c:strCache>
                <c:ptCount val="7"/>
                <c:pt idx="0">
                  <c:v>Tilnærmet daglig (5-7 dgr/uke)</c:v>
                </c:pt>
                <c:pt idx="1">
                  <c:v>3-4 dgr/uke</c:v>
                </c:pt>
                <c:pt idx="2">
                  <c:v>1-2 dgr/uke</c:v>
                </c:pt>
                <c:pt idx="3">
                  <c:v>Annenhver uke</c:v>
                </c:pt>
                <c:pt idx="4">
                  <c:v>Månedlig</c:v>
                </c:pt>
                <c:pt idx="5">
                  <c:v>Sjeldnere</c:v>
                </c:pt>
                <c:pt idx="6">
                  <c:v>Aldri</c:v>
                </c:pt>
              </c:strCache>
            </c:strRef>
          </c:cat>
          <c:val>
            <c:numRef>
              <c:f>'Ark1'!$B$2:$B$8</c:f>
              <c:numCache>
                <c:formatCode>0</c:formatCode>
                <c:ptCount val="7"/>
                <c:pt idx="0">
                  <c:v>21.9</c:v>
                </c:pt>
                <c:pt idx="1">
                  <c:v>21.5</c:v>
                </c:pt>
                <c:pt idx="2">
                  <c:v>35.200000000000003</c:v>
                </c:pt>
                <c:pt idx="3">
                  <c:v>7.5</c:v>
                </c:pt>
                <c:pt idx="4">
                  <c:v>6.9</c:v>
                </c:pt>
                <c:pt idx="5">
                  <c:v>3.5</c:v>
                </c:pt>
                <c:pt idx="6">
                  <c:v>3.2</c:v>
                </c:pt>
              </c:numCache>
            </c:numRef>
          </c:val>
        </c:ser>
        <c:ser>
          <c:idx val="1"/>
          <c:order val="1"/>
          <c:tx>
            <c:strRef>
              <c:f>'Ark1'!$C$1</c:f>
              <c:strCache>
                <c:ptCount val="1"/>
                <c:pt idx="0">
                  <c:v>2012</c:v>
                </c:pt>
              </c:strCache>
            </c:strRef>
          </c:tx>
          <c:invertIfNegative val="0"/>
          <c:dLbls>
            <c:showLegendKey val="0"/>
            <c:showVal val="1"/>
            <c:showCatName val="0"/>
            <c:showSerName val="0"/>
            <c:showPercent val="0"/>
            <c:showBubbleSize val="0"/>
            <c:showLeaderLines val="0"/>
          </c:dLbls>
          <c:cat>
            <c:strRef>
              <c:f>'Ark1'!$A$2:$A$8</c:f>
              <c:strCache>
                <c:ptCount val="7"/>
                <c:pt idx="0">
                  <c:v>Tilnærmet daglig (5-7 dgr/uke)</c:v>
                </c:pt>
                <c:pt idx="1">
                  <c:v>3-4 dgr/uke</c:v>
                </c:pt>
                <c:pt idx="2">
                  <c:v>1-2 dgr/uke</c:v>
                </c:pt>
                <c:pt idx="3">
                  <c:v>Annenhver uke</c:v>
                </c:pt>
                <c:pt idx="4">
                  <c:v>Månedlig</c:v>
                </c:pt>
                <c:pt idx="5">
                  <c:v>Sjeldnere</c:v>
                </c:pt>
                <c:pt idx="6">
                  <c:v>Aldri</c:v>
                </c:pt>
              </c:strCache>
            </c:strRef>
          </c:cat>
          <c:val>
            <c:numRef>
              <c:f>'Ark1'!$C$2:$C$8</c:f>
              <c:numCache>
                <c:formatCode>General</c:formatCode>
                <c:ptCount val="7"/>
                <c:pt idx="0">
                  <c:v>19</c:v>
                </c:pt>
                <c:pt idx="1">
                  <c:v>25</c:v>
                </c:pt>
                <c:pt idx="2">
                  <c:v>33</c:v>
                </c:pt>
                <c:pt idx="3">
                  <c:v>7</c:v>
                </c:pt>
                <c:pt idx="4">
                  <c:v>5</c:v>
                </c:pt>
                <c:pt idx="5">
                  <c:v>7</c:v>
                </c:pt>
                <c:pt idx="6">
                  <c:v>4</c:v>
                </c:pt>
              </c:numCache>
            </c:numRef>
          </c:val>
        </c:ser>
        <c:ser>
          <c:idx val="2"/>
          <c:order val="2"/>
          <c:tx>
            <c:strRef>
              <c:f>'Ark1'!$D$1</c:f>
              <c:strCache>
                <c:ptCount val="1"/>
                <c:pt idx="0">
                  <c:v>2010</c:v>
                </c:pt>
              </c:strCache>
            </c:strRef>
          </c:tx>
          <c:invertIfNegative val="0"/>
          <c:dLbls>
            <c:showLegendKey val="0"/>
            <c:showVal val="1"/>
            <c:showCatName val="0"/>
            <c:showSerName val="0"/>
            <c:showPercent val="0"/>
            <c:showBubbleSize val="0"/>
            <c:showLeaderLines val="0"/>
          </c:dLbls>
          <c:cat>
            <c:strRef>
              <c:f>'Ark1'!$A$2:$A$8</c:f>
              <c:strCache>
                <c:ptCount val="7"/>
                <c:pt idx="0">
                  <c:v>Tilnærmet daglig (5-7 dgr/uke)</c:v>
                </c:pt>
                <c:pt idx="1">
                  <c:v>3-4 dgr/uke</c:v>
                </c:pt>
                <c:pt idx="2">
                  <c:v>1-2 dgr/uke</c:v>
                </c:pt>
                <c:pt idx="3">
                  <c:v>Annenhver uke</c:v>
                </c:pt>
                <c:pt idx="4">
                  <c:v>Månedlig</c:v>
                </c:pt>
                <c:pt idx="5">
                  <c:v>Sjeldnere</c:v>
                </c:pt>
                <c:pt idx="6">
                  <c:v>Aldri</c:v>
                </c:pt>
              </c:strCache>
            </c:strRef>
          </c:cat>
          <c:val>
            <c:numRef>
              <c:f>'Ark1'!$D$2:$D$8</c:f>
              <c:numCache>
                <c:formatCode>General</c:formatCode>
                <c:ptCount val="7"/>
                <c:pt idx="0">
                  <c:v>20</c:v>
                </c:pt>
                <c:pt idx="1">
                  <c:v>20</c:v>
                </c:pt>
                <c:pt idx="2">
                  <c:v>35</c:v>
                </c:pt>
                <c:pt idx="3">
                  <c:v>9</c:v>
                </c:pt>
                <c:pt idx="4">
                  <c:v>5</c:v>
                </c:pt>
                <c:pt idx="5">
                  <c:v>6</c:v>
                </c:pt>
                <c:pt idx="6">
                  <c:v>5</c:v>
                </c:pt>
              </c:numCache>
            </c:numRef>
          </c:val>
        </c:ser>
        <c:dLbls>
          <c:showLegendKey val="0"/>
          <c:showVal val="0"/>
          <c:showCatName val="0"/>
          <c:showSerName val="0"/>
          <c:showPercent val="0"/>
          <c:showBubbleSize val="0"/>
        </c:dLbls>
        <c:gapWidth val="150"/>
        <c:axId val="273357056"/>
        <c:axId val="273371136"/>
      </c:barChart>
      <c:catAx>
        <c:axId val="273357056"/>
        <c:scaling>
          <c:orientation val="maxMin"/>
        </c:scaling>
        <c:delete val="0"/>
        <c:axPos val="l"/>
        <c:majorTickMark val="out"/>
        <c:minorTickMark val="none"/>
        <c:tickLblPos val="nextTo"/>
        <c:crossAx val="273371136"/>
        <c:crosses val="autoZero"/>
        <c:auto val="1"/>
        <c:lblAlgn val="ctr"/>
        <c:lblOffset val="100"/>
        <c:noMultiLvlLbl val="0"/>
      </c:catAx>
      <c:valAx>
        <c:axId val="273371136"/>
        <c:scaling>
          <c:orientation val="minMax"/>
          <c:min val="0"/>
        </c:scaling>
        <c:delete val="1"/>
        <c:axPos val="t"/>
        <c:numFmt formatCode="0" sourceLinked="1"/>
        <c:majorTickMark val="out"/>
        <c:minorTickMark val="none"/>
        <c:tickLblPos val="nextTo"/>
        <c:crossAx val="273357056"/>
        <c:crosses val="autoZero"/>
        <c:crossBetween val="between"/>
      </c:valAx>
    </c:plotArea>
    <c:legend>
      <c:legendPos val="b"/>
      <c:layout>
        <c:manualLayout>
          <c:xMode val="edge"/>
          <c:yMode val="edge"/>
          <c:x val="0.77812037374496457"/>
          <c:y val="0.73037134659015079"/>
          <c:w val="0.18105706182828979"/>
          <c:h val="0.21030661951154411"/>
        </c:manualLayout>
      </c:layout>
      <c:overlay val="0"/>
    </c:legend>
    <c:plotVisOnly val="1"/>
    <c:dispBlanksAs val="gap"/>
    <c:showDLblsOverMax val="0"/>
  </c:chart>
  <c:txPr>
    <a:bodyPr/>
    <a:lstStyle/>
    <a:p>
      <a:pPr>
        <a:defRPr sz="1050"/>
      </a:pPr>
      <a:endParaRPr lang="nb-N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'Ark1'!$B$1</c:f>
              <c:strCache>
                <c:ptCount val="1"/>
                <c:pt idx="0">
                  <c:v>2014</c:v>
                </c:pt>
              </c:strCache>
            </c:strRef>
          </c:tx>
          <c:invertIfNegative val="0"/>
          <c:dLbls>
            <c:showLegendKey val="0"/>
            <c:showVal val="1"/>
            <c:showCatName val="0"/>
            <c:showSerName val="0"/>
            <c:showPercent val="0"/>
            <c:showBubbleSize val="0"/>
            <c:showLeaderLines val="0"/>
          </c:dLbls>
          <c:cat>
            <c:strRef>
              <c:f>'Ark1'!$A$2:$A$5</c:f>
              <c:strCache>
                <c:ptCount val="4"/>
                <c:pt idx="0">
                  <c:v>Nei</c:v>
                </c:pt>
                <c:pt idx="1">
                  <c:v>I liten grad</c:v>
                </c:pt>
                <c:pt idx="2">
                  <c:v>Ja, i noen grad</c:v>
                </c:pt>
                <c:pt idx="3">
                  <c:v>Ja, i stor grad</c:v>
                </c:pt>
              </c:strCache>
            </c:strRef>
          </c:cat>
          <c:val>
            <c:numRef>
              <c:f>'Ark1'!$B$2:$B$5</c:f>
              <c:numCache>
                <c:formatCode>0</c:formatCode>
                <c:ptCount val="4"/>
                <c:pt idx="0">
                  <c:v>3.4</c:v>
                </c:pt>
                <c:pt idx="1">
                  <c:v>3.8</c:v>
                </c:pt>
                <c:pt idx="2">
                  <c:v>17.600000000000001</c:v>
                </c:pt>
                <c:pt idx="3">
                  <c:v>75</c:v>
                </c:pt>
              </c:numCache>
            </c:numRef>
          </c:val>
        </c:ser>
        <c:ser>
          <c:idx val="1"/>
          <c:order val="1"/>
          <c:tx>
            <c:strRef>
              <c:f>'Ark1'!$C$1</c:f>
              <c:strCache>
                <c:ptCount val="1"/>
                <c:pt idx="0">
                  <c:v>2012</c:v>
                </c:pt>
              </c:strCache>
            </c:strRef>
          </c:tx>
          <c:invertIfNegative val="0"/>
          <c:dLbls>
            <c:showLegendKey val="0"/>
            <c:showVal val="1"/>
            <c:showCatName val="0"/>
            <c:showSerName val="0"/>
            <c:showPercent val="0"/>
            <c:showBubbleSize val="0"/>
            <c:showLeaderLines val="0"/>
          </c:dLbls>
          <c:cat>
            <c:strRef>
              <c:f>'Ark1'!$A$2:$A$5</c:f>
              <c:strCache>
                <c:ptCount val="4"/>
                <c:pt idx="0">
                  <c:v>Nei</c:v>
                </c:pt>
                <c:pt idx="1">
                  <c:v>I liten grad</c:v>
                </c:pt>
                <c:pt idx="2">
                  <c:v>Ja, i noen grad</c:v>
                </c:pt>
                <c:pt idx="3">
                  <c:v>Ja, i stor grad</c:v>
                </c:pt>
              </c:strCache>
            </c:strRef>
          </c:cat>
          <c:val>
            <c:numRef>
              <c:f>'Ark1'!$C$2:$C$5</c:f>
              <c:numCache>
                <c:formatCode>General</c:formatCode>
                <c:ptCount val="4"/>
                <c:pt idx="0">
                  <c:v>5</c:v>
                </c:pt>
                <c:pt idx="1">
                  <c:v>2</c:v>
                </c:pt>
                <c:pt idx="2">
                  <c:v>13</c:v>
                </c:pt>
                <c:pt idx="3">
                  <c:v>80</c:v>
                </c:pt>
              </c:numCache>
            </c:numRef>
          </c:val>
        </c:ser>
        <c:ser>
          <c:idx val="2"/>
          <c:order val="2"/>
          <c:tx>
            <c:strRef>
              <c:f>'Ark1'!$D$1</c:f>
              <c:strCache>
                <c:ptCount val="1"/>
                <c:pt idx="0">
                  <c:v>2010</c:v>
                </c:pt>
              </c:strCache>
            </c:strRef>
          </c:tx>
          <c:invertIfNegative val="0"/>
          <c:dLbls>
            <c:showLegendKey val="0"/>
            <c:showVal val="1"/>
            <c:showCatName val="0"/>
            <c:showSerName val="0"/>
            <c:showPercent val="0"/>
            <c:showBubbleSize val="0"/>
            <c:showLeaderLines val="0"/>
          </c:dLbls>
          <c:cat>
            <c:strRef>
              <c:f>'Ark1'!$A$2:$A$5</c:f>
              <c:strCache>
                <c:ptCount val="4"/>
                <c:pt idx="0">
                  <c:v>Nei</c:v>
                </c:pt>
                <c:pt idx="1">
                  <c:v>I liten grad</c:v>
                </c:pt>
                <c:pt idx="2">
                  <c:v>Ja, i noen grad</c:v>
                </c:pt>
                <c:pt idx="3">
                  <c:v>Ja, i stor grad</c:v>
                </c:pt>
              </c:strCache>
            </c:strRef>
          </c:cat>
          <c:val>
            <c:numRef>
              <c:f>'Ark1'!$D$2:$D$5</c:f>
              <c:numCache>
                <c:formatCode>General</c:formatCode>
                <c:ptCount val="4"/>
                <c:pt idx="0">
                  <c:v>5</c:v>
                </c:pt>
                <c:pt idx="1">
                  <c:v>4</c:v>
                </c:pt>
                <c:pt idx="2">
                  <c:v>16</c:v>
                </c:pt>
                <c:pt idx="3">
                  <c:v>75</c:v>
                </c:pt>
              </c:numCache>
            </c:numRef>
          </c:val>
        </c:ser>
        <c:dLbls>
          <c:showLegendKey val="0"/>
          <c:showVal val="0"/>
          <c:showCatName val="0"/>
          <c:showSerName val="0"/>
          <c:showPercent val="0"/>
          <c:showBubbleSize val="0"/>
        </c:dLbls>
        <c:gapWidth val="150"/>
        <c:axId val="285565696"/>
        <c:axId val="285567232"/>
      </c:barChart>
      <c:catAx>
        <c:axId val="285565696"/>
        <c:scaling>
          <c:orientation val="maxMin"/>
        </c:scaling>
        <c:delete val="0"/>
        <c:axPos val="l"/>
        <c:numFmt formatCode="General" sourceLinked="1"/>
        <c:majorTickMark val="out"/>
        <c:minorTickMark val="none"/>
        <c:tickLblPos val="nextTo"/>
        <c:crossAx val="285567232"/>
        <c:crosses val="autoZero"/>
        <c:auto val="1"/>
        <c:lblAlgn val="ctr"/>
        <c:lblOffset val="100"/>
        <c:noMultiLvlLbl val="0"/>
      </c:catAx>
      <c:valAx>
        <c:axId val="285567232"/>
        <c:scaling>
          <c:orientation val="minMax"/>
        </c:scaling>
        <c:delete val="1"/>
        <c:axPos val="t"/>
        <c:numFmt formatCode="0" sourceLinked="1"/>
        <c:majorTickMark val="out"/>
        <c:minorTickMark val="none"/>
        <c:tickLblPos val="nextTo"/>
        <c:crossAx val="285565696"/>
        <c:crosses val="autoZero"/>
        <c:crossBetween val="between"/>
      </c:valAx>
    </c:plotArea>
    <c:legend>
      <c:legendPos val="b"/>
      <c:layout/>
      <c:overlay val="0"/>
    </c:legend>
    <c:plotVisOnly val="1"/>
    <c:dispBlanksAs val="gap"/>
    <c:showDLblsOverMax val="0"/>
  </c:chart>
  <c:txPr>
    <a:bodyPr/>
    <a:lstStyle/>
    <a:p>
      <a:pPr>
        <a:defRPr sz="1100"/>
      </a:pPr>
      <a:endParaRPr lang="nb-NO"/>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'Ark1'!$B$1</c:f>
              <c:strCache>
                <c:ptCount val="1"/>
                <c:pt idx="0">
                  <c:v>Kolonne2</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strRef>
              <c:f>'Ark1'!$A$2:$A$5</c:f>
              <c:strCache>
                <c:ptCount val="4"/>
                <c:pt idx="0">
                  <c:v>Nei</c:v>
                </c:pt>
                <c:pt idx="1">
                  <c:v>I liten grad</c:v>
                </c:pt>
                <c:pt idx="2">
                  <c:v>Ja, i noen grad</c:v>
                </c:pt>
                <c:pt idx="3">
                  <c:v>Ja, i stor grad</c:v>
                </c:pt>
              </c:strCache>
            </c:strRef>
          </c:cat>
          <c:val>
            <c:numRef>
              <c:f>'Ark1'!$B$2:$B$5</c:f>
              <c:numCache>
                <c:formatCode>General</c:formatCode>
                <c:ptCount val="4"/>
                <c:pt idx="0">
                  <c:v>3</c:v>
                </c:pt>
                <c:pt idx="1">
                  <c:v>4</c:v>
                </c:pt>
                <c:pt idx="2">
                  <c:v>18</c:v>
                </c:pt>
                <c:pt idx="3">
                  <c:v>75</c:v>
                </c:pt>
              </c:numCache>
            </c:numRef>
          </c:val>
        </c:ser>
        <c:dLbls>
          <c:showLegendKey val="0"/>
          <c:showVal val="0"/>
          <c:showCatName val="0"/>
          <c:showSerName val="0"/>
          <c:showPercent val="0"/>
          <c:showBubbleSize val="0"/>
        </c:dLbls>
        <c:gapWidth val="150"/>
        <c:overlap val="100"/>
        <c:axId val="293904384"/>
        <c:axId val="293905920"/>
      </c:barChart>
      <c:catAx>
        <c:axId val="293904384"/>
        <c:scaling>
          <c:orientation val="maxMin"/>
        </c:scaling>
        <c:delete val="0"/>
        <c:axPos val="l"/>
        <c:numFmt formatCode="General" sourceLinked="1"/>
        <c:majorTickMark val="out"/>
        <c:minorTickMark val="none"/>
        <c:tickLblPos val="nextTo"/>
        <c:txPr>
          <a:bodyPr/>
          <a:lstStyle/>
          <a:p>
            <a:pPr>
              <a:defRPr sz="1000"/>
            </a:pPr>
            <a:endParaRPr lang="nb-NO"/>
          </a:p>
        </c:txPr>
        <c:crossAx val="293905920"/>
        <c:crosses val="autoZero"/>
        <c:auto val="1"/>
        <c:lblAlgn val="ctr"/>
        <c:lblOffset val="100"/>
        <c:noMultiLvlLbl val="0"/>
      </c:catAx>
      <c:valAx>
        <c:axId val="293905920"/>
        <c:scaling>
          <c:orientation val="minMax"/>
          <c:max val="100"/>
          <c:min val="0"/>
        </c:scaling>
        <c:delete val="1"/>
        <c:axPos val="t"/>
        <c:numFmt formatCode="General" sourceLinked="1"/>
        <c:majorTickMark val="out"/>
        <c:minorTickMark val="none"/>
        <c:tickLblPos val="nextTo"/>
        <c:crossAx val="293904384"/>
        <c:crosses val="autoZero"/>
        <c:crossBetween val="between"/>
      </c:valAx>
    </c:plotArea>
    <c:plotVisOnly val="1"/>
    <c:dispBlanksAs val="gap"/>
    <c:showDLblsOverMax val="0"/>
  </c:chart>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989252388502833"/>
          <c:y val="1.8524642462939774E-2"/>
          <c:w val="0.56544816572360423"/>
          <c:h val="0.9575694002079177"/>
        </c:manualLayout>
      </c:layout>
      <c:barChart>
        <c:barDir val="bar"/>
        <c:grouping val="clustered"/>
        <c:varyColors val="0"/>
        <c:ser>
          <c:idx val="0"/>
          <c:order val="0"/>
          <c:tx>
            <c:strRef>
              <c:f>'Ark1'!$B$1</c:f>
              <c:strCache>
                <c:ptCount val="1"/>
                <c:pt idx="0">
                  <c:v>Menn</c:v>
                </c:pt>
              </c:strCache>
            </c:strRef>
          </c:tx>
          <c:spPr>
            <a:solidFill>
              <a:schemeClr val="tx2">
                <a:lumMod val="40000"/>
                <a:lumOff val="60000"/>
              </a:schemeClr>
            </a:solidFill>
          </c:spPr>
          <c:invertIfNegative val="0"/>
          <c:dLbls>
            <c:txPr>
              <a:bodyPr/>
              <a:lstStyle/>
              <a:p>
                <a:pPr>
                  <a:defRPr sz="600">
                    <a:solidFill>
                      <a:schemeClr val="tx1"/>
                    </a:solidFill>
                  </a:defRPr>
                </a:pPr>
                <a:endParaRPr lang="nb-NO"/>
              </a:p>
            </c:txPr>
            <c:dLblPos val="outEnd"/>
            <c:showLegendKey val="0"/>
            <c:showVal val="1"/>
            <c:showCatName val="0"/>
            <c:showSerName val="0"/>
            <c:showPercent val="0"/>
            <c:showBubbleSize val="0"/>
            <c:showLeaderLines val="0"/>
          </c:dLbls>
          <c:cat>
            <c:strRef>
              <c:f>'Ark1'!$A$2:$A$38</c:f>
              <c:strCache>
                <c:ptCount val="20"/>
                <c:pt idx="0">
                  <c:v>Fiske</c:v>
                </c:pt>
                <c:pt idx="1">
                  <c:v>Turgåing</c:v>
                </c:pt>
                <c:pt idx="2">
                  <c:v>Frisk luft</c:v>
                </c:pt>
                <c:pt idx="3">
                  <c:v>Roen og stillheten</c:v>
                </c:pt>
                <c:pt idx="4">
                  <c:v>Naturen generelt</c:v>
                </c:pt>
                <c:pt idx="5">
                  <c:v>Fjellet</c:v>
                </c:pt>
                <c:pt idx="6">
                  <c:v>Jakt</c:v>
                </c:pt>
                <c:pt idx="7">
                  <c:v>Trening, bruke kroppen</c:v>
                </c:pt>
                <c:pt idx="8">
                  <c:v>Skogen</c:v>
                </c:pt>
                <c:pt idx="9">
                  <c:v>Utsikt, se pene områder (det visuelle)</c:v>
                </c:pt>
                <c:pt idx="10">
                  <c:v>Ski</c:v>
                </c:pt>
                <c:pt idx="11">
                  <c:v>Oppleve dyrelivet</c:v>
                </c:pt>
                <c:pt idx="12">
                  <c:v>Å være fri</c:v>
                </c:pt>
                <c:pt idx="13">
                  <c:v>Sjøen</c:v>
                </c:pt>
                <c:pt idx="14">
                  <c:v>Å oppleve det uberørte</c:v>
                </c:pt>
                <c:pt idx="15">
                  <c:v>Avkobling/Rekreasjon</c:v>
                </c:pt>
                <c:pt idx="16">
                  <c:v>Sosialt samvær</c:v>
                </c:pt>
                <c:pt idx="17">
                  <c:v>Sykle</c:v>
                </c:pt>
                <c:pt idx="18">
                  <c:v>Bær og soppsanking</c:v>
                </c:pt>
                <c:pt idx="19">
                  <c:v>Oppleve plantelivet</c:v>
                </c:pt>
              </c:strCache>
            </c:strRef>
          </c:cat>
          <c:val>
            <c:numRef>
              <c:f>'Ark1'!$B$2:$B$38</c:f>
              <c:numCache>
                <c:formatCode>General</c:formatCode>
                <c:ptCount val="20"/>
                <c:pt idx="0">
                  <c:v>28</c:v>
                </c:pt>
                <c:pt idx="1">
                  <c:v>24</c:v>
                </c:pt>
                <c:pt idx="2">
                  <c:v>21</c:v>
                </c:pt>
                <c:pt idx="3">
                  <c:v>18</c:v>
                </c:pt>
                <c:pt idx="4">
                  <c:v>13</c:v>
                </c:pt>
                <c:pt idx="5">
                  <c:v>13</c:v>
                </c:pt>
                <c:pt idx="6">
                  <c:v>13</c:v>
                </c:pt>
                <c:pt idx="7">
                  <c:v>11</c:v>
                </c:pt>
                <c:pt idx="8">
                  <c:v>9</c:v>
                </c:pt>
                <c:pt idx="9">
                  <c:v>8</c:v>
                </c:pt>
                <c:pt idx="10">
                  <c:v>8</c:v>
                </c:pt>
                <c:pt idx="11">
                  <c:v>8</c:v>
                </c:pt>
                <c:pt idx="12">
                  <c:v>6</c:v>
                </c:pt>
                <c:pt idx="13">
                  <c:v>6</c:v>
                </c:pt>
                <c:pt idx="14">
                  <c:v>5</c:v>
                </c:pt>
                <c:pt idx="15">
                  <c:v>4</c:v>
                </c:pt>
                <c:pt idx="16">
                  <c:v>3</c:v>
                </c:pt>
                <c:pt idx="17">
                  <c:v>3</c:v>
                </c:pt>
                <c:pt idx="18">
                  <c:v>2</c:v>
                </c:pt>
                <c:pt idx="19">
                  <c:v>1</c:v>
                </c:pt>
              </c:numCache>
            </c:numRef>
          </c:val>
        </c:ser>
        <c:ser>
          <c:idx val="1"/>
          <c:order val="1"/>
          <c:tx>
            <c:strRef>
              <c:f>'Ark1'!$C$1</c:f>
              <c:strCache>
                <c:ptCount val="1"/>
                <c:pt idx="0">
                  <c:v>Kvinner</c:v>
                </c:pt>
              </c:strCache>
            </c:strRef>
          </c:tx>
          <c:spPr>
            <a:solidFill>
              <a:schemeClr val="accent1"/>
            </a:solidFill>
          </c:spPr>
          <c:invertIfNegative val="0"/>
          <c:dLbls>
            <c:txPr>
              <a:bodyPr/>
              <a:lstStyle/>
              <a:p>
                <a:pPr>
                  <a:defRPr sz="600">
                    <a:solidFill>
                      <a:schemeClr val="tx1"/>
                    </a:solidFill>
                  </a:defRPr>
                </a:pPr>
                <a:endParaRPr lang="nb-NO"/>
              </a:p>
            </c:txPr>
            <c:showLegendKey val="0"/>
            <c:showVal val="1"/>
            <c:showCatName val="0"/>
            <c:showSerName val="0"/>
            <c:showPercent val="0"/>
            <c:showBubbleSize val="0"/>
            <c:showLeaderLines val="0"/>
          </c:dLbls>
          <c:cat>
            <c:strRef>
              <c:f>'Ark1'!$A$2:$A$38</c:f>
              <c:strCache>
                <c:ptCount val="20"/>
                <c:pt idx="0">
                  <c:v>Fiske</c:v>
                </c:pt>
                <c:pt idx="1">
                  <c:v>Turgåing</c:v>
                </c:pt>
                <c:pt idx="2">
                  <c:v>Frisk luft</c:v>
                </c:pt>
                <c:pt idx="3">
                  <c:v>Roen og stillheten</c:v>
                </c:pt>
                <c:pt idx="4">
                  <c:v>Naturen generelt</c:v>
                </c:pt>
                <c:pt idx="5">
                  <c:v>Fjellet</c:v>
                </c:pt>
                <c:pt idx="6">
                  <c:v>Jakt</c:v>
                </c:pt>
                <c:pt idx="7">
                  <c:v>Trening, bruke kroppen</c:v>
                </c:pt>
                <c:pt idx="8">
                  <c:v>Skogen</c:v>
                </c:pt>
                <c:pt idx="9">
                  <c:v>Utsikt, se pene områder (det visuelle)</c:v>
                </c:pt>
                <c:pt idx="10">
                  <c:v>Ski</c:v>
                </c:pt>
                <c:pt idx="11">
                  <c:v>Oppleve dyrelivet</c:v>
                </c:pt>
                <c:pt idx="12">
                  <c:v>Å være fri</c:v>
                </c:pt>
                <c:pt idx="13">
                  <c:v>Sjøen</c:v>
                </c:pt>
                <c:pt idx="14">
                  <c:v>Å oppleve det uberørte</c:v>
                </c:pt>
                <c:pt idx="15">
                  <c:v>Avkobling/Rekreasjon</c:v>
                </c:pt>
                <c:pt idx="16">
                  <c:v>Sosialt samvær</c:v>
                </c:pt>
                <c:pt idx="17">
                  <c:v>Sykle</c:v>
                </c:pt>
                <c:pt idx="18">
                  <c:v>Bær og soppsanking</c:v>
                </c:pt>
                <c:pt idx="19">
                  <c:v>Oppleve plantelivet</c:v>
                </c:pt>
              </c:strCache>
            </c:strRef>
          </c:cat>
          <c:val>
            <c:numRef>
              <c:f>'Ark1'!$C$2:$C$38</c:f>
              <c:numCache>
                <c:formatCode>General</c:formatCode>
                <c:ptCount val="20"/>
                <c:pt idx="0">
                  <c:v>10</c:v>
                </c:pt>
                <c:pt idx="1">
                  <c:v>36</c:v>
                </c:pt>
                <c:pt idx="2">
                  <c:v>28</c:v>
                </c:pt>
                <c:pt idx="3">
                  <c:v>19</c:v>
                </c:pt>
                <c:pt idx="4">
                  <c:v>22</c:v>
                </c:pt>
                <c:pt idx="5">
                  <c:v>22</c:v>
                </c:pt>
                <c:pt idx="6">
                  <c:v>1</c:v>
                </c:pt>
                <c:pt idx="7">
                  <c:v>19</c:v>
                </c:pt>
                <c:pt idx="8">
                  <c:v>10</c:v>
                </c:pt>
                <c:pt idx="9">
                  <c:v>19</c:v>
                </c:pt>
                <c:pt idx="10">
                  <c:v>8</c:v>
                </c:pt>
                <c:pt idx="11">
                  <c:v>4</c:v>
                </c:pt>
                <c:pt idx="12">
                  <c:v>5</c:v>
                </c:pt>
                <c:pt idx="13">
                  <c:v>7</c:v>
                </c:pt>
                <c:pt idx="14">
                  <c:v>5</c:v>
                </c:pt>
                <c:pt idx="15">
                  <c:v>4</c:v>
                </c:pt>
                <c:pt idx="16">
                  <c:v>2</c:v>
                </c:pt>
                <c:pt idx="17">
                  <c:v>8</c:v>
                </c:pt>
                <c:pt idx="18">
                  <c:v>4</c:v>
                </c:pt>
                <c:pt idx="19">
                  <c:v>4</c:v>
                </c:pt>
              </c:numCache>
            </c:numRef>
          </c:val>
        </c:ser>
        <c:dLbls>
          <c:showLegendKey val="0"/>
          <c:showVal val="0"/>
          <c:showCatName val="0"/>
          <c:showSerName val="0"/>
          <c:showPercent val="0"/>
          <c:showBubbleSize val="0"/>
        </c:dLbls>
        <c:gapWidth val="150"/>
        <c:overlap val="-52"/>
        <c:axId val="33470720"/>
        <c:axId val="33292288"/>
      </c:barChart>
      <c:catAx>
        <c:axId val="33470720"/>
        <c:scaling>
          <c:orientation val="maxMin"/>
        </c:scaling>
        <c:delete val="0"/>
        <c:axPos val="l"/>
        <c:majorTickMark val="out"/>
        <c:minorTickMark val="none"/>
        <c:tickLblPos val="nextTo"/>
        <c:txPr>
          <a:bodyPr/>
          <a:lstStyle/>
          <a:p>
            <a:pPr>
              <a:defRPr sz="900"/>
            </a:pPr>
            <a:endParaRPr lang="nb-NO"/>
          </a:p>
        </c:txPr>
        <c:crossAx val="33292288"/>
        <c:crosses val="autoZero"/>
        <c:auto val="1"/>
        <c:lblAlgn val="ctr"/>
        <c:lblOffset val="100"/>
        <c:noMultiLvlLbl val="0"/>
      </c:catAx>
      <c:valAx>
        <c:axId val="33292288"/>
        <c:scaling>
          <c:orientation val="minMax"/>
          <c:min val="0"/>
        </c:scaling>
        <c:delete val="1"/>
        <c:axPos val="t"/>
        <c:numFmt formatCode="General" sourceLinked="1"/>
        <c:majorTickMark val="out"/>
        <c:minorTickMark val="none"/>
        <c:tickLblPos val="nextTo"/>
        <c:crossAx val="33470720"/>
        <c:crosses val="autoZero"/>
        <c:crossBetween val="between"/>
      </c:valAx>
    </c:plotArea>
    <c:legend>
      <c:legendPos val="b"/>
      <c:layout>
        <c:manualLayout>
          <c:xMode val="edge"/>
          <c:yMode val="edge"/>
          <c:x val="0.73408642697243609"/>
          <c:y val="0.89566708821168017"/>
          <c:w val="0.23131504668090586"/>
          <c:h val="7.5222759346557297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333333"/>
                </a:solidFill>
                <a:latin typeface="+mn-lt"/>
                <a:ea typeface="+mn-ea"/>
                <a:cs typeface="+mn-cs"/>
              </a:defRPr>
            </a:pPr>
            <a:r>
              <a:rPr lang="nb-NO" sz="900" b="0" dirty="0" smtClean="0">
                <a:effectLst/>
              </a:rPr>
              <a:t>«På hvilken måte påvirker manglende tilgang på natur og turmuligheter trivselen din der du bor?» </a:t>
            </a:r>
            <a:r>
              <a:rPr lang="nb-NO" sz="900" b="1" dirty="0" smtClean="0">
                <a:solidFill>
                  <a:schemeClr val="accent1">
                    <a:lumMod val="60000"/>
                    <a:lumOff val="40000"/>
                  </a:schemeClr>
                </a:solidFill>
                <a:effectLst/>
              </a:rPr>
              <a:t>NB– n=43</a:t>
            </a:r>
            <a:endParaRPr lang="nb-NO" sz="2000" b="1" dirty="0">
              <a:solidFill>
                <a:schemeClr val="accent1">
                  <a:lumMod val="60000"/>
                  <a:lumOff val="40000"/>
                </a:schemeClr>
              </a:solidFill>
            </a:endParaRPr>
          </a:p>
        </c:rich>
      </c:tx>
      <c:layout>
        <c:manualLayout>
          <c:xMode val="edge"/>
          <c:yMode val="edge"/>
          <c:x val="0.10725481142928595"/>
          <c:y val="2.235827581896721E-2"/>
        </c:manualLayout>
      </c:layout>
      <c:overlay val="0"/>
    </c:title>
    <c:autoTitleDeleted val="0"/>
    <c:plotArea>
      <c:layout>
        <c:manualLayout>
          <c:layoutTarget val="inner"/>
          <c:xMode val="edge"/>
          <c:yMode val="edge"/>
          <c:x val="0.13028526572427415"/>
          <c:y val="0.32657988212904776"/>
          <c:w val="0.83505542388435849"/>
          <c:h val="0.44822005238056956"/>
        </c:manualLayout>
      </c:layout>
      <c:barChart>
        <c:barDir val="bar"/>
        <c:grouping val="stacked"/>
        <c:varyColors val="0"/>
        <c:ser>
          <c:idx val="0"/>
          <c:order val="0"/>
          <c:tx>
            <c:strRef>
              <c:f>'Ark1'!$B$1</c:f>
              <c:strCache>
                <c:ptCount val="1"/>
                <c:pt idx="0">
                  <c:v>Meget negativt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'Ark1'!$B$2:$B$3</c:f>
              <c:numCache>
                <c:formatCode>General</c:formatCode>
                <c:ptCount val="2"/>
                <c:pt idx="0">
                  <c:v>3</c:v>
                </c:pt>
                <c:pt idx="1">
                  <c:v>17</c:v>
                </c:pt>
              </c:numCache>
            </c:numRef>
          </c:val>
        </c:ser>
        <c:ser>
          <c:idx val="1"/>
          <c:order val="1"/>
          <c:tx>
            <c:strRef>
              <c:f>'Ark1'!$C$1</c:f>
              <c:strCache>
                <c:ptCount val="1"/>
                <c:pt idx="0">
                  <c:v>Ganske negativt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'Ark1'!$C$2:$C$3</c:f>
              <c:numCache>
                <c:formatCode>General</c:formatCode>
                <c:ptCount val="2"/>
                <c:pt idx="0">
                  <c:v>31</c:v>
                </c:pt>
                <c:pt idx="1">
                  <c:v>18</c:v>
                </c:pt>
              </c:numCache>
            </c:numRef>
          </c:val>
        </c:ser>
        <c:ser>
          <c:idx val="2"/>
          <c:order val="2"/>
          <c:tx>
            <c:strRef>
              <c:f>'Ark1'!$D$1</c:f>
              <c:strCache>
                <c:ptCount val="1"/>
                <c:pt idx="0">
                  <c:v>Ingen betydning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'Ark1'!$D$2:$D$3</c:f>
              <c:numCache>
                <c:formatCode>General</c:formatCode>
                <c:ptCount val="2"/>
                <c:pt idx="0">
                  <c:v>53</c:v>
                </c:pt>
                <c:pt idx="1">
                  <c:v>55</c:v>
                </c:pt>
              </c:numCache>
            </c:numRef>
          </c:val>
        </c:ser>
        <c:ser>
          <c:idx val="3"/>
          <c:order val="3"/>
          <c:tx>
            <c:strRef>
              <c:f>'Ark1'!$E$1</c:f>
              <c:strCache>
                <c:ptCount val="1"/>
                <c:pt idx="0">
                  <c:v>Ganske positivt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'Ark1'!$E$2:$E$3</c:f>
              <c:numCache>
                <c:formatCode>General</c:formatCode>
                <c:ptCount val="2"/>
                <c:pt idx="0">
                  <c:v>7</c:v>
                </c:pt>
                <c:pt idx="1">
                  <c:v>4</c:v>
                </c:pt>
              </c:numCache>
            </c:numRef>
          </c:val>
        </c:ser>
        <c:ser>
          <c:idx val="4"/>
          <c:order val="4"/>
          <c:tx>
            <c:strRef>
              <c:f>'Ark1'!$F$1</c:f>
              <c:strCache>
                <c:ptCount val="1"/>
                <c:pt idx="0">
                  <c:v>Meget positivt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'Ark1'!$F$2:$F$3</c:f>
              <c:numCache>
                <c:formatCode>General</c:formatCode>
                <c:ptCount val="2"/>
                <c:pt idx="0">
                  <c:v>4</c:v>
                </c:pt>
                <c:pt idx="1">
                  <c:v>5</c:v>
                </c:pt>
              </c:numCache>
            </c:numRef>
          </c:val>
        </c:ser>
        <c:dLbls>
          <c:showLegendKey val="0"/>
          <c:showVal val="0"/>
          <c:showCatName val="0"/>
          <c:showSerName val="0"/>
          <c:showPercent val="0"/>
          <c:showBubbleSize val="0"/>
        </c:dLbls>
        <c:gapWidth val="150"/>
        <c:overlap val="100"/>
        <c:axId val="293566336"/>
        <c:axId val="293567872"/>
      </c:barChart>
      <c:catAx>
        <c:axId val="293566336"/>
        <c:scaling>
          <c:orientation val="maxMin"/>
        </c:scaling>
        <c:delete val="0"/>
        <c:axPos val="l"/>
        <c:numFmt formatCode="General" sourceLinked="1"/>
        <c:majorTickMark val="out"/>
        <c:minorTickMark val="none"/>
        <c:tickLblPos val="nextTo"/>
        <c:txPr>
          <a:bodyPr/>
          <a:lstStyle/>
          <a:p>
            <a:pPr>
              <a:defRPr sz="1000"/>
            </a:pPr>
            <a:endParaRPr lang="nb-NO"/>
          </a:p>
        </c:txPr>
        <c:crossAx val="293567872"/>
        <c:crosses val="autoZero"/>
        <c:auto val="1"/>
        <c:lblAlgn val="ctr"/>
        <c:lblOffset val="100"/>
        <c:noMultiLvlLbl val="0"/>
      </c:catAx>
      <c:valAx>
        <c:axId val="293567872"/>
        <c:scaling>
          <c:orientation val="minMax"/>
          <c:max val="100"/>
          <c:min val="0"/>
        </c:scaling>
        <c:delete val="1"/>
        <c:axPos val="t"/>
        <c:numFmt formatCode="General" sourceLinked="1"/>
        <c:majorTickMark val="out"/>
        <c:minorTickMark val="none"/>
        <c:tickLblPos val="nextTo"/>
        <c:crossAx val="293566336"/>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333333"/>
                </a:solidFill>
                <a:latin typeface="+mn-lt"/>
                <a:ea typeface="+mn-ea"/>
                <a:cs typeface="+mn-cs"/>
              </a:defRPr>
            </a:pPr>
            <a:r>
              <a:rPr lang="nb-NO" sz="900" b="0" dirty="0" smtClean="0">
                <a:effectLst/>
              </a:rPr>
              <a:t>På hvilken måte påvirker manglende tilgang på natur og turmuligheter trivselen din der du bor? N= 557</a:t>
            </a:r>
            <a:endParaRPr lang="nb-NO" sz="2000" b="0" dirty="0"/>
          </a:p>
        </c:rich>
      </c:tx>
      <c:layout/>
      <c:overlay val="0"/>
    </c:title>
    <c:autoTitleDeleted val="0"/>
    <c:plotArea>
      <c:layout/>
      <c:barChart>
        <c:barDir val="bar"/>
        <c:grouping val="stacked"/>
        <c:varyColors val="0"/>
        <c:ser>
          <c:idx val="0"/>
          <c:order val="0"/>
          <c:tx>
            <c:strRef>
              <c:f>'Ark1'!$B$1</c:f>
              <c:strCache>
                <c:ptCount val="1"/>
                <c:pt idx="0">
                  <c:v>Meget negativt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'Ark1'!$B$2:$B$3</c:f>
              <c:numCache>
                <c:formatCode>General</c:formatCode>
                <c:ptCount val="2"/>
                <c:pt idx="0">
                  <c:v>1</c:v>
                </c:pt>
                <c:pt idx="1">
                  <c:v>0</c:v>
                </c:pt>
              </c:numCache>
            </c:numRef>
          </c:val>
        </c:ser>
        <c:ser>
          <c:idx val="1"/>
          <c:order val="1"/>
          <c:tx>
            <c:strRef>
              <c:f>'Ark1'!$C$1</c:f>
              <c:strCache>
                <c:ptCount val="1"/>
                <c:pt idx="0">
                  <c:v>Ganske negativt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'Ark1'!$C$2:$C$3</c:f>
              <c:numCache>
                <c:formatCode>General</c:formatCode>
                <c:ptCount val="2"/>
                <c:pt idx="0">
                  <c:v>2</c:v>
                </c:pt>
                <c:pt idx="1">
                  <c:v>1</c:v>
                </c:pt>
              </c:numCache>
            </c:numRef>
          </c:val>
        </c:ser>
        <c:ser>
          <c:idx val="2"/>
          <c:order val="2"/>
          <c:tx>
            <c:strRef>
              <c:f>'Ark1'!$D$1</c:f>
              <c:strCache>
                <c:ptCount val="1"/>
                <c:pt idx="0">
                  <c:v>Ingen betydning</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'Ark1'!$D$2:$D$3</c:f>
              <c:numCache>
                <c:formatCode>General</c:formatCode>
                <c:ptCount val="2"/>
                <c:pt idx="0">
                  <c:v>6</c:v>
                </c:pt>
                <c:pt idx="1">
                  <c:v>6</c:v>
                </c:pt>
              </c:numCache>
            </c:numRef>
          </c:val>
        </c:ser>
        <c:ser>
          <c:idx val="3"/>
          <c:order val="3"/>
          <c:tx>
            <c:strRef>
              <c:f>'Ark1'!$E$1</c:f>
              <c:strCache>
                <c:ptCount val="1"/>
                <c:pt idx="0">
                  <c:v>Ganske positivt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'Ark1'!$E$2:$E$3</c:f>
              <c:numCache>
                <c:formatCode>General</c:formatCode>
                <c:ptCount val="2"/>
                <c:pt idx="0">
                  <c:v>31</c:v>
                </c:pt>
                <c:pt idx="1">
                  <c:v>29</c:v>
                </c:pt>
              </c:numCache>
            </c:numRef>
          </c:val>
        </c:ser>
        <c:ser>
          <c:idx val="4"/>
          <c:order val="4"/>
          <c:tx>
            <c:strRef>
              <c:f>'Ark1'!$F$1</c:f>
              <c:strCache>
                <c:ptCount val="1"/>
                <c:pt idx="0">
                  <c:v>Meget positivt</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'Ark1'!$A$2:$A$3</c:f>
              <c:numCache>
                <c:formatCode>General</c:formatCode>
                <c:ptCount val="2"/>
                <c:pt idx="0">
                  <c:v>2014</c:v>
                </c:pt>
                <c:pt idx="1">
                  <c:v>2012</c:v>
                </c:pt>
              </c:numCache>
            </c:numRef>
          </c:cat>
          <c:val>
            <c:numRef>
              <c:f>'Ark1'!$F$2:$F$3</c:f>
              <c:numCache>
                <c:formatCode>General</c:formatCode>
                <c:ptCount val="2"/>
                <c:pt idx="0">
                  <c:v>60</c:v>
                </c:pt>
                <c:pt idx="1">
                  <c:v>64</c:v>
                </c:pt>
              </c:numCache>
            </c:numRef>
          </c:val>
        </c:ser>
        <c:dLbls>
          <c:showLegendKey val="0"/>
          <c:showVal val="0"/>
          <c:showCatName val="0"/>
          <c:showSerName val="0"/>
          <c:showPercent val="0"/>
          <c:showBubbleSize val="0"/>
        </c:dLbls>
        <c:gapWidth val="150"/>
        <c:overlap val="100"/>
        <c:axId val="293942016"/>
        <c:axId val="293943552"/>
      </c:barChart>
      <c:catAx>
        <c:axId val="293942016"/>
        <c:scaling>
          <c:orientation val="maxMin"/>
        </c:scaling>
        <c:delete val="0"/>
        <c:axPos val="l"/>
        <c:numFmt formatCode="General" sourceLinked="1"/>
        <c:majorTickMark val="out"/>
        <c:minorTickMark val="none"/>
        <c:tickLblPos val="nextTo"/>
        <c:txPr>
          <a:bodyPr/>
          <a:lstStyle/>
          <a:p>
            <a:pPr>
              <a:defRPr sz="1000"/>
            </a:pPr>
            <a:endParaRPr lang="nb-NO"/>
          </a:p>
        </c:txPr>
        <c:crossAx val="293943552"/>
        <c:crosses val="autoZero"/>
        <c:auto val="1"/>
        <c:lblAlgn val="ctr"/>
        <c:lblOffset val="100"/>
        <c:noMultiLvlLbl val="0"/>
      </c:catAx>
      <c:valAx>
        <c:axId val="293943552"/>
        <c:scaling>
          <c:orientation val="minMax"/>
          <c:max val="100"/>
          <c:min val="0"/>
        </c:scaling>
        <c:delete val="1"/>
        <c:axPos val="t"/>
        <c:numFmt formatCode="General" sourceLinked="1"/>
        <c:majorTickMark val="out"/>
        <c:minorTickMark val="none"/>
        <c:tickLblPos val="nextTo"/>
        <c:crossAx val="293942016"/>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'Ark1'!$B$1</c:f>
              <c:strCache>
                <c:ptCount val="1"/>
                <c:pt idx="0">
                  <c:v>Meget negativ</c:v>
                </c:pt>
              </c:strCache>
            </c:strRef>
          </c:tx>
          <c:spPr>
            <a:solidFill>
              <a:schemeClr val="tx2">
                <a:lumMod val="60000"/>
                <a:lumOff val="40000"/>
              </a:schemeClr>
            </a:solidFill>
          </c:spPr>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'Ark1'!$B$2:$B$4</c:f>
              <c:numCache>
                <c:formatCode>General</c:formatCode>
                <c:ptCount val="3"/>
                <c:pt idx="0" formatCode="0">
                  <c:v>1.5</c:v>
                </c:pt>
                <c:pt idx="1">
                  <c:v>1</c:v>
                </c:pt>
                <c:pt idx="2">
                  <c:v>2</c:v>
                </c:pt>
              </c:numCache>
            </c:numRef>
          </c:val>
        </c:ser>
        <c:ser>
          <c:idx val="1"/>
          <c:order val="1"/>
          <c:tx>
            <c:strRef>
              <c:f>'Ark1'!$C$1</c:f>
              <c:strCache>
                <c:ptCount val="1"/>
                <c:pt idx="0">
                  <c:v>Ganske negativ</c:v>
                </c:pt>
              </c:strCache>
            </c:strRef>
          </c:tx>
          <c:spPr>
            <a:solidFill>
              <a:srgbClr val="6DE7F6"/>
            </a:solidFill>
          </c:spPr>
          <c:invertIfNegative val="0"/>
          <c:dLbls>
            <c:txPr>
              <a:bodyPr/>
              <a:lstStyle/>
              <a:p>
                <a:pPr>
                  <a:defRPr sz="800">
                    <a:solidFill>
                      <a:schemeClr val="tx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'Ark1'!$C$2:$C$4</c:f>
              <c:numCache>
                <c:formatCode>General</c:formatCode>
                <c:ptCount val="3"/>
                <c:pt idx="0" formatCode="0">
                  <c:v>3.6</c:v>
                </c:pt>
                <c:pt idx="1">
                  <c:v>1</c:v>
                </c:pt>
                <c:pt idx="2">
                  <c:v>3</c:v>
                </c:pt>
              </c:numCache>
            </c:numRef>
          </c:val>
        </c:ser>
        <c:ser>
          <c:idx val="2"/>
          <c:order val="2"/>
          <c:tx>
            <c:strRef>
              <c:f>'Ark1'!$D$1</c:f>
              <c:strCache>
                <c:ptCount val="1"/>
                <c:pt idx="0">
                  <c:v>Verken/eller</c:v>
                </c:pt>
              </c:strCache>
            </c:strRef>
          </c:tx>
          <c:spPr>
            <a:solidFill>
              <a:schemeClr val="tx1">
                <a:lumMod val="40000"/>
                <a:lumOff val="60000"/>
              </a:schemeClr>
            </a:solidFill>
          </c:spPr>
          <c:invertIfNegative val="0"/>
          <c:dLbls>
            <c:txPr>
              <a:bodyPr/>
              <a:lstStyle/>
              <a:p>
                <a:pPr>
                  <a:defRPr sz="800">
                    <a:solidFill>
                      <a:schemeClr val="tx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'Ark1'!$D$2:$D$4</c:f>
              <c:numCache>
                <c:formatCode>General</c:formatCode>
                <c:ptCount val="3"/>
                <c:pt idx="0" formatCode="0">
                  <c:v>7.2</c:v>
                </c:pt>
                <c:pt idx="1">
                  <c:v>9</c:v>
                </c:pt>
                <c:pt idx="2">
                  <c:v>7</c:v>
                </c:pt>
              </c:numCache>
            </c:numRef>
          </c:val>
        </c:ser>
        <c:ser>
          <c:idx val="3"/>
          <c:order val="3"/>
          <c:tx>
            <c:strRef>
              <c:f>'Ark1'!$E$1</c:f>
              <c:strCache>
                <c:ptCount val="1"/>
                <c:pt idx="0">
                  <c:v>Ganske positiv</c:v>
                </c:pt>
              </c:strCache>
            </c:strRef>
          </c:tx>
          <c:spPr>
            <a:solidFill>
              <a:schemeClr val="accent1">
                <a:lumMod val="40000"/>
                <a:lumOff val="60000"/>
              </a:schemeClr>
            </a:solidFill>
          </c:spPr>
          <c:invertIfNegative val="0"/>
          <c:dLbls>
            <c:txPr>
              <a:bodyPr/>
              <a:lstStyle/>
              <a:p>
                <a:pPr>
                  <a:defRPr sz="800">
                    <a:solidFill>
                      <a:schemeClr val="tx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'Ark1'!$E$2:$E$4</c:f>
              <c:numCache>
                <c:formatCode>General</c:formatCode>
                <c:ptCount val="3"/>
                <c:pt idx="0" formatCode="0">
                  <c:v>36.4</c:v>
                </c:pt>
                <c:pt idx="1">
                  <c:v>42</c:v>
                </c:pt>
                <c:pt idx="2">
                  <c:v>41</c:v>
                </c:pt>
              </c:numCache>
            </c:numRef>
          </c:val>
        </c:ser>
        <c:ser>
          <c:idx val="4"/>
          <c:order val="4"/>
          <c:tx>
            <c:strRef>
              <c:f>'Ark1'!$F$1</c:f>
              <c:strCache>
                <c:ptCount val="1"/>
                <c:pt idx="0">
                  <c:v>Meget positiv</c:v>
                </c:pt>
              </c:strCache>
            </c:strRef>
          </c:tx>
          <c:spPr>
            <a:solidFill>
              <a:schemeClr val="accent1"/>
            </a:solidFill>
          </c:spPr>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'Ark1'!$A$2:$A$4</c:f>
              <c:numCache>
                <c:formatCode>General</c:formatCode>
                <c:ptCount val="3"/>
                <c:pt idx="0">
                  <c:v>2014</c:v>
                </c:pt>
                <c:pt idx="1">
                  <c:v>2012</c:v>
                </c:pt>
                <c:pt idx="2">
                  <c:v>2010</c:v>
                </c:pt>
              </c:numCache>
            </c:numRef>
          </c:cat>
          <c:val>
            <c:numRef>
              <c:f>'Ark1'!$F$2:$F$4</c:f>
              <c:numCache>
                <c:formatCode>General</c:formatCode>
                <c:ptCount val="3"/>
                <c:pt idx="0" formatCode="0">
                  <c:v>50.5</c:v>
                </c:pt>
                <c:pt idx="1">
                  <c:v>47</c:v>
                </c:pt>
                <c:pt idx="2">
                  <c:v>47</c:v>
                </c:pt>
              </c:numCache>
            </c:numRef>
          </c:val>
        </c:ser>
        <c:dLbls>
          <c:showLegendKey val="0"/>
          <c:showVal val="0"/>
          <c:showCatName val="0"/>
          <c:showSerName val="0"/>
          <c:showPercent val="0"/>
          <c:showBubbleSize val="0"/>
        </c:dLbls>
        <c:gapWidth val="150"/>
        <c:overlap val="100"/>
        <c:axId val="293763328"/>
        <c:axId val="293777408"/>
      </c:barChart>
      <c:catAx>
        <c:axId val="293763328"/>
        <c:scaling>
          <c:orientation val="maxMin"/>
        </c:scaling>
        <c:delete val="0"/>
        <c:axPos val="l"/>
        <c:numFmt formatCode="General" sourceLinked="1"/>
        <c:majorTickMark val="out"/>
        <c:minorTickMark val="none"/>
        <c:tickLblPos val="nextTo"/>
        <c:txPr>
          <a:bodyPr/>
          <a:lstStyle/>
          <a:p>
            <a:pPr>
              <a:defRPr sz="1000"/>
            </a:pPr>
            <a:endParaRPr lang="nb-NO"/>
          </a:p>
        </c:txPr>
        <c:crossAx val="293777408"/>
        <c:crosses val="autoZero"/>
        <c:auto val="1"/>
        <c:lblAlgn val="ctr"/>
        <c:lblOffset val="100"/>
        <c:noMultiLvlLbl val="0"/>
      </c:catAx>
      <c:valAx>
        <c:axId val="293777408"/>
        <c:scaling>
          <c:orientation val="minMax"/>
          <c:max val="100"/>
          <c:min val="0"/>
        </c:scaling>
        <c:delete val="1"/>
        <c:axPos val="t"/>
        <c:numFmt formatCode="0" sourceLinked="1"/>
        <c:majorTickMark val="out"/>
        <c:minorTickMark val="none"/>
        <c:tickLblPos val="nextTo"/>
        <c:crossAx val="293763328"/>
        <c:crosses val="autoZero"/>
        <c:crossBetween val="between"/>
      </c:valAx>
    </c:plotArea>
    <c:legend>
      <c:legendPos val="b"/>
      <c:layout/>
      <c:overlay val="0"/>
      <c:txPr>
        <a:bodyPr/>
        <a:lstStyle/>
        <a:p>
          <a:pPr>
            <a:defRPr sz="8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Kjenner uhjulpet</c:v>
                </c:pt>
              </c:strCache>
            </c:strRef>
          </c:tx>
          <c:invertIfNegative val="0"/>
          <c:dLbls>
            <c:txPr>
              <a:bodyPr/>
              <a:lstStyle/>
              <a:p>
                <a:pPr>
                  <a:defRPr sz="1100">
                    <a:solidFill>
                      <a:schemeClr val="bg1"/>
                    </a:solidFill>
                  </a:defRPr>
                </a:pPr>
                <a:endParaRPr lang="nb-NO"/>
              </a:p>
            </c:txPr>
            <c:showLegendKey val="0"/>
            <c:showVal val="1"/>
            <c:showCatName val="0"/>
            <c:showSerName val="0"/>
            <c:showPercent val="0"/>
            <c:showBubbleSize val="0"/>
            <c:showLeaderLines val="0"/>
          </c:dLbls>
          <c:cat>
            <c:strRef>
              <c:f>'Ark1'!$A$2:$A$3</c:f>
              <c:strCache>
                <c:ptCount val="2"/>
                <c:pt idx="0">
                  <c:v>Statskog 2012</c:v>
                </c:pt>
                <c:pt idx="1">
                  <c:v>Statskog 2014</c:v>
                </c:pt>
              </c:strCache>
            </c:strRef>
          </c:cat>
          <c:val>
            <c:numRef>
              <c:f>'Ark1'!$B$2:$B$3</c:f>
              <c:numCache>
                <c:formatCode>General</c:formatCode>
                <c:ptCount val="2"/>
                <c:pt idx="0">
                  <c:v>4</c:v>
                </c:pt>
                <c:pt idx="1">
                  <c:v>5</c:v>
                </c:pt>
              </c:numCache>
            </c:numRef>
          </c:val>
        </c:ser>
        <c:ser>
          <c:idx val="1"/>
          <c:order val="1"/>
          <c:tx>
            <c:strRef>
              <c:f>'Ark1'!$C$1</c:f>
              <c:strCache>
                <c:ptCount val="1"/>
                <c:pt idx="0">
                  <c:v>Kjenner hjulpet</c:v>
                </c:pt>
              </c:strCache>
            </c:strRef>
          </c:tx>
          <c:invertIfNegative val="0"/>
          <c:dLbls>
            <c:txPr>
              <a:bodyPr/>
              <a:lstStyle/>
              <a:p>
                <a:pPr>
                  <a:defRPr sz="1100">
                    <a:solidFill>
                      <a:schemeClr val="tx1"/>
                    </a:solidFill>
                  </a:defRPr>
                </a:pPr>
                <a:endParaRPr lang="nb-NO"/>
              </a:p>
            </c:txPr>
            <c:showLegendKey val="0"/>
            <c:showVal val="1"/>
            <c:showCatName val="0"/>
            <c:showSerName val="0"/>
            <c:showPercent val="0"/>
            <c:showBubbleSize val="0"/>
            <c:showLeaderLines val="0"/>
          </c:dLbls>
          <c:cat>
            <c:strRef>
              <c:f>'Ark1'!$A$2:$A$3</c:f>
              <c:strCache>
                <c:ptCount val="2"/>
                <c:pt idx="0">
                  <c:v>Statskog 2012</c:v>
                </c:pt>
                <c:pt idx="1">
                  <c:v>Statskog 2014</c:v>
                </c:pt>
              </c:strCache>
            </c:strRef>
          </c:cat>
          <c:val>
            <c:numRef>
              <c:f>'Ark1'!$C$2:$C$3</c:f>
              <c:numCache>
                <c:formatCode>General</c:formatCode>
                <c:ptCount val="2"/>
                <c:pt idx="0">
                  <c:v>72</c:v>
                </c:pt>
                <c:pt idx="1">
                  <c:v>67</c:v>
                </c:pt>
              </c:numCache>
            </c:numRef>
          </c:val>
        </c:ser>
        <c:ser>
          <c:idx val="2"/>
          <c:order val="2"/>
          <c:tx>
            <c:strRef>
              <c:f>'Ark1'!$D$1</c:f>
              <c:strCache>
                <c:ptCount val="1"/>
                <c:pt idx="0">
                  <c:v>Kjenner ikke/ubesvart</c:v>
                </c:pt>
              </c:strCache>
            </c:strRef>
          </c:tx>
          <c:spPr>
            <a:solidFill>
              <a:schemeClr val="bg1">
                <a:lumMod val="75000"/>
              </a:schemeClr>
            </a:solidFill>
          </c:spPr>
          <c:invertIfNegative val="0"/>
          <c:dLbls>
            <c:txPr>
              <a:bodyPr/>
              <a:lstStyle/>
              <a:p>
                <a:pPr algn="ctr">
                  <a:defRPr lang="nb-NO" sz="1100" b="0" i="0" u="none" strike="noStrike" kern="1200" baseline="0">
                    <a:solidFill>
                      <a:srgbClr val="333333"/>
                    </a:solidFill>
                    <a:latin typeface="+mn-lt"/>
                    <a:ea typeface="+mn-ea"/>
                    <a:cs typeface="+mn-cs"/>
                  </a:defRPr>
                </a:pPr>
                <a:endParaRPr lang="nb-NO"/>
              </a:p>
            </c:txPr>
            <c:showLegendKey val="0"/>
            <c:showVal val="1"/>
            <c:showCatName val="0"/>
            <c:showSerName val="0"/>
            <c:showPercent val="0"/>
            <c:showBubbleSize val="0"/>
            <c:showLeaderLines val="0"/>
          </c:dLbls>
          <c:cat>
            <c:strRef>
              <c:f>'Ark1'!$A$2:$A$3</c:f>
              <c:strCache>
                <c:ptCount val="2"/>
                <c:pt idx="0">
                  <c:v>Statskog 2012</c:v>
                </c:pt>
                <c:pt idx="1">
                  <c:v>Statskog 2014</c:v>
                </c:pt>
              </c:strCache>
            </c:strRef>
          </c:cat>
          <c:val>
            <c:numRef>
              <c:f>'Ark1'!$D$2:$D$3</c:f>
              <c:numCache>
                <c:formatCode>General</c:formatCode>
                <c:ptCount val="2"/>
                <c:pt idx="0">
                  <c:v>24</c:v>
                </c:pt>
                <c:pt idx="1">
                  <c:v>27</c:v>
                </c:pt>
              </c:numCache>
            </c:numRef>
          </c:val>
        </c:ser>
        <c:dLbls>
          <c:showLegendKey val="0"/>
          <c:showVal val="0"/>
          <c:showCatName val="0"/>
          <c:showSerName val="0"/>
          <c:showPercent val="0"/>
          <c:showBubbleSize val="0"/>
        </c:dLbls>
        <c:gapWidth val="150"/>
        <c:overlap val="100"/>
        <c:axId val="285276800"/>
        <c:axId val="285282688"/>
      </c:barChart>
      <c:catAx>
        <c:axId val="285276800"/>
        <c:scaling>
          <c:orientation val="maxMin"/>
        </c:scaling>
        <c:delete val="0"/>
        <c:axPos val="l"/>
        <c:majorTickMark val="out"/>
        <c:minorTickMark val="none"/>
        <c:tickLblPos val="nextTo"/>
        <c:txPr>
          <a:bodyPr/>
          <a:lstStyle/>
          <a:p>
            <a:pPr>
              <a:defRPr sz="1100"/>
            </a:pPr>
            <a:endParaRPr lang="nb-NO"/>
          </a:p>
        </c:txPr>
        <c:crossAx val="285282688"/>
        <c:crosses val="autoZero"/>
        <c:auto val="1"/>
        <c:lblAlgn val="ctr"/>
        <c:lblOffset val="100"/>
        <c:noMultiLvlLbl val="0"/>
      </c:catAx>
      <c:valAx>
        <c:axId val="285282688"/>
        <c:scaling>
          <c:orientation val="minMax"/>
          <c:max val="100"/>
          <c:min val="0"/>
        </c:scaling>
        <c:delete val="1"/>
        <c:axPos val="t"/>
        <c:numFmt formatCode="General" sourceLinked="1"/>
        <c:majorTickMark val="out"/>
        <c:minorTickMark val="none"/>
        <c:tickLblPos val="nextTo"/>
        <c:crossAx val="285276800"/>
        <c:crosses val="autoZero"/>
        <c:crossBetween val="between"/>
      </c:valAx>
    </c:plotArea>
    <c:legend>
      <c:legendPos val="b"/>
      <c:layout>
        <c:manualLayout>
          <c:xMode val="edge"/>
          <c:yMode val="edge"/>
          <c:x val="6.6428277432273558E-2"/>
          <c:y val="0.89264459171083721"/>
          <c:w val="0.90810420022710914"/>
          <c:h val="9.1477143320928697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Statskog 2012</c:v>
                </c:pt>
              </c:strCache>
            </c:strRef>
          </c:tx>
          <c:invertIfNegative val="0"/>
          <c:dLbls>
            <c:txPr>
              <a:bodyPr/>
              <a:lstStyle/>
              <a:p>
                <a:pPr>
                  <a:defRPr sz="800">
                    <a:solidFill>
                      <a:schemeClr val="bg1"/>
                    </a:solidFill>
                  </a:defRPr>
                </a:pPr>
                <a:endParaRPr lang="nb-NO"/>
              </a:p>
            </c:txPr>
            <c:dLblPos val="inEnd"/>
            <c:showLegendKey val="0"/>
            <c:showVal val="1"/>
            <c:showCatName val="0"/>
            <c:showSerName val="0"/>
            <c:showPercent val="0"/>
            <c:showBubbleSize val="0"/>
            <c:showLeaderLines val="0"/>
          </c:dLbls>
          <c:cat>
            <c:strRef>
              <c:f>'Ark1'!$A$2:$A$8</c:f>
              <c:strCache>
                <c:ptCount val="7"/>
                <c:pt idx="0">
                  <c:v>6 Svært stor tillit</c:v>
                </c:pt>
                <c:pt idx="1">
                  <c:v>5</c:v>
                </c:pt>
                <c:pt idx="2">
                  <c:v>4</c:v>
                </c:pt>
                <c:pt idx="3">
                  <c:v>3</c:v>
                </c:pt>
                <c:pt idx="4">
                  <c:v>2</c:v>
                </c:pt>
                <c:pt idx="5">
                  <c:v>1 Svært liten tillit</c:v>
                </c:pt>
                <c:pt idx="6">
                  <c:v>Vet ikke</c:v>
                </c:pt>
              </c:strCache>
            </c:strRef>
          </c:cat>
          <c:val>
            <c:numRef>
              <c:f>'Ark1'!$B$2:$B$8</c:f>
              <c:numCache>
                <c:formatCode>General</c:formatCode>
                <c:ptCount val="7"/>
                <c:pt idx="0">
                  <c:v>8</c:v>
                </c:pt>
                <c:pt idx="1">
                  <c:v>17</c:v>
                </c:pt>
                <c:pt idx="2">
                  <c:v>23</c:v>
                </c:pt>
                <c:pt idx="3">
                  <c:v>27</c:v>
                </c:pt>
                <c:pt idx="4">
                  <c:v>2</c:v>
                </c:pt>
                <c:pt idx="5">
                  <c:v>2</c:v>
                </c:pt>
                <c:pt idx="6">
                  <c:v>22</c:v>
                </c:pt>
              </c:numCache>
            </c:numRef>
          </c:val>
        </c:ser>
        <c:ser>
          <c:idx val="1"/>
          <c:order val="1"/>
          <c:tx>
            <c:strRef>
              <c:f>'Ark1'!$C$1</c:f>
              <c:strCache>
                <c:ptCount val="1"/>
                <c:pt idx="0">
                  <c:v>Statskog 2014</c:v>
                </c:pt>
              </c:strCache>
            </c:strRef>
          </c:tx>
          <c:invertIfNegative val="0"/>
          <c:dLbls>
            <c:dLbl>
              <c:idx val="4"/>
              <c:layout>
                <c:manualLayout>
                  <c:x val="-3.7442971540910266E-2"/>
                  <c:y val="0"/>
                </c:manualLayout>
              </c:layout>
              <c:dLblPos val="outEnd"/>
              <c:showLegendKey val="0"/>
              <c:showVal val="1"/>
              <c:showCatName val="0"/>
              <c:showSerName val="0"/>
              <c:showPercent val="0"/>
              <c:showBubbleSize val="0"/>
            </c:dLbl>
            <c:dLbl>
              <c:idx val="5"/>
              <c:layout>
                <c:manualLayout>
                  <c:x val="-3.6167250896440607E-2"/>
                  <c:y val="0"/>
                </c:manualLayout>
              </c:layout>
              <c:dLblPos val="outEnd"/>
              <c:showLegendKey val="0"/>
              <c:showVal val="1"/>
              <c:showCatName val="0"/>
              <c:showSerName val="0"/>
              <c:showPercent val="0"/>
              <c:showBubbleSize val="0"/>
            </c:dLbl>
            <c:txPr>
              <a:bodyPr/>
              <a:lstStyle/>
              <a:p>
                <a:pPr algn="ctr">
                  <a:defRPr lang="nb-NO" sz="800" b="0" i="0" u="none" strike="noStrike" kern="1200" baseline="0">
                    <a:solidFill>
                      <a:prstClr val="white"/>
                    </a:solidFill>
                    <a:latin typeface="+mn-lt"/>
                    <a:ea typeface="+mn-ea"/>
                    <a:cs typeface="+mn-cs"/>
                  </a:defRPr>
                </a:pPr>
                <a:endParaRPr lang="nb-NO"/>
              </a:p>
            </c:txPr>
            <c:dLblPos val="inEnd"/>
            <c:showLegendKey val="0"/>
            <c:showVal val="1"/>
            <c:showCatName val="0"/>
            <c:showSerName val="0"/>
            <c:showPercent val="0"/>
            <c:showBubbleSize val="0"/>
            <c:showLeaderLines val="0"/>
          </c:dLbls>
          <c:cat>
            <c:strRef>
              <c:f>'Ark1'!$A$2:$A$8</c:f>
              <c:strCache>
                <c:ptCount val="7"/>
                <c:pt idx="0">
                  <c:v>6 Svært stor tillit</c:v>
                </c:pt>
                <c:pt idx="1">
                  <c:v>5</c:v>
                </c:pt>
                <c:pt idx="2">
                  <c:v>4</c:v>
                </c:pt>
                <c:pt idx="3">
                  <c:v>3</c:v>
                </c:pt>
                <c:pt idx="4">
                  <c:v>2</c:v>
                </c:pt>
                <c:pt idx="5">
                  <c:v>1 Svært liten tillit</c:v>
                </c:pt>
                <c:pt idx="6">
                  <c:v>Vet ikke</c:v>
                </c:pt>
              </c:strCache>
            </c:strRef>
          </c:cat>
          <c:val>
            <c:numRef>
              <c:f>'Ark1'!$C$2:$C$8</c:f>
              <c:numCache>
                <c:formatCode>0</c:formatCode>
                <c:ptCount val="7"/>
                <c:pt idx="0">
                  <c:v>9.1</c:v>
                </c:pt>
                <c:pt idx="1">
                  <c:v>16.899999999999999</c:v>
                </c:pt>
                <c:pt idx="2">
                  <c:v>24.9</c:v>
                </c:pt>
                <c:pt idx="3">
                  <c:v>23.4</c:v>
                </c:pt>
                <c:pt idx="4">
                  <c:v>3.4</c:v>
                </c:pt>
                <c:pt idx="5">
                  <c:v>3.2</c:v>
                </c:pt>
                <c:pt idx="6">
                  <c:v>19.3</c:v>
                </c:pt>
              </c:numCache>
            </c:numRef>
          </c:val>
        </c:ser>
        <c:dLbls>
          <c:showLegendKey val="0"/>
          <c:showVal val="0"/>
          <c:showCatName val="0"/>
          <c:showSerName val="0"/>
          <c:showPercent val="0"/>
          <c:showBubbleSize val="0"/>
        </c:dLbls>
        <c:gapWidth val="150"/>
        <c:axId val="285301760"/>
        <c:axId val="294748928"/>
      </c:barChart>
      <c:catAx>
        <c:axId val="285301760"/>
        <c:scaling>
          <c:orientation val="maxMin"/>
        </c:scaling>
        <c:delete val="0"/>
        <c:axPos val="l"/>
        <c:majorTickMark val="out"/>
        <c:minorTickMark val="none"/>
        <c:tickLblPos val="nextTo"/>
        <c:txPr>
          <a:bodyPr/>
          <a:lstStyle/>
          <a:p>
            <a:pPr>
              <a:defRPr sz="1000"/>
            </a:pPr>
            <a:endParaRPr lang="nb-NO"/>
          </a:p>
        </c:txPr>
        <c:crossAx val="294748928"/>
        <c:crosses val="autoZero"/>
        <c:auto val="1"/>
        <c:lblAlgn val="ctr"/>
        <c:lblOffset val="100"/>
        <c:noMultiLvlLbl val="0"/>
      </c:catAx>
      <c:valAx>
        <c:axId val="294748928"/>
        <c:scaling>
          <c:orientation val="minMax"/>
          <c:max val="100"/>
          <c:min val="0"/>
        </c:scaling>
        <c:delete val="1"/>
        <c:axPos val="t"/>
        <c:numFmt formatCode="General" sourceLinked="1"/>
        <c:majorTickMark val="out"/>
        <c:minorTickMark val="none"/>
        <c:tickLblPos val="nextTo"/>
        <c:crossAx val="285301760"/>
        <c:crosses val="autoZero"/>
        <c:crossBetween val="between"/>
      </c:valAx>
    </c:plotArea>
    <c:legend>
      <c:legendPos val="b"/>
      <c:layout/>
      <c:overlay val="0"/>
      <c:txPr>
        <a:bodyPr/>
        <a:lstStyle/>
        <a:p>
          <a:pPr>
            <a:defRPr sz="9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449319571986279"/>
          <c:y val="4.1832933505590648E-2"/>
          <c:w val="0.60074722961621385"/>
          <c:h val="0.94386445597516122"/>
        </c:manualLayout>
      </c:layout>
      <c:barChart>
        <c:barDir val="bar"/>
        <c:grouping val="clustered"/>
        <c:varyColors val="0"/>
        <c:ser>
          <c:idx val="0"/>
          <c:order val="0"/>
          <c:tx>
            <c:strRef>
              <c:f>'Ark1'!$B$1</c:f>
              <c:strCache>
                <c:ptCount val="1"/>
                <c:pt idx="0">
                  <c:v>15-29 år</c:v>
                </c:pt>
              </c:strCache>
            </c:strRef>
          </c:tx>
          <c:spPr>
            <a:solidFill>
              <a:schemeClr val="accent1">
                <a:lumMod val="20000"/>
                <a:lumOff val="80000"/>
              </a:schemeClr>
            </a:solidFill>
          </c:spPr>
          <c:invertIfNegative val="0"/>
          <c:dLbls>
            <c:txPr>
              <a:bodyPr/>
              <a:lstStyle/>
              <a:p>
                <a:pPr>
                  <a:defRPr sz="600">
                    <a:solidFill>
                      <a:schemeClr val="tx1"/>
                    </a:solidFill>
                  </a:defRPr>
                </a:pPr>
                <a:endParaRPr lang="nb-NO"/>
              </a:p>
            </c:txPr>
            <c:dLblPos val="outEnd"/>
            <c:showLegendKey val="0"/>
            <c:showVal val="1"/>
            <c:showCatName val="0"/>
            <c:showSerName val="0"/>
            <c:showPercent val="0"/>
            <c:showBubbleSize val="0"/>
            <c:showLeaderLines val="0"/>
          </c:dLbls>
          <c:cat>
            <c:strRef>
              <c:f>'Ark1'!$A$2:$A$19</c:f>
              <c:strCache>
                <c:ptCount val="18"/>
                <c:pt idx="0">
                  <c:v>Turgåing</c:v>
                </c:pt>
                <c:pt idx="1">
                  <c:v>Frisk luft</c:v>
                </c:pt>
                <c:pt idx="2">
                  <c:v>Fiske</c:v>
                </c:pt>
                <c:pt idx="3">
                  <c:v>Fjellet</c:v>
                </c:pt>
                <c:pt idx="4">
                  <c:v>Trening, bruke kroppen</c:v>
                </c:pt>
                <c:pt idx="5">
                  <c:v>Roen og stillheten</c:v>
                </c:pt>
                <c:pt idx="6">
                  <c:v>Utsikt, se pene områder</c:v>
                </c:pt>
                <c:pt idx="7">
                  <c:v>Naturen generelt</c:v>
                </c:pt>
                <c:pt idx="8">
                  <c:v>Skogen</c:v>
                </c:pt>
                <c:pt idx="9">
                  <c:v>Ski</c:v>
                </c:pt>
                <c:pt idx="10">
                  <c:v>Å være fri</c:v>
                </c:pt>
                <c:pt idx="11">
                  <c:v>Jakt</c:v>
                </c:pt>
                <c:pt idx="12">
                  <c:v>Å oppleve det uberørte</c:v>
                </c:pt>
                <c:pt idx="13">
                  <c:v>Sjøen</c:v>
                </c:pt>
                <c:pt idx="14">
                  <c:v>Avkobling/Rekreasjon</c:v>
                </c:pt>
                <c:pt idx="15">
                  <c:v>Bær og soppsanking</c:v>
                </c:pt>
                <c:pt idx="16">
                  <c:v>Oppleve dyrelivet</c:v>
                </c:pt>
                <c:pt idx="17">
                  <c:v>Oppleve plantelivet</c:v>
                </c:pt>
              </c:strCache>
            </c:strRef>
          </c:cat>
          <c:val>
            <c:numRef>
              <c:f>'Ark1'!$B$2:$B$19</c:f>
              <c:numCache>
                <c:formatCode>General</c:formatCode>
                <c:ptCount val="18"/>
                <c:pt idx="0">
                  <c:v>29</c:v>
                </c:pt>
                <c:pt idx="1">
                  <c:v>28</c:v>
                </c:pt>
                <c:pt idx="2">
                  <c:v>19</c:v>
                </c:pt>
                <c:pt idx="3">
                  <c:v>18</c:v>
                </c:pt>
                <c:pt idx="4">
                  <c:v>18</c:v>
                </c:pt>
                <c:pt idx="5">
                  <c:v>17</c:v>
                </c:pt>
                <c:pt idx="6">
                  <c:v>15</c:v>
                </c:pt>
                <c:pt idx="7">
                  <c:v>12</c:v>
                </c:pt>
                <c:pt idx="8">
                  <c:v>8</c:v>
                </c:pt>
                <c:pt idx="9">
                  <c:v>7</c:v>
                </c:pt>
                <c:pt idx="10">
                  <c:v>7</c:v>
                </c:pt>
                <c:pt idx="11">
                  <c:v>6</c:v>
                </c:pt>
                <c:pt idx="12">
                  <c:v>6</c:v>
                </c:pt>
                <c:pt idx="13">
                  <c:v>5</c:v>
                </c:pt>
                <c:pt idx="14">
                  <c:v>4</c:v>
                </c:pt>
                <c:pt idx="15">
                  <c:v>3</c:v>
                </c:pt>
                <c:pt idx="16">
                  <c:v>2</c:v>
                </c:pt>
                <c:pt idx="17">
                  <c:v>0</c:v>
                </c:pt>
              </c:numCache>
            </c:numRef>
          </c:val>
        </c:ser>
        <c:ser>
          <c:idx val="1"/>
          <c:order val="1"/>
          <c:tx>
            <c:strRef>
              <c:f>'Ark1'!$C$1</c:f>
              <c:strCache>
                <c:ptCount val="1"/>
                <c:pt idx="0">
                  <c:v>30-44 år</c:v>
                </c:pt>
              </c:strCache>
            </c:strRef>
          </c:tx>
          <c:spPr>
            <a:solidFill>
              <a:schemeClr val="accent1">
                <a:lumMod val="40000"/>
                <a:lumOff val="60000"/>
              </a:schemeClr>
            </a:solidFill>
          </c:spPr>
          <c:invertIfNegative val="0"/>
          <c:dLbls>
            <c:txPr>
              <a:bodyPr/>
              <a:lstStyle/>
              <a:p>
                <a:pPr>
                  <a:defRPr sz="600">
                    <a:solidFill>
                      <a:schemeClr val="tx1"/>
                    </a:solidFill>
                  </a:defRPr>
                </a:pPr>
                <a:endParaRPr lang="nb-NO"/>
              </a:p>
            </c:txPr>
            <c:showLegendKey val="0"/>
            <c:showVal val="1"/>
            <c:showCatName val="0"/>
            <c:showSerName val="0"/>
            <c:showPercent val="0"/>
            <c:showBubbleSize val="0"/>
            <c:showLeaderLines val="0"/>
          </c:dLbls>
          <c:cat>
            <c:strRef>
              <c:f>'Ark1'!$A$2:$A$19</c:f>
              <c:strCache>
                <c:ptCount val="18"/>
                <c:pt idx="0">
                  <c:v>Turgåing</c:v>
                </c:pt>
                <c:pt idx="1">
                  <c:v>Frisk luft</c:v>
                </c:pt>
                <c:pt idx="2">
                  <c:v>Fiske</c:v>
                </c:pt>
                <c:pt idx="3">
                  <c:v>Fjellet</c:v>
                </c:pt>
                <c:pt idx="4">
                  <c:v>Trening, bruke kroppen</c:v>
                </c:pt>
                <c:pt idx="5">
                  <c:v>Roen og stillheten</c:v>
                </c:pt>
                <c:pt idx="6">
                  <c:v>Utsikt, se pene områder</c:v>
                </c:pt>
                <c:pt idx="7">
                  <c:v>Naturen generelt</c:v>
                </c:pt>
                <c:pt idx="8">
                  <c:v>Skogen</c:v>
                </c:pt>
                <c:pt idx="9">
                  <c:v>Ski</c:v>
                </c:pt>
                <c:pt idx="10">
                  <c:v>Å være fri</c:v>
                </c:pt>
                <c:pt idx="11">
                  <c:v>Jakt</c:v>
                </c:pt>
                <c:pt idx="12">
                  <c:v>Å oppleve det uberørte</c:v>
                </c:pt>
                <c:pt idx="13">
                  <c:v>Sjøen</c:v>
                </c:pt>
                <c:pt idx="14">
                  <c:v>Avkobling/Rekreasjon</c:v>
                </c:pt>
                <c:pt idx="15">
                  <c:v>Bær og soppsanking</c:v>
                </c:pt>
                <c:pt idx="16">
                  <c:v>Oppleve dyrelivet</c:v>
                </c:pt>
                <c:pt idx="17">
                  <c:v>Oppleve plantelivet</c:v>
                </c:pt>
              </c:strCache>
            </c:strRef>
          </c:cat>
          <c:val>
            <c:numRef>
              <c:f>'Ark1'!$C$2:$C$19</c:f>
              <c:numCache>
                <c:formatCode>General</c:formatCode>
                <c:ptCount val="18"/>
                <c:pt idx="0">
                  <c:v>28</c:v>
                </c:pt>
                <c:pt idx="1">
                  <c:v>27</c:v>
                </c:pt>
                <c:pt idx="2">
                  <c:v>18</c:v>
                </c:pt>
                <c:pt idx="3">
                  <c:v>22</c:v>
                </c:pt>
                <c:pt idx="4">
                  <c:v>15</c:v>
                </c:pt>
                <c:pt idx="5">
                  <c:v>22</c:v>
                </c:pt>
                <c:pt idx="6">
                  <c:v>10</c:v>
                </c:pt>
                <c:pt idx="7">
                  <c:v>18</c:v>
                </c:pt>
                <c:pt idx="8">
                  <c:v>12</c:v>
                </c:pt>
                <c:pt idx="9">
                  <c:v>8</c:v>
                </c:pt>
                <c:pt idx="10">
                  <c:v>4</c:v>
                </c:pt>
                <c:pt idx="11">
                  <c:v>7</c:v>
                </c:pt>
                <c:pt idx="12">
                  <c:v>4</c:v>
                </c:pt>
                <c:pt idx="13">
                  <c:v>7</c:v>
                </c:pt>
                <c:pt idx="14">
                  <c:v>3</c:v>
                </c:pt>
                <c:pt idx="15">
                  <c:v>1</c:v>
                </c:pt>
                <c:pt idx="16">
                  <c:v>8</c:v>
                </c:pt>
                <c:pt idx="17">
                  <c:v>3</c:v>
                </c:pt>
              </c:numCache>
            </c:numRef>
          </c:val>
        </c:ser>
        <c:ser>
          <c:idx val="2"/>
          <c:order val="2"/>
          <c:tx>
            <c:strRef>
              <c:f>'Ark1'!$D$1</c:f>
              <c:strCache>
                <c:ptCount val="1"/>
                <c:pt idx="0">
                  <c:v>45-59 år</c:v>
                </c:pt>
              </c:strCache>
            </c:strRef>
          </c:tx>
          <c:spPr>
            <a:solidFill>
              <a:schemeClr val="accent1">
                <a:lumMod val="60000"/>
                <a:lumOff val="40000"/>
              </a:schemeClr>
            </a:solidFill>
          </c:spPr>
          <c:invertIfNegative val="0"/>
          <c:dLbls>
            <c:txPr>
              <a:bodyPr/>
              <a:lstStyle/>
              <a:p>
                <a:pPr>
                  <a:defRPr sz="600"/>
                </a:pPr>
                <a:endParaRPr lang="nb-NO"/>
              </a:p>
            </c:txPr>
            <c:showLegendKey val="0"/>
            <c:showVal val="1"/>
            <c:showCatName val="0"/>
            <c:showSerName val="0"/>
            <c:showPercent val="0"/>
            <c:showBubbleSize val="0"/>
            <c:showLeaderLines val="0"/>
          </c:dLbls>
          <c:cat>
            <c:strRef>
              <c:f>'Ark1'!$A$2:$A$19</c:f>
              <c:strCache>
                <c:ptCount val="18"/>
                <c:pt idx="0">
                  <c:v>Turgåing</c:v>
                </c:pt>
                <c:pt idx="1">
                  <c:v>Frisk luft</c:v>
                </c:pt>
                <c:pt idx="2">
                  <c:v>Fiske</c:v>
                </c:pt>
                <c:pt idx="3">
                  <c:v>Fjellet</c:v>
                </c:pt>
                <c:pt idx="4">
                  <c:v>Trening, bruke kroppen</c:v>
                </c:pt>
                <c:pt idx="5">
                  <c:v>Roen og stillheten</c:v>
                </c:pt>
                <c:pt idx="6">
                  <c:v>Utsikt, se pene områder</c:v>
                </c:pt>
                <c:pt idx="7">
                  <c:v>Naturen generelt</c:v>
                </c:pt>
                <c:pt idx="8">
                  <c:v>Skogen</c:v>
                </c:pt>
                <c:pt idx="9">
                  <c:v>Ski</c:v>
                </c:pt>
                <c:pt idx="10">
                  <c:v>Å være fri</c:v>
                </c:pt>
                <c:pt idx="11">
                  <c:v>Jakt</c:v>
                </c:pt>
                <c:pt idx="12">
                  <c:v>Å oppleve det uberørte</c:v>
                </c:pt>
                <c:pt idx="13">
                  <c:v>Sjøen</c:v>
                </c:pt>
                <c:pt idx="14">
                  <c:v>Avkobling/Rekreasjon</c:v>
                </c:pt>
                <c:pt idx="15">
                  <c:v>Bær og soppsanking</c:v>
                </c:pt>
                <c:pt idx="16">
                  <c:v>Oppleve dyrelivet</c:v>
                </c:pt>
                <c:pt idx="17">
                  <c:v>Oppleve plantelivet</c:v>
                </c:pt>
              </c:strCache>
            </c:strRef>
          </c:cat>
          <c:val>
            <c:numRef>
              <c:f>'Ark1'!$D$2:$D$19</c:f>
              <c:numCache>
                <c:formatCode>General</c:formatCode>
                <c:ptCount val="18"/>
                <c:pt idx="0">
                  <c:v>25</c:v>
                </c:pt>
                <c:pt idx="1">
                  <c:v>19</c:v>
                </c:pt>
                <c:pt idx="2">
                  <c:v>23</c:v>
                </c:pt>
                <c:pt idx="3">
                  <c:v>12</c:v>
                </c:pt>
                <c:pt idx="4">
                  <c:v>16</c:v>
                </c:pt>
                <c:pt idx="5">
                  <c:v>18</c:v>
                </c:pt>
                <c:pt idx="6">
                  <c:v>13</c:v>
                </c:pt>
                <c:pt idx="7">
                  <c:v>17</c:v>
                </c:pt>
                <c:pt idx="8">
                  <c:v>9</c:v>
                </c:pt>
                <c:pt idx="9">
                  <c:v>8</c:v>
                </c:pt>
                <c:pt idx="10">
                  <c:v>7</c:v>
                </c:pt>
                <c:pt idx="11">
                  <c:v>7</c:v>
                </c:pt>
                <c:pt idx="12">
                  <c:v>4</c:v>
                </c:pt>
                <c:pt idx="13">
                  <c:v>7</c:v>
                </c:pt>
                <c:pt idx="14">
                  <c:v>8</c:v>
                </c:pt>
                <c:pt idx="15">
                  <c:v>4</c:v>
                </c:pt>
                <c:pt idx="16">
                  <c:v>7</c:v>
                </c:pt>
                <c:pt idx="17">
                  <c:v>3</c:v>
                </c:pt>
              </c:numCache>
            </c:numRef>
          </c:val>
        </c:ser>
        <c:ser>
          <c:idx val="3"/>
          <c:order val="3"/>
          <c:tx>
            <c:strRef>
              <c:f>'Ark1'!$E$1</c:f>
              <c:strCache>
                <c:ptCount val="1"/>
                <c:pt idx="0">
                  <c:v>60 +</c:v>
                </c:pt>
              </c:strCache>
            </c:strRef>
          </c:tx>
          <c:spPr>
            <a:solidFill>
              <a:schemeClr val="accent1"/>
            </a:solidFill>
          </c:spPr>
          <c:invertIfNegative val="0"/>
          <c:dLbls>
            <c:txPr>
              <a:bodyPr/>
              <a:lstStyle/>
              <a:p>
                <a:pPr>
                  <a:defRPr sz="600"/>
                </a:pPr>
                <a:endParaRPr lang="nb-NO"/>
              </a:p>
            </c:txPr>
            <c:showLegendKey val="0"/>
            <c:showVal val="1"/>
            <c:showCatName val="0"/>
            <c:showSerName val="0"/>
            <c:showPercent val="0"/>
            <c:showBubbleSize val="0"/>
            <c:showLeaderLines val="0"/>
          </c:dLbls>
          <c:cat>
            <c:strRef>
              <c:f>'Ark1'!$A$2:$A$19</c:f>
              <c:strCache>
                <c:ptCount val="18"/>
                <c:pt idx="0">
                  <c:v>Turgåing</c:v>
                </c:pt>
                <c:pt idx="1">
                  <c:v>Frisk luft</c:v>
                </c:pt>
                <c:pt idx="2">
                  <c:v>Fiske</c:v>
                </c:pt>
                <c:pt idx="3">
                  <c:v>Fjellet</c:v>
                </c:pt>
                <c:pt idx="4">
                  <c:v>Trening, bruke kroppen</c:v>
                </c:pt>
                <c:pt idx="5">
                  <c:v>Roen og stillheten</c:v>
                </c:pt>
                <c:pt idx="6">
                  <c:v>Utsikt, se pene områder</c:v>
                </c:pt>
                <c:pt idx="7">
                  <c:v>Naturen generelt</c:v>
                </c:pt>
                <c:pt idx="8">
                  <c:v>Skogen</c:v>
                </c:pt>
                <c:pt idx="9">
                  <c:v>Ski</c:v>
                </c:pt>
                <c:pt idx="10">
                  <c:v>Å være fri</c:v>
                </c:pt>
                <c:pt idx="11">
                  <c:v>Jakt</c:v>
                </c:pt>
                <c:pt idx="12">
                  <c:v>Å oppleve det uberørte</c:v>
                </c:pt>
                <c:pt idx="13">
                  <c:v>Sjøen</c:v>
                </c:pt>
                <c:pt idx="14">
                  <c:v>Avkobling/Rekreasjon</c:v>
                </c:pt>
                <c:pt idx="15">
                  <c:v>Bær og soppsanking</c:v>
                </c:pt>
                <c:pt idx="16">
                  <c:v>Oppleve dyrelivet</c:v>
                </c:pt>
                <c:pt idx="17">
                  <c:v>Oppleve plantelivet</c:v>
                </c:pt>
              </c:strCache>
            </c:strRef>
          </c:cat>
          <c:val>
            <c:numRef>
              <c:f>'Ark1'!$E$2:$E$19</c:f>
              <c:numCache>
                <c:formatCode>General</c:formatCode>
                <c:ptCount val="18"/>
                <c:pt idx="0">
                  <c:v>37</c:v>
                </c:pt>
                <c:pt idx="1">
                  <c:v>24</c:v>
                </c:pt>
                <c:pt idx="2">
                  <c:v>17</c:v>
                </c:pt>
                <c:pt idx="3">
                  <c:v>18</c:v>
                </c:pt>
                <c:pt idx="4">
                  <c:v>13</c:v>
                </c:pt>
                <c:pt idx="5">
                  <c:v>18</c:v>
                </c:pt>
                <c:pt idx="6">
                  <c:v>16</c:v>
                </c:pt>
                <c:pt idx="7">
                  <c:v>22</c:v>
                </c:pt>
                <c:pt idx="8">
                  <c:v>9</c:v>
                </c:pt>
                <c:pt idx="9">
                  <c:v>8</c:v>
                </c:pt>
                <c:pt idx="10">
                  <c:v>4</c:v>
                </c:pt>
                <c:pt idx="11">
                  <c:v>7</c:v>
                </c:pt>
                <c:pt idx="12">
                  <c:v>5</c:v>
                </c:pt>
                <c:pt idx="13">
                  <c:v>8</c:v>
                </c:pt>
                <c:pt idx="14">
                  <c:v>3</c:v>
                </c:pt>
                <c:pt idx="15">
                  <c:v>5</c:v>
                </c:pt>
                <c:pt idx="16">
                  <c:v>9</c:v>
                </c:pt>
                <c:pt idx="17">
                  <c:v>5</c:v>
                </c:pt>
              </c:numCache>
            </c:numRef>
          </c:val>
        </c:ser>
        <c:dLbls>
          <c:showLegendKey val="0"/>
          <c:showVal val="0"/>
          <c:showCatName val="0"/>
          <c:showSerName val="0"/>
          <c:showPercent val="0"/>
          <c:showBubbleSize val="0"/>
        </c:dLbls>
        <c:gapWidth val="150"/>
        <c:axId val="31515776"/>
        <c:axId val="31517312"/>
      </c:barChart>
      <c:catAx>
        <c:axId val="31515776"/>
        <c:scaling>
          <c:orientation val="maxMin"/>
        </c:scaling>
        <c:delete val="0"/>
        <c:axPos val="l"/>
        <c:majorTickMark val="out"/>
        <c:minorTickMark val="none"/>
        <c:tickLblPos val="nextTo"/>
        <c:txPr>
          <a:bodyPr/>
          <a:lstStyle/>
          <a:p>
            <a:pPr>
              <a:defRPr sz="900"/>
            </a:pPr>
            <a:endParaRPr lang="nb-NO"/>
          </a:p>
        </c:txPr>
        <c:crossAx val="31517312"/>
        <c:crosses val="autoZero"/>
        <c:auto val="1"/>
        <c:lblAlgn val="ctr"/>
        <c:lblOffset val="100"/>
        <c:noMultiLvlLbl val="0"/>
      </c:catAx>
      <c:valAx>
        <c:axId val="31517312"/>
        <c:scaling>
          <c:orientation val="minMax"/>
          <c:min val="0"/>
        </c:scaling>
        <c:delete val="1"/>
        <c:axPos val="t"/>
        <c:numFmt formatCode="General" sourceLinked="1"/>
        <c:majorTickMark val="out"/>
        <c:minorTickMark val="none"/>
        <c:tickLblPos val="nextTo"/>
        <c:crossAx val="31515776"/>
        <c:crosses val="autoZero"/>
        <c:crossBetween val="between"/>
      </c:valAx>
    </c:plotArea>
    <c:legend>
      <c:legendPos val="b"/>
      <c:layout>
        <c:manualLayout>
          <c:xMode val="edge"/>
          <c:yMode val="edge"/>
          <c:x val="0.7870156186516396"/>
          <c:y val="0.83175773904332917"/>
          <c:w val="0.18165898548959489"/>
          <c:h val="0.12398403063924102"/>
        </c:manualLayout>
      </c:layout>
      <c:overlay val="0"/>
      <c:txPr>
        <a:bodyPr/>
        <a:lstStyle/>
        <a:p>
          <a:pPr>
            <a:defRPr sz="9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'Ark1'!$B$1</c:f>
              <c:strCache>
                <c:ptCount val="1"/>
                <c:pt idx="0">
                  <c:v>2014</c:v>
                </c:pt>
              </c:strCache>
            </c:strRef>
          </c:tx>
          <c:invertIfNegative val="0"/>
          <c:dLbls>
            <c:dLblPos val="outEnd"/>
            <c:showLegendKey val="0"/>
            <c:showVal val="1"/>
            <c:showCatName val="0"/>
            <c:showSerName val="0"/>
            <c:showPercent val="0"/>
            <c:showBubbleSize val="0"/>
            <c:showLeaderLines val="0"/>
          </c:dLbls>
          <c:cat>
            <c:strRef>
              <c:f>'Ark1'!$A$2:$A$25</c:f>
              <c:strCache>
                <c:ptCount val="7"/>
                <c:pt idx="0">
                  <c:v>Tilnærmet daglig (5-7 dgr/uke)</c:v>
                </c:pt>
                <c:pt idx="1">
                  <c:v>3-4 dgr/uke</c:v>
                </c:pt>
                <c:pt idx="2">
                  <c:v>1-2 dgr/uke</c:v>
                </c:pt>
                <c:pt idx="3">
                  <c:v>Annenhver uke</c:v>
                </c:pt>
                <c:pt idx="4">
                  <c:v>Månedlig</c:v>
                </c:pt>
                <c:pt idx="5">
                  <c:v>Sjeldnere</c:v>
                </c:pt>
                <c:pt idx="6">
                  <c:v>Aldri</c:v>
                </c:pt>
              </c:strCache>
            </c:strRef>
          </c:cat>
          <c:val>
            <c:numRef>
              <c:f>'Ark1'!$B$2:$B$25</c:f>
              <c:numCache>
                <c:formatCode>0</c:formatCode>
                <c:ptCount val="7"/>
                <c:pt idx="0">
                  <c:v>24.7</c:v>
                </c:pt>
                <c:pt idx="1">
                  <c:v>22.4</c:v>
                </c:pt>
                <c:pt idx="2">
                  <c:v>35.799999999999997</c:v>
                </c:pt>
                <c:pt idx="3">
                  <c:v>6.2</c:v>
                </c:pt>
                <c:pt idx="4">
                  <c:v>6</c:v>
                </c:pt>
                <c:pt idx="5">
                  <c:v>3.5</c:v>
                </c:pt>
                <c:pt idx="6">
                  <c:v>1.1000000000000001</c:v>
                </c:pt>
              </c:numCache>
            </c:numRef>
          </c:val>
        </c:ser>
        <c:ser>
          <c:idx val="1"/>
          <c:order val="1"/>
          <c:tx>
            <c:strRef>
              <c:f>'Ark1'!$C$1</c:f>
              <c:strCache>
                <c:ptCount val="1"/>
                <c:pt idx="0">
                  <c:v>2012</c:v>
                </c:pt>
              </c:strCache>
            </c:strRef>
          </c:tx>
          <c:invertIfNegative val="0"/>
          <c:dLbls>
            <c:txPr>
              <a:bodyPr/>
              <a:lstStyle/>
              <a:p>
                <a:pPr algn="ctr">
                  <a:defRPr/>
                </a:pPr>
                <a:endParaRPr lang="nb-NO"/>
              </a:p>
            </c:txPr>
            <c:showLegendKey val="0"/>
            <c:showVal val="1"/>
            <c:showCatName val="0"/>
            <c:showSerName val="0"/>
            <c:showPercent val="0"/>
            <c:showBubbleSize val="0"/>
            <c:showLeaderLines val="0"/>
          </c:dLbls>
          <c:cat>
            <c:strRef>
              <c:f>'Ark1'!$A$2:$A$25</c:f>
              <c:strCache>
                <c:ptCount val="7"/>
                <c:pt idx="0">
                  <c:v>Tilnærmet daglig (5-7 dgr/uke)</c:v>
                </c:pt>
                <c:pt idx="1">
                  <c:v>3-4 dgr/uke</c:v>
                </c:pt>
                <c:pt idx="2">
                  <c:v>1-2 dgr/uke</c:v>
                </c:pt>
                <c:pt idx="3">
                  <c:v>Annenhver uke</c:v>
                </c:pt>
                <c:pt idx="4">
                  <c:v>Månedlig</c:v>
                </c:pt>
                <c:pt idx="5">
                  <c:v>Sjeldnere</c:v>
                </c:pt>
                <c:pt idx="6">
                  <c:v>Aldri</c:v>
                </c:pt>
              </c:strCache>
            </c:strRef>
          </c:cat>
          <c:val>
            <c:numRef>
              <c:f>'Ark1'!$C$2:$C$25</c:f>
              <c:numCache>
                <c:formatCode>General</c:formatCode>
                <c:ptCount val="7"/>
                <c:pt idx="0">
                  <c:v>26</c:v>
                </c:pt>
                <c:pt idx="1">
                  <c:v>21</c:v>
                </c:pt>
                <c:pt idx="2">
                  <c:v>32</c:v>
                </c:pt>
                <c:pt idx="3">
                  <c:v>10</c:v>
                </c:pt>
                <c:pt idx="4">
                  <c:v>5</c:v>
                </c:pt>
                <c:pt idx="5">
                  <c:v>4</c:v>
                </c:pt>
                <c:pt idx="6">
                  <c:v>2</c:v>
                </c:pt>
              </c:numCache>
            </c:numRef>
          </c:val>
        </c:ser>
        <c:ser>
          <c:idx val="2"/>
          <c:order val="2"/>
          <c:tx>
            <c:strRef>
              <c:f>'Ark1'!$D$1</c:f>
              <c:strCache>
                <c:ptCount val="1"/>
                <c:pt idx="0">
                  <c:v>2010</c:v>
                </c:pt>
              </c:strCache>
            </c:strRef>
          </c:tx>
          <c:invertIfNegative val="0"/>
          <c:dLbls>
            <c:txPr>
              <a:bodyPr/>
              <a:lstStyle/>
              <a:p>
                <a:pPr algn="ctr">
                  <a:defRPr/>
                </a:pPr>
                <a:endParaRPr lang="nb-NO"/>
              </a:p>
            </c:txPr>
            <c:showLegendKey val="0"/>
            <c:showVal val="1"/>
            <c:showCatName val="0"/>
            <c:showSerName val="0"/>
            <c:showPercent val="0"/>
            <c:showBubbleSize val="0"/>
            <c:showLeaderLines val="0"/>
          </c:dLbls>
          <c:cat>
            <c:strRef>
              <c:f>'Ark1'!$A$2:$A$25</c:f>
              <c:strCache>
                <c:ptCount val="7"/>
                <c:pt idx="0">
                  <c:v>Tilnærmet daglig (5-7 dgr/uke)</c:v>
                </c:pt>
                <c:pt idx="1">
                  <c:v>3-4 dgr/uke</c:v>
                </c:pt>
                <c:pt idx="2">
                  <c:v>1-2 dgr/uke</c:v>
                </c:pt>
                <c:pt idx="3">
                  <c:v>Annenhver uke</c:v>
                </c:pt>
                <c:pt idx="4">
                  <c:v>Månedlig</c:v>
                </c:pt>
                <c:pt idx="5">
                  <c:v>Sjeldnere</c:v>
                </c:pt>
                <c:pt idx="6">
                  <c:v>Aldri</c:v>
                </c:pt>
              </c:strCache>
            </c:strRef>
          </c:cat>
          <c:val>
            <c:numRef>
              <c:f>'Ark1'!$D$2:$D$25</c:f>
              <c:numCache>
                <c:formatCode>General</c:formatCode>
                <c:ptCount val="7"/>
                <c:pt idx="0">
                  <c:v>29</c:v>
                </c:pt>
                <c:pt idx="1">
                  <c:v>19</c:v>
                </c:pt>
                <c:pt idx="2">
                  <c:v>35</c:v>
                </c:pt>
                <c:pt idx="3">
                  <c:v>5</c:v>
                </c:pt>
                <c:pt idx="4">
                  <c:v>7</c:v>
                </c:pt>
                <c:pt idx="5">
                  <c:v>4</c:v>
                </c:pt>
                <c:pt idx="6">
                  <c:v>2</c:v>
                </c:pt>
              </c:numCache>
            </c:numRef>
          </c:val>
        </c:ser>
        <c:dLbls>
          <c:showLegendKey val="0"/>
          <c:showVal val="0"/>
          <c:showCatName val="0"/>
          <c:showSerName val="0"/>
          <c:showPercent val="0"/>
          <c:showBubbleSize val="0"/>
        </c:dLbls>
        <c:gapWidth val="150"/>
        <c:axId val="31439488"/>
        <c:axId val="31445376"/>
      </c:barChart>
      <c:catAx>
        <c:axId val="31439488"/>
        <c:scaling>
          <c:orientation val="maxMin"/>
        </c:scaling>
        <c:delete val="0"/>
        <c:axPos val="l"/>
        <c:majorTickMark val="out"/>
        <c:minorTickMark val="none"/>
        <c:tickLblPos val="nextTo"/>
        <c:crossAx val="31445376"/>
        <c:crosses val="autoZero"/>
        <c:auto val="1"/>
        <c:lblAlgn val="ctr"/>
        <c:lblOffset val="100"/>
        <c:noMultiLvlLbl val="0"/>
      </c:catAx>
      <c:valAx>
        <c:axId val="31445376"/>
        <c:scaling>
          <c:orientation val="minMax"/>
          <c:min val="0"/>
        </c:scaling>
        <c:delete val="1"/>
        <c:axPos val="t"/>
        <c:numFmt formatCode="0" sourceLinked="1"/>
        <c:majorTickMark val="out"/>
        <c:minorTickMark val="none"/>
        <c:tickLblPos val="nextTo"/>
        <c:crossAx val="31439488"/>
        <c:crosses val="autoZero"/>
        <c:crossBetween val="between"/>
      </c:valAx>
    </c:plotArea>
    <c:legend>
      <c:legendPos val="b"/>
      <c:layout>
        <c:manualLayout>
          <c:xMode val="edge"/>
          <c:yMode val="edge"/>
          <c:x val="0.740012002988094"/>
          <c:y val="0.8400931608228609"/>
          <c:w val="0.216312800152233"/>
          <c:h val="0.12285755425125958"/>
        </c:manualLayout>
      </c:layout>
      <c:overlay val="0"/>
    </c:legend>
    <c:plotVisOnly val="1"/>
    <c:dispBlanksAs val="gap"/>
    <c:showDLblsOverMax val="0"/>
  </c:chart>
  <c:txPr>
    <a:bodyPr/>
    <a:lstStyle/>
    <a:p>
      <a:pPr>
        <a:defRPr sz="12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Ja</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'Ark1'!$B$2:$B$12</c:f>
              <c:numCache>
                <c:formatCode>General</c:formatCode>
                <c:ptCount val="11"/>
                <c:pt idx="0">
                  <c:v>64</c:v>
                </c:pt>
                <c:pt idx="1">
                  <c:v>64</c:v>
                </c:pt>
                <c:pt idx="2">
                  <c:v>69</c:v>
                </c:pt>
                <c:pt idx="3">
                  <c:v>76</c:v>
                </c:pt>
                <c:pt idx="4">
                  <c:v>68</c:v>
                </c:pt>
                <c:pt idx="5">
                  <c:v>70</c:v>
                </c:pt>
                <c:pt idx="6">
                  <c:v>71</c:v>
                </c:pt>
                <c:pt idx="7">
                  <c:v>67</c:v>
                </c:pt>
                <c:pt idx="8">
                  <c:v>68</c:v>
                </c:pt>
                <c:pt idx="9">
                  <c:v>68</c:v>
                </c:pt>
                <c:pt idx="10">
                  <c:v>70</c:v>
                </c:pt>
              </c:numCache>
            </c:numRef>
          </c:val>
        </c:ser>
        <c:ser>
          <c:idx val="1"/>
          <c:order val="1"/>
          <c:tx>
            <c:strRef>
              <c:f>'Ark1'!$C$1</c:f>
              <c:strCache>
                <c:ptCount val="1"/>
                <c:pt idx="0">
                  <c:v>Nei</c:v>
                </c:pt>
              </c:strCache>
            </c:strRef>
          </c:tx>
          <c:invertIfNegative val="0"/>
          <c:dLbls>
            <c:txPr>
              <a:bodyPr/>
              <a:lstStyle/>
              <a:p>
                <a:pPr>
                  <a:defRPr sz="800">
                    <a:solidFill>
                      <a:schemeClr val="bg1"/>
                    </a:solidFill>
                  </a:defRPr>
                </a:pPr>
                <a:endParaRPr lang="nb-NO"/>
              </a:p>
            </c:txPr>
            <c:showLegendKey val="0"/>
            <c:showVal val="1"/>
            <c:showCatName val="0"/>
            <c:showSerName val="0"/>
            <c:showPercent val="0"/>
            <c:showBubbleSize val="0"/>
            <c:showLeaderLines val="0"/>
          </c:dLbls>
          <c:cat>
            <c:numRef>
              <c:f>'Ark1'!$A$2:$A$12</c:f>
              <c:numCache>
                <c:formatCode>General</c:formatCode>
                <c:ptCount val="11"/>
                <c:pt idx="0">
                  <c:v>2014</c:v>
                </c:pt>
                <c:pt idx="1">
                  <c:v>2012</c:v>
                </c:pt>
                <c:pt idx="2">
                  <c:v>2010</c:v>
                </c:pt>
                <c:pt idx="3">
                  <c:v>2008</c:v>
                </c:pt>
                <c:pt idx="4">
                  <c:v>2007</c:v>
                </c:pt>
                <c:pt idx="5">
                  <c:v>2006</c:v>
                </c:pt>
                <c:pt idx="6">
                  <c:v>2005</c:v>
                </c:pt>
                <c:pt idx="7">
                  <c:v>2004</c:v>
                </c:pt>
                <c:pt idx="8">
                  <c:v>2003</c:v>
                </c:pt>
                <c:pt idx="9">
                  <c:v>2002</c:v>
                </c:pt>
                <c:pt idx="10">
                  <c:v>2001</c:v>
                </c:pt>
              </c:numCache>
            </c:numRef>
          </c:cat>
          <c:val>
            <c:numRef>
              <c:f>'Ark1'!$C$2:$C$12</c:f>
              <c:numCache>
                <c:formatCode>General</c:formatCode>
                <c:ptCount val="11"/>
                <c:pt idx="0">
                  <c:v>36</c:v>
                </c:pt>
                <c:pt idx="1">
                  <c:v>36</c:v>
                </c:pt>
                <c:pt idx="2">
                  <c:v>31</c:v>
                </c:pt>
                <c:pt idx="3">
                  <c:v>24</c:v>
                </c:pt>
                <c:pt idx="4">
                  <c:v>32</c:v>
                </c:pt>
                <c:pt idx="5">
                  <c:v>30</c:v>
                </c:pt>
                <c:pt idx="6">
                  <c:v>29</c:v>
                </c:pt>
                <c:pt idx="7">
                  <c:v>33</c:v>
                </c:pt>
                <c:pt idx="8">
                  <c:v>32</c:v>
                </c:pt>
                <c:pt idx="9">
                  <c:v>32</c:v>
                </c:pt>
                <c:pt idx="10">
                  <c:v>30</c:v>
                </c:pt>
              </c:numCache>
            </c:numRef>
          </c:val>
        </c:ser>
        <c:dLbls>
          <c:showLegendKey val="0"/>
          <c:showVal val="0"/>
          <c:showCatName val="0"/>
          <c:showSerName val="0"/>
          <c:showPercent val="0"/>
          <c:showBubbleSize val="0"/>
        </c:dLbls>
        <c:gapWidth val="150"/>
        <c:overlap val="100"/>
        <c:axId val="34344320"/>
        <c:axId val="34673792"/>
      </c:barChart>
      <c:catAx>
        <c:axId val="34344320"/>
        <c:scaling>
          <c:orientation val="maxMin"/>
        </c:scaling>
        <c:delete val="0"/>
        <c:axPos val="l"/>
        <c:numFmt formatCode="General" sourceLinked="1"/>
        <c:majorTickMark val="out"/>
        <c:minorTickMark val="none"/>
        <c:tickLblPos val="nextTo"/>
        <c:txPr>
          <a:bodyPr/>
          <a:lstStyle/>
          <a:p>
            <a:pPr>
              <a:defRPr sz="1000"/>
            </a:pPr>
            <a:endParaRPr lang="nb-NO"/>
          </a:p>
        </c:txPr>
        <c:crossAx val="34673792"/>
        <c:crosses val="autoZero"/>
        <c:auto val="1"/>
        <c:lblAlgn val="ctr"/>
        <c:lblOffset val="100"/>
        <c:noMultiLvlLbl val="0"/>
      </c:catAx>
      <c:valAx>
        <c:axId val="34673792"/>
        <c:scaling>
          <c:orientation val="minMax"/>
          <c:max val="100"/>
          <c:min val="0"/>
        </c:scaling>
        <c:delete val="1"/>
        <c:axPos val="t"/>
        <c:numFmt formatCode="General" sourceLinked="1"/>
        <c:majorTickMark val="out"/>
        <c:minorTickMark val="none"/>
        <c:tickLblPos val="nextTo"/>
        <c:crossAx val="34344320"/>
        <c:crosses val="autoZero"/>
        <c:crossBetween val="between"/>
      </c:valAx>
    </c:plotArea>
    <c:legend>
      <c:legendPos val="b"/>
      <c:layout/>
      <c:overlay val="0"/>
      <c:txPr>
        <a:bodyPr/>
        <a:lstStyle/>
        <a:p>
          <a:pPr>
            <a:defRPr sz="6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a:pPr>
            <a:r>
              <a:rPr lang="nb-NO" sz="800" b="0" dirty="0" smtClean="0"/>
              <a:t>Andel</a:t>
            </a:r>
            <a:r>
              <a:rPr lang="nb-NO" sz="800" b="0" baseline="0" dirty="0" smtClean="0"/>
              <a:t> som ønsker å være ute i naturen, avhengig av hvor ofte de er ute i naturen</a:t>
            </a:r>
            <a:r>
              <a:rPr lang="nb-NO" sz="1100" b="0" baseline="0" dirty="0" smtClean="0"/>
              <a:t> </a:t>
            </a:r>
            <a:r>
              <a:rPr lang="nb-NO" sz="1100" baseline="0" dirty="0" smtClean="0"/>
              <a:t> </a:t>
            </a:r>
            <a:endParaRPr lang="nb-NO" sz="1100" dirty="0"/>
          </a:p>
        </c:rich>
      </c:tx>
      <c:layout>
        <c:manualLayout>
          <c:xMode val="edge"/>
          <c:yMode val="edge"/>
          <c:x val="0.14170919275563351"/>
          <c:y val="0"/>
        </c:manualLayout>
      </c:layout>
      <c:overlay val="1"/>
    </c:title>
    <c:autoTitleDeleted val="0"/>
    <c:plotArea>
      <c:layout>
        <c:manualLayout>
          <c:layoutTarget val="inner"/>
          <c:xMode val="edge"/>
          <c:yMode val="edge"/>
          <c:x val="0.32743471731573687"/>
          <c:y val="0.2795858313825923"/>
          <c:w val="0.6379059722928957"/>
          <c:h val="0.64880627694244464"/>
        </c:manualLayout>
      </c:layout>
      <c:barChart>
        <c:barDir val="bar"/>
        <c:grouping val="clustered"/>
        <c:varyColors val="0"/>
        <c:ser>
          <c:idx val="0"/>
          <c:order val="0"/>
          <c:tx>
            <c:strRef>
              <c:f>'Ark1'!$B$1</c:f>
              <c:strCache>
                <c:ptCount val="1"/>
                <c:pt idx="0">
                  <c:v>2012</c:v>
                </c:pt>
              </c:strCache>
            </c:strRef>
          </c:tx>
          <c:invertIfNegative val="0"/>
          <c:dLbls>
            <c:txPr>
              <a:bodyPr/>
              <a:lstStyle/>
              <a:p>
                <a:pPr>
                  <a:defRPr sz="600">
                    <a:solidFill>
                      <a:schemeClr val="bg1"/>
                    </a:solidFill>
                  </a:defRPr>
                </a:pPr>
                <a:endParaRPr lang="nb-NO"/>
              </a:p>
            </c:txPr>
            <c:dLblPos val="inEnd"/>
            <c:showLegendKey val="0"/>
            <c:showVal val="1"/>
            <c:showCatName val="0"/>
            <c:showSerName val="0"/>
            <c:showPercent val="0"/>
            <c:showBubbleSize val="0"/>
            <c:showLeaderLines val="0"/>
          </c:dLbls>
          <c:cat>
            <c:strRef>
              <c:f>'Ark1'!$A$2:$A$8</c:f>
              <c:strCache>
                <c:ptCount val="7"/>
                <c:pt idx="0">
                  <c:v>Tilnærmet daglig </c:v>
                </c:pt>
                <c:pt idx="1">
                  <c:v>3-4 dgr/uke </c:v>
                </c:pt>
                <c:pt idx="2">
                  <c:v>1-2 dgr/uke </c:v>
                </c:pt>
                <c:pt idx="3">
                  <c:v>Annenhver uke </c:v>
                </c:pt>
                <c:pt idx="4">
                  <c:v>Månedlig</c:v>
                </c:pt>
                <c:pt idx="5">
                  <c:v>Sjeldnere </c:v>
                </c:pt>
                <c:pt idx="6">
                  <c:v>Aldri</c:v>
                </c:pt>
              </c:strCache>
            </c:strRef>
          </c:cat>
          <c:val>
            <c:numRef>
              <c:f>'Ark1'!$B$2:$B$8</c:f>
              <c:numCache>
                <c:formatCode>General</c:formatCode>
                <c:ptCount val="7"/>
                <c:pt idx="0">
                  <c:v>46</c:v>
                </c:pt>
                <c:pt idx="1">
                  <c:v>64</c:v>
                </c:pt>
                <c:pt idx="2">
                  <c:v>73</c:v>
                </c:pt>
                <c:pt idx="3">
                  <c:v>66</c:v>
                </c:pt>
                <c:pt idx="4">
                  <c:v>94</c:v>
                </c:pt>
                <c:pt idx="5">
                  <c:v>58</c:v>
                </c:pt>
                <c:pt idx="6">
                  <c:v>80</c:v>
                </c:pt>
              </c:numCache>
            </c:numRef>
          </c:val>
        </c:ser>
        <c:ser>
          <c:idx val="1"/>
          <c:order val="1"/>
          <c:tx>
            <c:strRef>
              <c:f>'Ark1'!$C$1</c:f>
              <c:strCache>
                <c:ptCount val="1"/>
                <c:pt idx="0">
                  <c:v>2014</c:v>
                </c:pt>
              </c:strCache>
            </c:strRef>
          </c:tx>
          <c:invertIfNegative val="0"/>
          <c:dLbls>
            <c:txPr>
              <a:bodyPr/>
              <a:lstStyle/>
              <a:p>
                <a:pPr algn="ctr">
                  <a:defRPr lang="nb-NO" sz="600" b="0" i="0" u="none" strike="noStrike" kern="1200" baseline="0">
                    <a:solidFill>
                      <a:prstClr val="white"/>
                    </a:solidFill>
                    <a:latin typeface="+mn-lt"/>
                    <a:ea typeface="+mn-ea"/>
                    <a:cs typeface="+mn-cs"/>
                  </a:defRPr>
                </a:pPr>
                <a:endParaRPr lang="nb-NO"/>
              </a:p>
            </c:txPr>
            <c:dLblPos val="inEnd"/>
            <c:showLegendKey val="0"/>
            <c:showVal val="1"/>
            <c:showCatName val="0"/>
            <c:showSerName val="0"/>
            <c:showPercent val="0"/>
            <c:showBubbleSize val="0"/>
            <c:showLeaderLines val="0"/>
          </c:dLbls>
          <c:cat>
            <c:strRef>
              <c:f>'Ark1'!$A$2:$A$8</c:f>
              <c:strCache>
                <c:ptCount val="7"/>
                <c:pt idx="0">
                  <c:v>Tilnærmet daglig </c:v>
                </c:pt>
                <c:pt idx="1">
                  <c:v>3-4 dgr/uke </c:v>
                </c:pt>
                <c:pt idx="2">
                  <c:v>1-2 dgr/uke </c:v>
                </c:pt>
                <c:pt idx="3">
                  <c:v>Annenhver uke </c:v>
                </c:pt>
                <c:pt idx="4">
                  <c:v>Månedlig</c:v>
                </c:pt>
                <c:pt idx="5">
                  <c:v>Sjeldnere </c:v>
                </c:pt>
                <c:pt idx="6">
                  <c:v>Aldri</c:v>
                </c:pt>
              </c:strCache>
            </c:strRef>
          </c:cat>
          <c:val>
            <c:numRef>
              <c:f>'Ark1'!$C$2:$C$8</c:f>
              <c:numCache>
                <c:formatCode>General</c:formatCode>
                <c:ptCount val="7"/>
                <c:pt idx="0">
                  <c:v>47</c:v>
                </c:pt>
                <c:pt idx="1">
                  <c:v>55</c:v>
                </c:pt>
                <c:pt idx="2">
                  <c:v>74</c:v>
                </c:pt>
                <c:pt idx="3">
                  <c:v>89</c:v>
                </c:pt>
                <c:pt idx="4">
                  <c:v>77</c:v>
                </c:pt>
                <c:pt idx="5">
                  <c:v>72</c:v>
                </c:pt>
                <c:pt idx="6">
                  <c:v>56</c:v>
                </c:pt>
              </c:numCache>
            </c:numRef>
          </c:val>
        </c:ser>
        <c:dLbls>
          <c:showLegendKey val="0"/>
          <c:showVal val="0"/>
          <c:showCatName val="0"/>
          <c:showSerName val="0"/>
          <c:showPercent val="0"/>
          <c:showBubbleSize val="0"/>
        </c:dLbls>
        <c:gapWidth val="150"/>
        <c:axId val="34507392"/>
        <c:axId val="34513280"/>
      </c:barChart>
      <c:catAx>
        <c:axId val="34507392"/>
        <c:scaling>
          <c:orientation val="maxMin"/>
        </c:scaling>
        <c:delete val="0"/>
        <c:axPos val="l"/>
        <c:majorTickMark val="out"/>
        <c:minorTickMark val="none"/>
        <c:tickLblPos val="nextTo"/>
        <c:txPr>
          <a:bodyPr/>
          <a:lstStyle/>
          <a:p>
            <a:pPr>
              <a:defRPr sz="700"/>
            </a:pPr>
            <a:endParaRPr lang="nb-NO"/>
          </a:p>
        </c:txPr>
        <c:crossAx val="34513280"/>
        <c:crosses val="autoZero"/>
        <c:auto val="1"/>
        <c:lblAlgn val="ctr"/>
        <c:lblOffset val="100"/>
        <c:noMultiLvlLbl val="0"/>
      </c:catAx>
      <c:valAx>
        <c:axId val="34513280"/>
        <c:scaling>
          <c:orientation val="minMax"/>
          <c:max val="100"/>
          <c:min val="0"/>
        </c:scaling>
        <c:delete val="1"/>
        <c:axPos val="t"/>
        <c:numFmt formatCode="General" sourceLinked="1"/>
        <c:majorTickMark val="out"/>
        <c:minorTickMark val="none"/>
        <c:tickLblPos val="nextTo"/>
        <c:crossAx val="34507392"/>
        <c:crosses val="autoZero"/>
        <c:crossBetween val="between"/>
      </c:valAx>
    </c:plotArea>
    <c:legend>
      <c:legendPos val="t"/>
      <c:layout>
        <c:manualLayout>
          <c:xMode val="edge"/>
          <c:yMode val="edge"/>
          <c:x val="0.36252348559033587"/>
          <c:y val="0.1656804926711658"/>
          <c:w val="0.21999953853745649"/>
          <c:h val="8.091274296612111E-2"/>
        </c:manualLayout>
      </c:layout>
      <c:overlay val="0"/>
      <c:txPr>
        <a:bodyPr/>
        <a:lstStyle/>
        <a:p>
          <a:pPr>
            <a:defRPr sz="8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928691495660638E-3"/>
          <c:y val="5.0026332758621367E-2"/>
          <c:w val="0.84271229596206132"/>
          <c:h val="0.63133645544918726"/>
        </c:manualLayout>
      </c:layout>
      <c:barChart>
        <c:barDir val="col"/>
        <c:grouping val="percentStacked"/>
        <c:varyColors val="0"/>
        <c:ser>
          <c:idx val="0"/>
          <c:order val="0"/>
          <c:tx>
            <c:strRef>
              <c:f>'Ark1'!$A$2</c:f>
              <c:strCache>
                <c:ptCount val="1"/>
                <c:pt idx="0">
                  <c:v>Svært viktig</c:v>
                </c:pt>
              </c:strCache>
            </c:strRef>
          </c:tx>
          <c:invertIfNegative val="0"/>
          <c:dLbls>
            <c:txPr>
              <a:bodyPr/>
              <a:lstStyle/>
              <a:p>
                <a:pPr>
                  <a:defRPr>
                    <a:solidFill>
                      <a:schemeClr val="bg1"/>
                    </a:solidFill>
                  </a:defRPr>
                </a:pPr>
                <a:endParaRPr lang="nb-NO"/>
              </a:p>
            </c:txPr>
            <c:showLegendKey val="0"/>
            <c:showVal val="1"/>
            <c:showCatName val="0"/>
            <c:showSerName val="0"/>
            <c:showPercent val="0"/>
            <c:showBubbleSize val="0"/>
            <c:showLeaderLines val="0"/>
          </c:dLbls>
          <c:cat>
            <c:strRef>
              <c:f>'Ark1'!$B$1:$H$1</c:f>
              <c:strCache>
                <c:ptCount val="7"/>
                <c:pt idx="0">
                  <c:v>Bedre tid </c:v>
                </c:pt>
                <c:pt idx="1">
                  <c:v>Merking av stier og løyper der du bor </c:v>
                </c:pt>
                <c:pt idx="2">
                  <c:v>At du har noen å være ute sammen med </c:v>
                </c:pt>
                <c:pt idx="3">
                  <c:v>Bedre tilgang til naturområder der du bor </c:v>
                </c:pt>
                <c:pt idx="4">
                  <c:v>Flere og bedre stier, løyper, aktivitetsomr m.v. der du bor </c:v>
                </c:pt>
                <c:pt idx="5">
                  <c:v>At du får informasjon om turmuligheter der du bor </c:v>
                </c:pt>
                <c:pt idx="6">
                  <c:v>At du får informasjon om organiserte tur- og aktivitetstilbud der du bor </c:v>
                </c:pt>
              </c:strCache>
            </c:strRef>
          </c:cat>
          <c:val>
            <c:numRef>
              <c:f>'Ark1'!$B$2:$H$2</c:f>
              <c:numCache>
                <c:formatCode>General</c:formatCode>
                <c:ptCount val="7"/>
                <c:pt idx="0">
                  <c:v>48</c:v>
                </c:pt>
                <c:pt idx="1">
                  <c:v>25</c:v>
                </c:pt>
                <c:pt idx="2">
                  <c:v>23</c:v>
                </c:pt>
                <c:pt idx="3">
                  <c:v>18</c:v>
                </c:pt>
                <c:pt idx="4">
                  <c:v>15</c:v>
                </c:pt>
                <c:pt idx="5">
                  <c:v>10</c:v>
                </c:pt>
                <c:pt idx="6">
                  <c:v>7</c:v>
                </c:pt>
              </c:numCache>
            </c:numRef>
          </c:val>
        </c:ser>
        <c:ser>
          <c:idx val="1"/>
          <c:order val="1"/>
          <c:tx>
            <c:strRef>
              <c:f>'Ark1'!$A$3</c:f>
              <c:strCache>
                <c:ptCount val="1"/>
                <c:pt idx="0">
                  <c:v>Ganske viktig</c:v>
                </c:pt>
              </c:strCache>
            </c:strRef>
          </c:tx>
          <c:invertIfNegative val="0"/>
          <c:dLbls>
            <c:showLegendKey val="0"/>
            <c:showVal val="1"/>
            <c:showCatName val="0"/>
            <c:showSerName val="0"/>
            <c:showPercent val="0"/>
            <c:showBubbleSize val="0"/>
            <c:showLeaderLines val="0"/>
          </c:dLbls>
          <c:cat>
            <c:strRef>
              <c:f>'Ark1'!$B$1:$H$1</c:f>
              <c:strCache>
                <c:ptCount val="7"/>
                <c:pt idx="0">
                  <c:v>Bedre tid </c:v>
                </c:pt>
                <c:pt idx="1">
                  <c:v>Merking av stier og løyper der du bor </c:v>
                </c:pt>
                <c:pt idx="2">
                  <c:v>At du har noen å være ute sammen med </c:v>
                </c:pt>
                <c:pt idx="3">
                  <c:v>Bedre tilgang til naturområder der du bor </c:v>
                </c:pt>
                <c:pt idx="4">
                  <c:v>Flere og bedre stier, løyper, aktivitetsomr m.v. der du bor </c:v>
                </c:pt>
                <c:pt idx="5">
                  <c:v>At du får informasjon om turmuligheter der du bor </c:v>
                </c:pt>
                <c:pt idx="6">
                  <c:v>At du får informasjon om organiserte tur- og aktivitetstilbud der du bor </c:v>
                </c:pt>
              </c:strCache>
            </c:strRef>
          </c:cat>
          <c:val>
            <c:numRef>
              <c:f>'Ark1'!$B$3:$H$3</c:f>
              <c:numCache>
                <c:formatCode>General</c:formatCode>
                <c:ptCount val="7"/>
                <c:pt idx="0">
                  <c:v>31</c:v>
                </c:pt>
                <c:pt idx="1">
                  <c:v>52</c:v>
                </c:pt>
                <c:pt idx="2">
                  <c:v>39</c:v>
                </c:pt>
                <c:pt idx="3">
                  <c:v>31</c:v>
                </c:pt>
                <c:pt idx="4">
                  <c:v>41</c:v>
                </c:pt>
                <c:pt idx="5">
                  <c:v>46</c:v>
                </c:pt>
                <c:pt idx="6">
                  <c:v>23</c:v>
                </c:pt>
              </c:numCache>
            </c:numRef>
          </c:val>
        </c:ser>
        <c:ser>
          <c:idx val="2"/>
          <c:order val="2"/>
          <c:tx>
            <c:strRef>
              <c:f>'Ark1'!$A$4</c:f>
              <c:strCache>
                <c:ptCount val="1"/>
                <c:pt idx="0">
                  <c:v>Mindre viktig</c:v>
                </c:pt>
              </c:strCache>
            </c:strRef>
          </c:tx>
          <c:spPr>
            <a:solidFill>
              <a:schemeClr val="bg1">
                <a:lumMod val="85000"/>
              </a:schemeClr>
            </a:solidFill>
          </c:spPr>
          <c:invertIfNegative val="0"/>
          <c:dLbls>
            <c:showLegendKey val="0"/>
            <c:showVal val="1"/>
            <c:showCatName val="0"/>
            <c:showSerName val="0"/>
            <c:showPercent val="0"/>
            <c:showBubbleSize val="0"/>
            <c:showLeaderLines val="0"/>
          </c:dLbls>
          <c:cat>
            <c:strRef>
              <c:f>'Ark1'!$B$1:$H$1</c:f>
              <c:strCache>
                <c:ptCount val="7"/>
                <c:pt idx="0">
                  <c:v>Bedre tid </c:v>
                </c:pt>
                <c:pt idx="1">
                  <c:v>Merking av stier og løyper der du bor </c:v>
                </c:pt>
                <c:pt idx="2">
                  <c:v>At du har noen å være ute sammen med </c:v>
                </c:pt>
                <c:pt idx="3">
                  <c:v>Bedre tilgang til naturområder der du bor </c:v>
                </c:pt>
                <c:pt idx="4">
                  <c:v>Flere og bedre stier, løyper, aktivitetsomr m.v. der du bor </c:v>
                </c:pt>
                <c:pt idx="5">
                  <c:v>At du får informasjon om turmuligheter der du bor </c:v>
                </c:pt>
                <c:pt idx="6">
                  <c:v>At du får informasjon om organiserte tur- og aktivitetstilbud der du bor </c:v>
                </c:pt>
              </c:strCache>
            </c:strRef>
          </c:cat>
          <c:val>
            <c:numRef>
              <c:f>'Ark1'!$B$4:$H$4</c:f>
              <c:numCache>
                <c:formatCode>General</c:formatCode>
                <c:ptCount val="7"/>
                <c:pt idx="0">
                  <c:v>14</c:v>
                </c:pt>
                <c:pt idx="1">
                  <c:v>15</c:v>
                </c:pt>
                <c:pt idx="2">
                  <c:v>31</c:v>
                </c:pt>
                <c:pt idx="3">
                  <c:v>32</c:v>
                </c:pt>
                <c:pt idx="4">
                  <c:v>31</c:v>
                </c:pt>
                <c:pt idx="5">
                  <c:v>25</c:v>
                </c:pt>
                <c:pt idx="6">
                  <c:v>45</c:v>
                </c:pt>
              </c:numCache>
            </c:numRef>
          </c:val>
        </c:ser>
        <c:ser>
          <c:idx val="3"/>
          <c:order val="3"/>
          <c:tx>
            <c:strRef>
              <c:f>'Ark1'!$A$5</c:f>
              <c:strCache>
                <c:ptCount val="1"/>
                <c:pt idx="0">
                  <c:v>Uviktig</c:v>
                </c:pt>
              </c:strCache>
            </c:strRef>
          </c:tx>
          <c:spPr>
            <a:solidFill>
              <a:schemeClr val="bg1">
                <a:lumMod val="65000"/>
              </a:schemeClr>
            </a:solidFill>
          </c:spPr>
          <c:invertIfNegative val="0"/>
          <c:dLbls>
            <c:showLegendKey val="0"/>
            <c:showVal val="1"/>
            <c:showCatName val="0"/>
            <c:showSerName val="0"/>
            <c:showPercent val="0"/>
            <c:showBubbleSize val="0"/>
            <c:showLeaderLines val="0"/>
          </c:dLbls>
          <c:cat>
            <c:strRef>
              <c:f>'Ark1'!$B$1:$H$1</c:f>
              <c:strCache>
                <c:ptCount val="7"/>
                <c:pt idx="0">
                  <c:v>Bedre tid </c:v>
                </c:pt>
                <c:pt idx="1">
                  <c:v>Merking av stier og løyper der du bor </c:v>
                </c:pt>
                <c:pt idx="2">
                  <c:v>At du har noen å være ute sammen med </c:v>
                </c:pt>
                <c:pt idx="3">
                  <c:v>Bedre tilgang til naturområder der du bor </c:v>
                </c:pt>
                <c:pt idx="4">
                  <c:v>Flere og bedre stier, løyper, aktivitetsomr m.v. der du bor </c:v>
                </c:pt>
                <c:pt idx="5">
                  <c:v>At du får informasjon om turmuligheter der du bor </c:v>
                </c:pt>
                <c:pt idx="6">
                  <c:v>At du får informasjon om organiserte tur- og aktivitetstilbud der du bor </c:v>
                </c:pt>
              </c:strCache>
            </c:strRef>
          </c:cat>
          <c:val>
            <c:numRef>
              <c:f>'Ark1'!$B$5:$H$5</c:f>
              <c:numCache>
                <c:formatCode>General</c:formatCode>
                <c:ptCount val="7"/>
                <c:pt idx="0">
                  <c:v>6</c:v>
                </c:pt>
                <c:pt idx="1">
                  <c:v>8</c:v>
                </c:pt>
                <c:pt idx="2">
                  <c:v>6</c:v>
                </c:pt>
                <c:pt idx="3">
                  <c:v>17</c:v>
                </c:pt>
                <c:pt idx="4">
                  <c:v>11</c:v>
                </c:pt>
                <c:pt idx="5">
                  <c:v>19</c:v>
                </c:pt>
                <c:pt idx="6">
                  <c:v>26</c:v>
                </c:pt>
              </c:numCache>
            </c:numRef>
          </c:val>
        </c:ser>
        <c:ser>
          <c:idx val="4"/>
          <c:order val="4"/>
          <c:tx>
            <c:strRef>
              <c:f>'Ark1'!$A$6</c:f>
              <c:strCache>
                <c:ptCount val="1"/>
                <c:pt idx="0">
                  <c:v>Ubesvart/ vet ikke</c:v>
                </c:pt>
              </c:strCache>
            </c:strRef>
          </c:tx>
          <c:invertIfNegative val="0"/>
          <c:cat>
            <c:strRef>
              <c:f>'Ark1'!$B$1:$H$1</c:f>
              <c:strCache>
                <c:ptCount val="7"/>
                <c:pt idx="0">
                  <c:v>Bedre tid </c:v>
                </c:pt>
                <c:pt idx="1">
                  <c:v>Merking av stier og løyper der du bor </c:v>
                </c:pt>
                <c:pt idx="2">
                  <c:v>At du har noen å være ute sammen med </c:v>
                </c:pt>
                <c:pt idx="3">
                  <c:v>Bedre tilgang til naturområder der du bor </c:v>
                </c:pt>
                <c:pt idx="4">
                  <c:v>Flere og bedre stier, løyper, aktivitetsomr m.v. der du bor </c:v>
                </c:pt>
                <c:pt idx="5">
                  <c:v>At du får informasjon om turmuligheter der du bor </c:v>
                </c:pt>
                <c:pt idx="6">
                  <c:v>At du får informasjon om organiserte tur- og aktivitetstilbud der du bor </c:v>
                </c:pt>
              </c:strCache>
            </c:strRef>
          </c:cat>
          <c:val>
            <c:numRef>
              <c:f>'Ark1'!$B$6:$H$6</c:f>
              <c:numCache>
                <c:formatCode>General</c:formatCode>
                <c:ptCount val="7"/>
                <c:pt idx="0">
                  <c:v>1</c:v>
                </c:pt>
                <c:pt idx="1">
                  <c:v>0.2</c:v>
                </c:pt>
                <c:pt idx="2">
                  <c:v>1</c:v>
                </c:pt>
                <c:pt idx="3">
                  <c:v>1</c:v>
                </c:pt>
                <c:pt idx="4">
                  <c:v>1</c:v>
                </c:pt>
                <c:pt idx="6">
                  <c:v>0</c:v>
                </c:pt>
              </c:numCache>
            </c:numRef>
          </c:val>
        </c:ser>
        <c:dLbls>
          <c:showLegendKey val="0"/>
          <c:showVal val="0"/>
          <c:showCatName val="0"/>
          <c:showSerName val="0"/>
          <c:showPercent val="0"/>
          <c:showBubbleSize val="0"/>
        </c:dLbls>
        <c:gapWidth val="150"/>
        <c:overlap val="100"/>
        <c:axId val="34568832"/>
        <c:axId val="34582912"/>
      </c:barChart>
      <c:catAx>
        <c:axId val="34568832"/>
        <c:scaling>
          <c:orientation val="minMax"/>
        </c:scaling>
        <c:delete val="0"/>
        <c:axPos val="b"/>
        <c:numFmt formatCode="General" sourceLinked="1"/>
        <c:majorTickMark val="out"/>
        <c:minorTickMark val="none"/>
        <c:tickLblPos val="nextTo"/>
        <c:crossAx val="34582912"/>
        <c:crosses val="autoZero"/>
        <c:auto val="1"/>
        <c:lblAlgn val="ctr"/>
        <c:lblOffset val="100"/>
        <c:noMultiLvlLbl val="0"/>
      </c:catAx>
      <c:valAx>
        <c:axId val="34582912"/>
        <c:scaling>
          <c:orientation val="minMax"/>
          <c:max val="1"/>
          <c:min val="0"/>
        </c:scaling>
        <c:delete val="1"/>
        <c:axPos val="l"/>
        <c:numFmt formatCode="0%" sourceLinked="1"/>
        <c:majorTickMark val="out"/>
        <c:minorTickMark val="none"/>
        <c:tickLblPos val="nextTo"/>
        <c:crossAx val="34568832"/>
        <c:crosses val="autoZero"/>
        <c:crossBetween val="between"/>
      </c:valAx>
    </c:plotArea>
    <c:legend>
      <c:legendPos val="r"/>
      <c:layout>
        <c:manualLayout>
          <c:xMode val="edge"/>
          <c:yMode val="edge"/>
          <c:x val="0.8604866718263674"/>
          <c:y val="2.9104887100020752E-2"/>
          <c:w val="0.12981821406582933"/>
          <c:h val="0.44402801789760987"/>
        </c:manualLayout>
      </c:layout>
      <c:overlay val="0"/>
    </c:legend>
    <c:plotVisOnly val="1"/>
    <c:dispBlanksAs val="gap"/>
    <c:showDLblsOverMax val="0"/>
  </c:chart>
  <c:txPr>
    <a:bodyPr/>
    <a:lstStyle/>
    <a:p>
      <a:pPr>
        <a:defRPr sz="1200">
          <a:latin typeface="Calibri" panose="020F0502020204030204" pitchFamily="34" charset="0"/>
        </a:defRPr>
      </a:pPr>
      <a:endParaRPr lang="nb-NO"/>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57D8CA1D-395A-4C9F-B76E-EF534BA17D68}" type="datetimeFigureOut">
              <a:rPr lang="nb-NO" smtClean="0"/>
              <a:t>11.06.14</a:t>
            </a:fld>
            <a:endParaRPr lang="nb-NO"/>
          </a:p>
        </p:txBody>
      </p:sp>
      <p:sp>
        <p:nvSpPr>
          <p:cNvPr id="4" name="Plassholder for bunntekst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6AAB85CC-F055-4ADE-8D23-BC6A1BD2250C}" type="slidenum">
              <a:rPr lang="nb-NO" smtClean="0"/>
              <a:t>‹#›</a:t>
            </a:fld>
            <a:endParaRPr lang="nb-NO"/>
          </a:p>
        </p:txBody>
      </p:sp>
    </p:spTree>
    <p:extLst>
      <p:ext uri="{BB962C8B-B14F-4D97-AF65-F5344CB8AC3E}">
        <p14:creationId xmlns:p14="http://schemas.microsoft.com/office/powerpoint/2010/main" val="3656321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3B6BD712-6567-450C-B3C6-BAF6878345EE}" type="datetimeFigureOut">
              <a:rPr lang="en-AU" smtClean="0"/>
              <a:pPr/>
              <a:t>11/06/2014</a:t>
            </a:fld>
            <a:endParaRPr lang="en-AU"/>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dirty="0" smtClean="0"/>
              <a:t>Click to edit Master title style</a:t>
            </a:r>
            <a:endParaRPr lang="en-GB" dirty="0"/>
          </a:p>
        </p:txBody>
      </p:sp>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84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lvl1pPr>
              <a:defRPr b="0">
                <a:solidFill>
                  <a:schemeClr val="tx1"/>
                </a:solidFill>
              </a:defRPr>
            </a:lvl1pPr>
          </a:lstStyle>
          <a:p>
            <a:r>
              <a:rPr lang="en-US" smtClean="0"/>
              <a:t>Click icon to add picture</a:t>
            </a:r>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813" y="0"/>
            <a:ext cx="4670433" cy="1284971"/>
          </a:xfrm>
        </p:spPr>
        <p:txBody>
          <a:bodyPr/>
          <a:lstStyle/>
          <a:p>
            <a:r>
              <a:rPr lang="en-US" smtClean="0"/>
              <a:t>Click to edit Master title style</a:t>
            </a:r>
            <a:endParaRPr lang="en-GB" dirty="0"/>
          </a:p>
        </p:txBody>
      </p:sp>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1450043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0401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Tree>
    <p:extLst>
      <p:ext uri="{BB962C8B-B14F-4D97-AF65-F5344CB8AC3E}">
        <p14:creationId xmlns:p14="http://schemas.microsoft.com/office/powerpoint/2010/main" val="215857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7990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2173750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0401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40401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1180061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7990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7949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5708800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043715"/>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40402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043715"/>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9948553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253670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0415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141880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7051494" cy="1284971"/>
          </a:xfrm>
        </p:spPr>
        <p:txBody>
          <a:bodyPr/>
          <a:lstStyle/>
          <a:p>
            <a:r>
              <a:rPr lang="en-US" smtClean="0"/>
              <a:t>Click to edit Master title style</a:t>
            </a:r>
            <a:endParaRPr lang="en-GB" dirty="0"/>
          </a:p>
        </p:txBody>
      </p:sp>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0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4307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1666414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36718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5713937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4307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4307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7932592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36718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36718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692782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429358"/>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42560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429358"/>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6610951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5"/>
            <a:ext cx="2664000" cy="3674024"/>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367091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4"/>
            <a:ext cx="2664000" cy="3674024"/>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25526955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457911"/>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457911"/>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457911"/>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0" name="Content Placeholder 6"/>
          <p:cNvSpPr>
            <a:spLocks noGrp="1"/>
          </p:cNvSpPr>
          <p:nvPr>
            <p:ph sz="quarter" idx="19"/>
          </p:nvPr>
        </p:nvSpPr>
        <p:spPr>
          <a:xfrm>
            <a:off x="2494192" y="1004677"/>
            <a:ext cx="1944000" cy="4457911"/>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9304457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36732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2781295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272134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059732" cy="1284971"/>
          </a:xfrm>
        </p:spPr>
        <p:txBody>
          <a:bodyPr/>
          <a:lstStyle/>
          <a:p>
            <a:r>
              <a:rPr lang="en-US" smtClean="0"/>
              <a:t>Click to edit Master title style</a:t>
            </a:r>
            <a:endParaRPr lang="en-GB"/>
          </a:p>
        </p:txBody>
      </p:sp>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0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x1 Box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6085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352617077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x1 Box + Title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38496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727402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x2 Box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6085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6085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24927988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x2 Box + Title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38496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38496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55057708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x3 Box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608288"/>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6043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608288"/>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26766523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x3 Box + Title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5"/>
            <a:ext cx="2664000" cy="3852954"/>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38496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4"/>
            <a:ext cx="2664000" cy="3852954"/>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7137291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x4 Box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12159" y="1006068"/>
            <a:ext cx="1944000" cy="463154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63154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95275" y="1004677"/>
            <a:ext cx="1944000" cy="4631545"/>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0" name="Content Placeholder 6"/>
          <p:cNvSpPr>
            <a:spLocks noGrp="1"/>
          </p:cNvSpPr>
          <p:nvPr>
            <p:ph sz="quarter" idx="19"/>
          </p:nvPr>
        </p:nvSpPr>
        <p:spPr>
          <a:xfrm>
            <a:off x="2503717" y="1004677"/>
            <a:ext cx="1944000" cy="4631545"/>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964743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x4 Box + Title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38510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14680306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417733620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07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67549" cy="1284971"/>
          </a:xfrm>
        </p:spPr>
        <p:txBody>
          <a:bodyPr/>
          <a:lstStyle/>
          <a:p>
            <a:r>
              <a:rPr lang="en-US" smtClean="0"/>
              <a:t>Click to edit Master title style</a:t>
            </a:r>
            <a:endParaRPr lang="en-GB" dirty="0"/>
          </a:p>
        </p:txBody>
      </p:sp>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2359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9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76603" cy="1284971"/>
          </a:xfrm>
        </p:spPr>
        <p:txBody>
          <a:bodyPr/>
          <a:lstStyle/>
          <a:p>
            <a:r>
              <a:rPr lang="en-US" smtClean="0"/>
              <a:t>Click to edit Master title style</a:t>
            </a:r>
            <a:endParaRPr lang="en-GB" dirty="0"/>
          </a:p>
        </p:txBody>
      </p:sp>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04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611993" cy="1284971"/>
          </a:xfrm>
        </p:spPr>
        <p:txBody>
          <a:bodyPr/>
          <a:lstStyle/>
          <a:p>
            <a:r>
              <a:rPr lang="en-US" smtClean="0"/>
              <a:t>Click to edit Master title style</a:t>
            </a:r>
            <a:endParaRPr lang="en-GB" dirty="0"/>
          </a:p>
        </p:txBody>
      </p:sp>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92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lvl1pPr>
              <a:defRPr b="0">
                <a:solidFill>
                  <a:schemeClr val="tx1"/>
                </a:solidFill>
              </a:defRPr>
            </a:lvl1pPr>
          </a:lstStyle>
          <a:p>
            <a:r>
              <a:rPr lang="en-US" smtClean="0"/>
              <a:t>Click icon to add picture</a:t>
            </a:r>
            <a:endParaRPr lang="en-AU" dirty="0"/>
          </a:p>
        </p:txBody>
      </p:sp>
      <p:sp>
        <p:nvSpPr>
          <p:cNvPr id="4" name="Title 3"/>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8777250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image" Target="../media/image1.jpeg"/><Relationship Id="rId2" Type="http://schemas.openxmlformats.org/officeDocument/2006/relationships/slideLayout" Target="../slideLayouts/slideLayout10.xml"/><Relationship Id="rId16" Type="http://schemas.openxmlformats.org/officeDocument/2006/relationships/tags" Target="../tags/tag9.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8.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0.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17" Type="http://schemas.openxmlformats.org/officeDocument/2006/relationships/image" Target="../media/image1.jpeg"/><Relationship Id="rId2" Type="http://schemas.openxmlformats.org/officeDocument/2006/relationships/slideLayout" Target="../slideLayouts/slideLayout21.xml"/><Relationship Id="rId16" Type="http://schemas.openxmlformats.org/officeDocument/2006/relationships/tags" Target="../tags/tag1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ags" Target="../tags/tag1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ags" Target="../tags/tag15.xml"/><Relationship Id="rId2" Type="http://schemas.openxmlformats.org/officeDocument/2006/relationships/slideLayout" Target="../slideLayouts/slideLayout32.xml"/><Relationship Id="rId16" Type="http://schemas.openxmlformats.org/officeDocument/2006/relationships/image" Target="../media/image1.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ags" Target="../tags/tag14.xml"/><Relationship Id="rId5" Type="http://schemas.openxmlformats.org/officeDocument/2006/relationships/slideLayout" Target="../slideLayouts/slideLayout35.xml"/><Relationship Id="rId15" Type="http://schemas.openxmlformats.org/officeDocument/2006/relationships/tags" Target="../tags/tag18.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ags" Target="../tags/tag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ags" Target="../tags/tag21.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ags" Target="../tags/tag2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ags" Target="../tags/tag19.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ags" Target="../tags/tag22.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6.xml"/><Relationship Id="rId1" Type="http://schemas.openxmlformats.org/officeDocument/2006/relationships/slideLayout" Target="../slideLayouts/slideLayout49.xml"/><Relationship Id="rId5" Type="http://schemas.openxmlformats.org/officeDocument/2006/relationships/tags" Target="../tags/tag25.xml"/><Relationship Id="rId4" Type="http://schemas.openxmlformats.org/officeDocument/2006/relationships/tags" Target="../tags/tag24.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heme" Target="../theme/theme7.xml"/><Relationship Id="rId1" Type="http://schemas.openxmlformats.org/officeDocument/2006/relationships/slideLayout" Target="../slideLayouts/slideLayout50.xml"/><Relationship Id="rId5" Type="http://schemas.openxmlformats.org/officeDocument/2006/relationships/tags" Target="../tags/tag28.xml"/><Relationship Id="rId4" Type="http://schemas.openxmlformats.org/officeDocument/2006/relationships/tags" Target="../tags/tag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SL5_MASTER_A_5.0.1">
    <p:bg>
      <p:bgRef idx="1001">
        <a:schemeClr val="bg1"/>
      </p:bgRef>
    </p:bg>
    <p:spTree>
      <p:nvGrpSpPr>
        <p:cNvPr id="1" name=""/>
        <p:cNvGrpSpPr/>
        <p:nvPr/>
      </p:nvGrpSpPr>
      <p:grpSpPr>
        <a:xfrm>
          <a:off x="0" y="0"/>
          <a:ext cx="0" cy="0"/>
          <a:chOff x="0" y="0"/>
          <a:chExt cx="0" cy="0"/>
        </a:xfrm>
      </p:grpSpPr>
      <p:pic>
        <p:nvPicPr>
          <p:cNvPr id="28" name="Picture 2" descr="C:\Users\AndrewA\Desktop\TNS_logo_rgb.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81813" y="0"/>
            <a:ext cx="8573262" cy="1284971"/>
          </a:xfrm>
          <a:prstGeom prst="rect">
            <a:avLst/>
          </a:prstGeom>
          <a:noFill/>
        </p:spPr>
        <p:txBody>
          <a:bodyPr vert="horz" lIns="0" tIns="208800" rIns="0" bIns="0" rtlCol="0" anchor="t">
            <a:noAutofit/>
          </a:bodyPr>
          <a:lstStyle/>
          <a:p>
            <a:r>
              <a:rPr lang="en-US" dirty="0"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0"/>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hidden="1"/>
          <p:cNvGrpSpPr/>
          <p:nvPr/>
        </p:nvGrpSpPr>
        <p:grpSpPr bwMode="gray">
          <a:xfrm>
            <a:off x="-1334173" y="-533456"/>
            <a:ext cx="10723183" cy="6493000"/>
            <a:chOff x="-1334173" y="-533456"/>
            <a:chExt cx="10723183" cy="6493000"/>
          </a:xfrm>
        </p:grpSpPr>
        <p:grpSp>
          <p:nvGrpSpPr>
            <p:cNvPr id="49" name="Group 48" hidden="1"/>
            <p:cNvGrpSpPr/>
            <p:nvPr/>
          </p:nvGrpSpPr>
          <p:grpSpPr bwMode="gray">
            <a:xfrm>
              <a:off x="-1334173" y="-533456"/>
              <a:ext cx="10723183" cy="6493000"/>
              <a:chOff x="-1334173" y="-533456"/>
              <a:chExt cx="10723183" cy="6493000"/>
            </a:xfrm>
          </p:grpSpPr>
          <p:grpSp>
            <p:nvGrpSpPr>
              <p:cNvPr id="50" name="Group 13" hidden="1"/>
              <p:cNvGrpSpPr/>
              <p:nvPr userDrawn="1"/>
            </p:nvGrpSpPr>
            <p:grpSpPr bwMode="gray">
              <a:xfrm>
                <a:off x="-1334173" y="1145470"/>
                <a:ext cx="1327930" cy="4814074"/>
                <a:chOff x="-1334173" y="1145470"/>
                <a:chExt cx="1327930" cy="4814074"/>
              </a:xfrm>
            </p:grpSpPr>
            <p:grpSp>
              <p:nvGrpSpPr>
                <p:cNvPr id="58" name="Group 7" hidden="1"/>
                <p:cNvGrpSpPr/>
                <p:nvPr userDrawn="1"/>
              </p:nvGrpSpPr>
              <p:grpSpPr bwMode="gray">
                <a:xfrm>
                  <a:off x="-1334173" y="4420483"/>
                  <a:ext cx="1327930" cy="276999"/>
                  <a:chOff x="-1334173" y="4420483"/>
                  <a:chExt cx="1327930" cy="276999"/>
                </a:xfrm>
              </p:grpSpPr>
              <p:cxnSp>
                <p:nvCxnSpPr>
                  <p:cNvPr id="68" name="Straight Connector 67"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60" name="Group 5"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51" name="Group 6" hidden="1"/>
              <p:cNvGrpSpPr/>
              <p:nvPr userDrawn="1"/>
            </p:nvGrpSpPr>
            <p:grpSpPr bwMode="gray">
              <a:xfrm>
                <a:off x="-253905" y="-533456"/>
                <a:ext cx="9642915" cy="533456"/>
                <a:chOff x="-253905" y="-533456"/>
                <a:chExt cx="9642915" cy="533456"/>
              </a:xfrm>
            </p:grpSpPr>
            <p:grpSp>
              <p:nvGrpSpPr>
                <p:cNvPr id="52" name="Group 51" hidden="1"/>
                <p:cNvGrpSpPr/>
                <p:nvPr userDrawn="1"/>
              </p:nvGrpSpPr>
              <p:grpSpPr bwMode="gray">
                <a:xfrm>
                  <a:off x="-253905" y="-533456"/>
                  <a:ext cx="1072330" cy="533456"/>
                  <a:chOff x="-250415" y="-533456"/>
                  <a:chExt cx="1072330" cy="533456"/>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3" name="Group 2" hidden="1"/>
                <p:cNvGrpSpPr/>
                <p:nvPr userDrawn="1"/>
              </p:nvGrpSpPr>
              <p:grpSpPr bwMode="gray">
                <a:xfrm>
                  <a:off x="8316680" y="-533456"/>
                  <a:ext cx="1072330" cy="528999"/>
                  <a:chOff x="7804969" y="-533456"/>
                  <a:chExt cx="1072330" cy="528999"/>
                </a:xfrm>
              </p:grpSpPr>
              <p:cxnSp>
                <p:nvCxnSpPr>
                  <p:cNvPr id="54" name="Straight Connector 53"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4" name="TextBox 33"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7" name="TekstSylinder 16"/>
          <p:cNvSpPr txBox="1"/>
          <p:nvPr>
            <p:custDataLst>
              <p:tags r:id="rId11"/>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err="1" smtClean="0">
              <a:solidFill>
                <a:srgbClr val="333333"/>
              </a:solidFill>
              <a:latin typeface="Verdana"/>
            </a:endParaRPr>
          </a:p>
        </p:txBody>
      </p:sp>
      <p:sp>
        <p:nvSpPr>
          <p:cNvPr id="18" name="TekstSylinder 17"/>
          <p:cNvSpPr txBox="1"/>
          <p:nvPr>
            <p:custDataLst>
              <p:tags r:id="rId12"/>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a:rPr>
              <a:t>© TNS Juni 2014</a:t>
            </a:r>
            <a:endParaRPr lang="nb-NO" sz="750" b="0" i="0" u="none" strike="noStrike" spc="0" baseline="0" dirty="0" err="1" smtClean="0">
              <a:solidFill>
                <a:srgbClr val="333333"/>
              </a:solidFill>
              <a:latin typeface="Verdana"/>
            </a:endParaRPr>
          </a:p>
        </p:txBody>
      </p:sp>
      <p:sp>
        <p:nvSpPr>
          <p:cNvPr id="19" name="TekstSylinder 18"/>
          <p:cNvSpPr txBox="1"/>
          <p:nvPr>
            <p:custDataLst>
              <p:tags r:id="rId13"/>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LSL5_MASTER_B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8" name="Picture 2" descr="C:\Users\AndrewA\Desktop\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hidden="1"/>
          <p:cNvGrpSpPr/>
          <p:nvPr/>
        </p:nvGrpSpPr>
        <p:grpSpPr bwMode="gray">
          <a:xfrm>
            <a:off x="-1334173" y="-533456"/>
            <a:ext cx="10723183" cy="6493000"/>
            <a:chOff x="-1334173" y="-533456"/>
            <a:chExt cx="10723183" cy="6493000"/>
          </a:xfrm>
        </p:grpSpPr>
        <p:grpSp>
          <p:nvGrpSpPr>
            <p:cNvPr id="49" name="Group 48" hidden="1"/>
            <p:cNvGrpSpPr/>
            <p:nvPr/>
          </p:nvGrpSpPr>
          <p:grpSpPr bwMode="gray">
            <a:xfrm>
              <a:off x="-1334173" y="-533456"/>
              <a:ext cx="10723183" cy="6493000"/>
              <a:chOff x="-1334173" y="-533456"/>
              <a:chExt cx="10723183" cy="6493000"/>
            </a:xfrm>
          </p:grpSpPr>
          <p:grpSp>
            <p:nvGrpSpPr>
              <p:cNvPr id="50" name="Group 13" hidden="1"/>
              <p:cNvGrpSpPr/>
              <p:nvPr userDrawn="1"/>
            </p:nvGrpSpPr>
            <p:grpSpPr bwMode="gray">
              <a:xfrm>
                <a:off x="-1334173" y="1145470"/>
                <a:ext cx="1327930" cy="4814074"/>
                <a:chOff x="-1334173" y="1145470"/>
                <a:chExt cx="1327930" cy="4814074"/>
              </a:xfrm>
            </p:grpSpPr>
            <p:grpSp>
              <p:nvGrpSpPr>
                <p:cNvPr id="58" name="Group 7" hidden="1"/>
                <p:cNvGrpSpPr/>
                <p:nvPr userDrawn="1"/>
              </p:nvGrpSpPr>
              <p:grpSpPr bwMode="gray">
                <a:xfrm>
                  <a:off x="-1334173" y="4420483"/>
                  <a:ext cx="1327930" cy="276999"/>
                  <a:chOff x="-1334173" y="4420483"/>
                  <a:chExt cx="1327930" cy="276999"/>
                </a:xfrm>
              </p:grpSpPr>
              <p:cxnSp>
                <p:nvCxnSpPr>
                  <p:cNvPr id="68" name="Straight Connector 67"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60" name="Group 5"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51" name="Group 6" hidden="1"/>
              <p:cNvGrpSpPr/>
              <p:nvPr userDrawn="1"/>
            </p:nvGrpSpPr>
            <p:grpSpPr bwMode="gray">
              <a:xfrm>
                <a:off x="-253905" y="-533456"/>
                <a:ext cx="9642915" cy="533456"/>
                <a:chOff x="-253905" y="-533456"/>
                <a:chExt cx="9642915" cy="533456"/>
              </a:xfrm>
            </p:grpSpPr>
            <p:grpSp>
              <p:nvGrpSpPr>
                <p:cNvPr id="52" name="Group 51" hidden="1"/>
                <p:cNvGrpSpPr/>
                <p:nvPr userDrawn="1"/>
              </p:nvGrpSpPr>
              <p:grpSpPr bwMode="gray">
                <a:xfrm>
                  <a:off x="-253905" y="-533456"/>
                  <a:ext cx="1072330" cy="533456"/>
                  <a:chOff x="-250415" y="-533456"/>
                  <a:chExt cx="1072330" cy="533456"/>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3" name="Group 2" hidden="1"/>
                <p:cNvGrpSpPr/>
                <p:nvPr userDrawn="1"/>
              </p:nvGrpSpPr>
              <p:grpSpPr bwMode="gray">
                <a:xfrm>
                  <a:off x="8316680" y="-533456"/>
                  <a:ext cx="1072330" cy="528999"/>
                  <a:chOff x="7804969" y="-533456"/>
                  <a:chExt cx="1072330" cy="528999"/>
                </a:xfrm>
              </p:grpSpPr>
              <p:cxnSp>
                <p:nvCxnSpPr>
                  <p:cNvPr id="54" name="Straight Connector 53"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4" name="TextBox 33"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7" name="TekstSylinder 16"/>
          <p:cNvSpPr txBox="1"/>
          <p:nvPr>
            <p:custDataLst>
              <p:tags r:id="rId14"/>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err="1" smtClean="0">
              <a:solidFill>
                <a:srgbClr val="333333"/>
              </a:solidFill>
              <a:latin typeface="Verdana"/>
            </a:endParaRPr>
          </a:p>
        </p:txBody>
      </p:sp>
      <p:sp>
        <p:nvSpPr>
          <p:cNvPr id="18" name="TekstSylinder 17"/>
          <p:cNvSpPr txBox="1"/>
          <p:nvPr>
            <p:custDataLst>
              <p:tags r:id="rId15"/>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a:rPr>
              <a:t>© TNS Juni 2014</a:t>
            </a:r>
            <a:endParaRPr lang="nb-NO" sz="750" b="0" i="0" u="none" strike="noStrike" spc="0" baseline="0" dirty="0" err="1" smtClean="0">
              <a:solidFill>
                <a:srgbClr val="333333"/>
              </a:solidFill>
              <a:latin typeface="Verdana"/>
            </a:endParaRPr>
          </a:p>
        </p:txBody>
      </p:sp>
      <p:sp>
        <p:nvSpPr>
          <p:cNvPr id="19" name="TekstSylinder 18"/>
          <p:cNvSpPr txBox="1"/>
          <p:nvPr>
            <p:custDataLst>
              <p:tags r:id="rId16"/>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SL5_MASTER_C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799051"/>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Picture 2" descr="C:\Users\AndrewA\Desktop\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hidden="1"/>
          <p:cNvGrpSpPr/>
          <p:nvPr/>
        </p:nvGrpSpPr>
        <p:grpSpPr bwMode="gray">
          <a:xfrm>
            <a:off x="-1334173" y="-533456"/>
            <a:ext cx="10723183" cy="6493000"/>
            <a:chOff x="-1334173" y="-533456"/>
            <a:chExt cx="10723183" cy="6493000"/>
          </a:xfrm>
        </p:grpSpPr>
        <p:grpSp>
          <p:nvGrpSpPr>
            <p:cNvPr id="46" name="Group 45" hidden="1"/>
            <p:cNvGrpSpPr/>
            <p:nvPr/>
          </p:nvGrpSpPr>
          <p:grpSpPr bwMode="gray">
            <a:xfrm>
              <a:off x="-1334173" y="-533456"/>
              <a:ext cx="10723183" cy="6493000"/>
              <a:chOff x="-1334173" y="-533456"/>
              <a:chExt cx="10723183" cy="6493000"/>
            </a:xfrm>
          </p:grpSpPr>
          <p:grpSp>
            <p:nvGrpSpPr>
              <p:cNvPr id="47" name="Group 13" hidden="1"/>
              <p:cNvGrpSpPr/>
              <p:nvPr userDrawn="1"/>
            </p:nvGrpSpPr>
            <p:grpSpPr bwMode="gray">
              <a:xfrm>
                <a:off x="-1334173" y="1145470"/>
                <a:ext cx="1327930" cy="4814074"/>
                <a:chOff x="-1334173" y="1145470"/>
                <a:chExt cx="1327930" cy="4814074"/>
              </a:xfrm>
            </p:grpSpPr>
            <p:grpSp>
              <p:nvGrpSpPr>
                <p:cNvPr id="55" name="Group 7" hidden="1"/>
                <p:cNvGrpSpPr/>
                <p:nvPr userDrawn="1"/>
              </p:nvGrpSpPr>
              <p:grpSpPr bwMode="gray">
                <a:xfrm>
                  <a:off x="-1334173" y="4420483"/>
                  <a:ext cx="1327930" cy="276999"/>
                  <a:chOff x="-1334173" y="4420483"/>
                  <a:chExt cx="1327930" cy="276999"/>
                </a:xfrm>
              </p:grpSpPr>
              <p:cxnSp>
                <p:nvCxnSpPr>
                  <p:cNvPr id="65" name="Straight Connector 64"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hidden="1"/>
                <p:cNvGrpSpPr/>
                <p:nvPr userDrawn="1"/>
              </p:nvGrpSpPr>
              <p:grpSpPr bwMode="gray">
                <a:xfrm>
                  <a:off x="-1334173" y="5682545"/>
                  <a:ext cx="1327930" cy="276999"/>
                  <a:chOff x="-1334173" y="5682545"/>
                  <a:chExt cx="1327930" cy="276999"/>
                </a:xfrm>
              </p:grpSpPr>
              <p:cxnSp>
                <p:nvCxnSpPr>
                  <p:cNvPr id="63" name="Straight Connector 62"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7" name="Group 5" hidden="1"/>
                <p:cNvGrpSpPr/>
                <p:nvPr userDrawn="1"/>
              </p:nvGrpSpPr>
              <p:grpSpPr bwMode="gray">
                <a:xfrm>
                  <a:off x="-1334173" y="1145470"/>
                  <a:ext cx="1327930" cy="276999"/>
                  <a:chOff x="-1334173" y="1145470"/>
                  <a:chExt cx="1327930" cy="276999"/>
                </a:xfrm>
              </p:grpSpPr>
              <p:cxnSp>
                <p:nvCxnSpPr>
                  <p:cNvPr id="61" name="Straight Connector 60"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hidden="1"/>
                <p:cNvGrpSpPr/>
                <p:nvPr userDrawn="1"/>
              </p:nvGrpSpPr>
              <p:grpSpPr bwMode="gray">
                <a:xfrm>
                  <a:off x="-1334173" y="1659820"/>
                  <a:ext cx="1327930" cy="276999"/>
                  <a:chOff x="-1334173" y="1659820"/>
                  <a:chExt cx="1327930" cy="276999"/>
                </a:xfrm>
              </p:grpSpPr>
              <p:cxnSp>
                <p:nvCxnSpPr>
                  <p:cNvPr id="59" name="Straight Connector 58"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8" name="Group 6" hidden="1"/>
              <p:cNvGrpSpPr/>
              <p:nvPr userDrawn="1"/>
            </p:nvGrpSpPr>
            <p:grpSpPr bwMode="gray">
              <a:xfrm>
                <a:off x="-253905" y="-533456"/>
                <a:ext cx="9642915" cy="533456"/>
                <a:chOff x="-253905" y="-533456"/>
                <a:chExt cx="9642915" cy="533456"/>
              </a:xfrm>
            </p:grpSpPr>
            <p:grpSp>
              <p:nvGrpSpPr>
                <p:cNvPr id="49" name="Group 48" hidden="1"/>
                <p:cNvGrpSpPr/>
                <p:nvPr userDrawn="1"/>
              </p:nvGrpSpPr>
              <p:grpSpPr bwMode="gray">
                <a:xfrm>
                  <a:off x="-253905" y="-533456"/>
                  <a:ext cx="1072330" cy="533456"/>
                  <a:chOff x="-250415" y="-533456"/>
                  <a:chExt cx="1072330" cy="533456"/>
                </a:xfrm>
              </p:grpSpPr>
              <p:cxnSp>
                <p:nvCxnSpPr>
                  <p:cNvPr id="53" name="Straight Connector 52"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0" name="Group 2" hidden="1"/>
                <p:cNvGrpSpPr/>
                <p:nvPr userDrawn="1"/>
              </p:nvGrpSpPr>
              <p:grpSpPr bwMode="gray">
                <a:xfrm>
                  <a:off x="8316680" y="-533456"/>
                  <a:ext cx="1072330" cy="528999"/>
                  <a:chOff x="7804969" y="-533456"/>
                  <a:chExt cx="1072330" cy="528999"/>
                </a:xfrm>
              </p:grpSpPr>
              <p:cxnSp>
                <p:nvCxnSpPr>
                  <p:cNvPr id="51" name="Straight Connector 50"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5" name="TextBox 34"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8" name="TekstSylinder 17"/>
          <p:cNvSpPr txBox="1"/>
          <p:nvPr>
            <p:custDataLst>
              <p:tags r:id="rId14"/>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err="1" smtClean="0">
              <a:solidFill>
                <a:srgbClr val="333333"/>
              </a:solidFill>
              <a:latin typeface="Verdana"/>
            </a:endParaRPr>
          </a:p>
        </p:txBody>
      </p:sp>
      <p:sp>
        <p:nvSpPr>
          <p:cNvPr id="19" name="TekstSylinder 18"/>
          <p:cNvSpPr txBox="1"/>
          <p:nvPr>
            <p:custDataLst>
              <p:tags r:id="rId15"/>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a:rPr>
              <a:t>© TNS Juni 2014</a:t>
            </a:r>
            <a:endParaRPr lang="nb-NO" sz="750" b="0" i="0" u="none" strike="noStrike" spc="0" baseline="0" dirty="0" err="1" smtClean="0">
              <a:solidFill>
                <a:srgbClr val="333333"/>
              </a:solidFill>
              <a:latin typeface="Verdana"/>
            </a:endParaRPr>
          </a:p>
        </p:txBody>
      </p:sp>
      <p:sp>
        <p:nvSpPr>
          <p:cNvPr id="20" name="TekstSylinder 19"/>
          <p:cNvSpPr txBox="1"/>
          <p:nvPr>
            <p:custDataLst>
              <p:tags r:id="rId16"/>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SLSL5_MASTER_D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custDataLst>
              <p:tags r:id="rId11"/>
            </p:custDataLst>
          </p:nvPr>
        </p:nvSpPr>
        <p:spPr bwMode="ltGray">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custDataLst>
              <p:tags r:id="rId12"/>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C:\Users\AndrewA\Desktop\TNS_logo_rgb.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hidden="1"/>
          <p:cNvGrpSpPr/>
          <p:nvPr/>
        </p:nvGrpSpPr>
        <p:grpSpPr bwMode="gray">
          <a:xfrm>
            <a:off x="-1334173" y="-533456"/>
            <a:ext cx="10723183" cy="6493000"/>
            <a:chOff x="-1334173" y="-533456"/>
            <a:chExt cx="10723183" cy="6493000"/>
          </a:xfrm>
        </p:grpSpPr>
        <p:grpSp>
          <p:nvGrpSpPr>
            <p:cNvPr id="47" name="Group 46" hidden="1"/>
            <p:cNvGrpSpPr/>
            <p:nvPr/>
          </p:nvGrpSpPr>
          <p:grpSpPr bwMode="gray">
            <a:xfrm>
              <a:off x="-1334173" y="-533456"/>
              <a:ext cx="10723183" cy="6493000"/>
              <a:chOff x="-1334173" y="-533456"/>
              <a:chExt cx="10723183" cy="6493000"/>
            </a:xfrm>
          </p:grpSpPr>
          <p:grpSp>
            <p:nvGrpSpPr>
              <p:cNvPr id="48" name="Group 13" hidden="1"/>
              <p:cNvGrpSpPr/>
              <p:nvPr userDrawn="1"/>
            </p:nvGrpSpPr>
            <p:grpSpPr bwMode="gray">
              <a:xfrm>
                <a:off x="-1334173" y="1145470"/>
                <a:ext cx="1327930" cy="4814074"/>
                <a:chOff x="-1334173" y="1145470"/>
                <a:chExt cx="1327930" cy="4814074"/>
              </a:xfrm>
            </p:grpSpPr>
            <p:grpSp>
              <p:nvGrpSpPr>
                <p:cNvPr id="56" name="Group 7" hidden="1"/>
                <p:cNvGrpSpPr/>
                <p:nvPr userDrawn="1"/>
              </p:nvGrpSpPr>
              <p:grpSpPr bwMode="gray">
                <a:xfrm>
                  <a:off x="-1334173" y="4420483"/>
                  <a:ext cx="1327930" cy="276999"/>
                  <a:chOff x="-1334173" y="4420483"/>
                  <a:chExt cx="1327930" cy="276999"/>
                </a:xfrm>
              </p:grpSpPr>
              <p:cxnSp>
                <p:nvCxnSpPr>
                  <p:cNvPr id="66" name="Straight Connector 65"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hidden="1"/>
                <p:cNvGrpSpPr/>
                <p:nvPr userDrawn="1"/>
              </p:nvGrpSpPr>
              <p:grpSpPr bwMode="gray">
                <a:xfrm>
                  <a:off x="-1334173" y="5682545"/>
                  <a:ext cx="1327930" cy="276999"/>
                  <a:chOff x="-1334173" y="5682545"/>
                  <a:chExt cx="1327930" cy="276999"/>
                </a:xfrm>
              </p:grpSpPr>
              <p:cxnSp>
                <p:nvCxnSpPr>
                  <p:cNvPr id="64" name="Straight Connector 63"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8" name="Group 5" hidden="1"/>
                <p:cNvGrpSpPr/>
                <p:nvPr userDrawn="1"/>
              </p:nvGrpSpPr>
              <p:grpSpPr bwMode="gray">
                <a:xfrm>
                  <a:off x="-1334173" y="1145470"/>
                  <a:ext cx="1327930" cy="276999"/>
                  <a:chOff x="-1334173" y="1145470"/>
                  <a:chExt cx="1327930" cy="276999"/>
                </a:xfrm>
              </p:grpSpPr>
              <p:cxnSp>
                <p:nvCxnSpPr>
                  <p:cNvPr id="62" name="Straight Connector 61"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hidden="1"/>
                <p:cNvGrpSpPr/>
                <p:nvPr userDrawn="1"/>
              </p:nvGrpSpPr>
              <p:grpSpPr bwMode="gray">
                <a:xfrm>
                  <a:off x="-1334173" y="1659820"/>
                  <a:ext cx="1327930" cy="276999"/>
                  <a:chOff x="-1334173" y="1659820"/>
                  <a:chExt cx="1327930" cy="276999"/>
                </a:xfrm>
              </p:grpSpPr>
              <p:cxnSp>
                <p:nvCxnSpPr>
                  <p:cNvPr id="60" name="Straight Connector 59"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9" name="Group 6" hidden="1"/>
              <p:cNvGrpSpPr/>
              <p:nvPr userDrawn="1"/>
            </p:nvGrpSpPr>
            <p:grpSpPr bwMode="gray">
              <a:xfrm>
                <a:off x="-253905" y="-533456"/>
                <a:ext cx="9642915" cy="533456"/>
                <a:chOff x="-253905" y="-533456"/>
                <a:chExt cx="9642915" cy="533456"/>
              </a:xfrm>
            </p:grpSpPr>
            <p:grpSp>
              <p:nvGrpSpPr>
                <p:cNvPr id="50" name="Group 49" hidden="1"/>
                <p:cNvGrpSpPr/>
                <p:nvPr userDrawn="1"/>
              </p:nvGrpSpPr>
              <p:grpSpPr bwMode="gray">
                <a:xfrm>
                  <a:off x="-253905" y="-533456"/>
                  <a:ext cx="1072330" cy="533456"/>
                  <a:chOff x="-250415" y="-533456"/>
                  <a:chExt cx="1072330" cy="533456"/>
                </a:xfrm>
              </p:grpSpPr>
              <p:cxnSp>
                <p:nvCxnSpPr>
                  <p:cNvPr id="54" name="Straight Connector 53"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1" name="Group 2" hidden="1"/>
                <p:cNvGrpSpPr/>
                <p:nvPr userDrawn="1"/>
              </p:nvGrpSpPr>
              <p:grpSpPr bwMode="gray">
                <a:xfrm>
                  <a:off x="8316680" y="-533456"/>
                  <a:ext cx="1072330" cy="528999"/>
                  <a:chOff x="7804969" y="-533456"/>
                  <a:chExt cx="1072330" cy="528999"/>
                </a:xfrm>
              </p:grpSpPr>
              <p:cxnSp>
                <p:nvCxnSpPr>
                  <p:cNvPr id="52" name="Straight Connector 51"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6" name="TextBox 35"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18" name="TekstSylinder 17"/>
          <p:cNvSpPr txBox="1"/>
          <p:nvPr>
            <p:custDataLst>
              <p:tags r:id="rId13"/>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smtClean="0">
              <a:solidFill>
                <a:srgbClr val="333333"/>
              </a:solidFill>
              <a:latin typeface="Verdana"/>
            </a:endParaRPr>
          </a:p>
        </p:txBody>
      </p:sp>
      <p:sp>
        <p:nvSpPr>
          <p:cNvPr id="19" name="TekstSylinder 18"/>
          <p:cNvSpPr txBox="1"/>
          <p:nvPr>
            <p:custDataLst>
              <p:tags r:id="rId14"/>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a:rPr>
              <a:t>© TNS Juni 2014</a:t>
            </a:r>
            <a:endParaRPr lang="nb-NO" sz="750" b="0" i="0" u="none" strike="noStrike" spc="0" baseline="0" dirty="0" smtClean="0">
              <a:solidFill>
                <a:srgbClr val="333333"/>
              </a:solidFill>
              <a:latin typeface="Verdana"/>
            </a:endParaRPr>
          </a:p>
        </p:txBody>
      </p:sp>
      <p:sp>
        <p:nvSpPr>
          <p:cNvPr id="20" name="TekstSylinder 19"/>
          <p:cNvSpPr txBox="1"/>
          <p:nvPr>
            <p:custDataLst>
              <p:tags r:id="rId1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smtClean="0">
              <a:solidFill>
                <a:srgbClr val="333333"/>
              </a:solidFill>
              <a:latin typeface="Verdana"/>
            </a:endParaRPr>
          </a:p>
        </p:txBody>
      </p:sp>
    </p:spTree>
    <p:extLst>
      <p:ext uri="{BB962C8B-B14F-4D97-AF65-F5344CB8AC3E}">
        <p14:creationId xmlns:p14="http://schemas.microsoft.com/office/powerpoint/2010/main" val="103038070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name="SLSL5_MASTER_E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303751"/>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1"/>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C:\Users\AndrewA\Desktop\TNS_logo_rg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hidden="1"/>
          <p:cNvGrpSpPr/>
          <p:nvPr/>
        </p:nvGrpSpPr>
        <p:grpSpPr bwMode="gray">
          <a:xfrm>
            <a:off x="-1334173" y="-533456"/>
            <a:ext cx="10723183" cy="6493000"/>
            <a:chOff x="-1334173" y="-533456"/>
            <a:chExt cx="10723183" cy="6493000"/>
          </a:xfrm>
        </p:grpSpPr>
        <p:grpSp>
          <p:nvGrpSpPr>
            <p:cNvPr id="47" name="Group 46" hidden="1"/>
            <p:cNvGrpSpPr/>
            <p:nvPr/>
          </p:nvGrpSpPr>
          <p:grpSpPr bwMode="gray">
            <a:xfrm>
              <a:off x="-1334173" y="-533456"/>
              <a:ext cx="10723183" cy="6493000"/>
              <a:chOff x="-1334173" y="-533456"/>
              <a:chExt cx="10723183" cy="6493000"/>
            </a:xfrm>
          </p:grpSpPr>
          <p:grpSp>
            <p:nvGrpSpPr>
              <p:cNvPr id="48" name="Group 13" hidden="1"/>
              <p:cNvGrpSpPr/>
              <p:nvPr userDrawn="1"/>
            </p:nvGrpSpPr>
            <p:grpSpPr bwMode="gray">
              <a:xfrm>
                <a:off x="-1334173" y="1145470"/>
                <a:ext cx="1327930" cy="4814074"/>
                <a:chOff x="-1334173" y="1145470"/>
                <a:chExt cx="1327930" cy="4814074"/>
              </a:xfrm>
            </p:grpSpPr>
            <p:grpSp>
              <p:nvGrpSpPr>
                <p:cNvPr id="56" name="Group 7" hidden="1"/>
                <p:cNvGrpSpPr/>
                <p:nvPr userDrawn="1"/>
              </p:nvGrpSpPr>
              <p:grpSpPr bwMode="gray">
                <a:xfrm>
                  <a:off x="-1334173" y="4420483"/>
                  <a:ext cx="1327930" cy="276999"/>
                  <a:chOff x="-1334173" y="4420483"/>
                  <a:chExt cx="1327930" cy="276999"/>
                </a:xfrm>
              </p:grpSpPr>
              <p:cxnSp>
                <p:nvCxnSpPr>
                  <p:cNvPr id="66" name="Straight Connector 65"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hidden="1"/>
                <p:cNvGrpSpPr/>
                <p:nvPr userDrawn="1"/>
              </p:nvGrpSpPr>
              <p:grpSpPr bwMode="gray">
                <a:xfrm>
                  <a:off x="-1334173" y="5682545"/>
                  <a:ext cx="1327930" cy="276999"/>
                  <a:chOff x="-1334173" y="5682545"/>
                  <a:chExt cx="1327930" cy="276999"/>
                </a:xfrm>
              </p:grpSpPr>
              <p:cxnSp>
                <p:nvCxnSpPr>
                  <p:cNvPr id="64" name="Straight Connector 63"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8" name="Group 5" hidden="1"/>
                <p:cNvGrpSpPr/>
                <p:nvPr userDrawn="1"/>
              </p:nvGrpSpPr>
              <p:grpSpPr bwMode="gray">
                <a:xfrm>
                  <a:off x="-1334173" y="1145470"/>
                  <a:ext cx="1327930" cy="276999"/>
                  <a:chOff x="-1334173" y="1145470"/>
                  <a:chExt cx="1327930" cy="276999"/>
                </a:xfrm>
              </p:grpSpPr>
              <p:cxnSp>
                <p:nvCxnSpPr>
                  <p:cNvPr id="62" name="Straight Connector 61"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hidden="1"/>
                <p:cNvGrpSpPr/>
                <p:nvPr userDrawn="1"/>
              </p:nvGrpSpPr>
              <p:grpSpPr bwMode="gray">
                <a:xfrm>
                  <a:off x="-1334173" y="1659820"/>
                  <a:ext cx="1327930" cy="276999"/>
                  <a:chOff x="-1334173" y="1659820"/>
                  <a:chExt cx="1327930" cy="276999"/>
                </a:xfrm>
              </p:grpSpPr>
              <p:cxnSp>
                <p:nvCxnSpPr>
                  <p:cNvPr id="60" name="Straight Connector 59"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9" name="Group 6" hidden="1"/>
              <p:cNvGrpSpPr/>
              <p:nvPr userDrawn="1"/>
            </p:nvGrpSpPr>
            <p:grpSpPr bwMode="gray">
              <a:xfrm>
                <a:off x="-253905" y="-533456"/>
                <a:ext cx="9642915" cy="533456"/>
                <a:chOff x="-253905" y="-533456"/>
                <a:chExt cx="9642915" cy="533456"/>
              </a:xfrm>
            </p:grpSpPr>
            <p:grpSp>
              <p:nvGrpSpPr>
                <p:cNvPr id="50" name="Group 49" hidden="1"/>
                <p:cNvGrpSpPr/>
                <p:nvPr userDrawn="1"/>
              </p:nvGrpSpPr>
              <p:grpSpPr bwMode="gray">
                <a:xfrm>
                  <a:off x="-253905" y="-533456"/>
                  <a:ext cx="1072330" cy="533456"/>
                  <a:chOff x="-250415" y="-533456"/>
                  <a:chExt cx="1072330" cy="533456"/>
                </a:xfrm>
              </p:grpSpPr>
              <p:cxnSp>
                <p:nvCxnSpPr>
                  <p:cNvPr id="54" name="Straight Connector 53"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1" name="Group 2" hidden="1"/>
                <p:cNvGrpSpPr/>
                <p:nvPr userDrawn="1"/>
              </p:nvGrpSpPr>
              <p:grpSpPr bwMode="gray">
                <a:xfrm>
                  <a:off x="8316680" y="-533456"/>
                  <a:ext cx="1072330" cy="528999"/>
                  <a:chOff x="7804969" y="-533456"/>
                  <a:chExt cx="1072330" cy="528999"/>
                </a:xfrm>
              </p:grpSpPr>
              <p:cxnSp>
                <p:nvCxnSpPr>
                  <p:cNvPr id="52" name="Straight Connector 51"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6" name="TextBox 35"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34" name="Rectangle 53"/>
          <p:cNvSpPr>
            <a:spLocks noChangeArrowheads="1"/>
          </p:cNvSpPr>
          <p:nvPr/>
        </p:nvSpPr>
        <p:spPr bwMode="ltGray">
          <a:xfrm>
            <a:off x="287338" y="5335588"/>
            <a:ext cx="8566150" cy="603250"/>
          </a:xfrm>
          <a:prstGeom prst="rect">
            <a:avLst/>
          </a:prstGeom>
          <a:solidFill>
            <a:srgbClr val="F2F2F2"/>
          </a:solidFill>
          <a:ln w="12700">
            <a:solidFill>
              <a:srgbClr val="F2F2F2"/>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TekstSylinder 17"/>
          <p:cNvSpPr txBox="1"/>
          <p:nvPr>
            <p:custDataLst>
              <p:tags r:id="rId12"/>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err="1" smtClean="0">
              <a:solidFill>
                <a:srgbClr val="333333"/>
              </a:solidFill>
              <a:latin typeface="Verdana"/>
            </a:endParaRPr>
          </a:p>
        </p:txBody>
      </p:sp>
      <p:sp>
        <p:nvSpPr>
          <p:cNvPr id="19" name="TekstSylinder 18"/>
          <p:cNvSpPr txBox="1"/>
          <p:nvPr>
            <p:custDataLst>
              <p:tags r:id="rId13"/>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a:rPr>
              <a:t>© TNS Juni 2014</a:t>
            </a:r>
            <a:endParaRPr lang="nb-NO" sz="750" b="0" i="0" u="none" strike="noStrike" spc="0" baseline="0" dirty="0" err="1" smtClean="0">
              <a:solidFill>
                <a:srgbClr val="333333"/>
              </a:solidFill>
              <a:latin typeface="Verdana"/>
            </a:endParaRPr>
          </a:p>
        </p:txBody>
      </p:sp>
      <p:sp>
        <p:nvSpPr>
          <p:cNvPr id="20" name="TekstSylinder 19"/>
          <p:cNvSpPr txBox="1"/>
          <p:nvPr>
            <p:custDataLst>
              <p:tags r:id="rId14"/>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1563044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bwMode="ltGray">
          <a:xfrm>
            <a:off x="-5837" y="-3163"/>
            <a:ext cx="9151455" cy="6861163"/>
            <a:chOff x="-5837" y="-3163"/>
            <a:chExt cx="9151455" cy="6861163"/>
          </a:xfrm>
        </p:grpSpPr>
        <p:cxnSp>
          <p:nvCxnSpPr>
            <p:cNvPr id="8" name="Straight Connector 7"/>
            <p:cNvCxnSpPr/>
            <p:nvPr/>
          </p:nvCxnSpPr>
          <p:spPr bwMode="ltGray">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ltGray">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ltGray">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ltGray">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ltGray">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ltGray">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ltGray">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ltGray">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ltGray">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ltGray">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ltGray">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ltGray">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ltGray">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ltGray">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ltGray">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ltGray">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ltGray">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ltGray">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ltGray">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ltGray">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ltGray">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ltGray">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ltGray">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ltGray">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ltGray">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ltGray">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ltGray">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ltGray">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ltGray">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ltGray">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ltGray">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ltGray">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ltGray">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ltGray">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ltGray">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ltGray">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ltGray">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ltGray">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ltGray">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ltGray">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ltGray">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ltGray">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ltGray">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ltGray">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ltGray">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ltGray">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ltGray">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ltGray">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ltGray">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ltGray">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ltGray">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ltGray">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bwMode="ltGray">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ltGray">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ltGray">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ltGray">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ltGray">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ltGray">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hidden="1"/>
          <p:cNvGrpSpPr/>
          <p:nvPr/>
        </p:nvGrpSpPr>
        <p:grpSpPr bwMode="gray">
          <a:xfrm>
            <a:off x="-1334173" y="-533456"/>
            <a:ext cx="10723183" cy="6493000"/>
            <a:chOff x="-1334173" y="-533456"/>
            <a:chExt cx="10723183" cy="6493000"/>
          </a:xfrm>
        </p:grpSpPr>
        <p:grpSp>
          <p:nvGrpSpPr>
            <p:cNvPr id="85" name="Group 84" hidden="1"/>
            <p:cNvGrpSpPr/>
            <p:nvPr/>
          </p:nvGrpSpPr>
          <p:grpSpPr bwMode="gray">
            <a:xfrm>
              <a:off x="-1334173" y="-533456"/>
              <a:ext cx="10723183" cy="6493000"/>
              <a:chOff x="-1334173" y="-533456"/>
              <a:chExt cx="10723183" cy="6493000"/>
            </a:xfrm>
          </p:grpSpPr>
          <p:grpSp>
            <p:nvGrpSpPr>
              <p:cNvPr id="90" name="Group 13" hidden="1"/>
              <p:cNvGrpSpPr/>
              <p:nvPr userDrawn="1"/>
            </p:nvGrpSpPr>
            <p:grpSpPr bwMode="gray">
              <a:xfrm>
                <a:off x="-1334173" y="1145470"/>
                <a:ext cx="1327930" cy="4814074"/>
                <a:chOff x="-1334173" y="1145470"/>
                <a:chExt cx="1327930" cy="4814074"/>
              </a:xfrm>
            </p:grpSpPr>
            <p:grpSp>
              <p:nvGrpSpPr>
                <p:cNvPr id="99" name="Group 7" hidden="1"/>
                <p:cNvGrpSpPr/>
                <p:nvPr userDrawn="1"/>
              </p:nvGrpSpPr>
              <p:grpSpPr bwMode="gray">
                <a:xfrm>
                  <a:off x="-1334173" y="4420483"/>
                  <a:ext cx="1327930" cy="276999"/>
                  <a:chOff x="-1334173" y="4420483"/>
                  <a:chExt cx="1327930" cy="276999"/>
                </a:xfrm>
              </p:grpSpPr>
              <p:cxnSp>
                <p:nvCxnSpPr>
                  <p:cNvPr id="125" name="Straight Connector 124"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TextBox 125"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105" name="Group 104" hidden="1"/>
                <p:cNvGrpSpPr/>
                <p:nvPr userDrawn="1"/>
              </p:nvGrpSpPr>
              <p:grpSpPr bwMode="gray">
                <a:xfrm>
                  <a:off x="-1334173" y="5682545"/>
                  <a:ext cx="1327930" cy="276999"/>
                  <a:chOff x="-1334173" y="5682545"/>
                  <a:chExt cx="1327930" cy="276999"/>
                </a:xfrm>
              </p:grpSpPr>
              <p:cxnSp>
                <p:nvCxnSpPr>
                  <p:cNvPr id="115" name="Straight Connector 114"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TextBox 123"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106" name="Group 5" hidden="1"/>
                <p:cNvGrpSpPr/>
                <p:nvPr userDrawn="1"/>
              </p:nvGrpSpPr>
              <p:grpSpPr bwMode="gray">
                <a:xfrm>
                  <a:off x="-1334173" y="1145470"/>
                  <a:ext cx="1327930" cy="276999"/>
                  <a:chOff x="-1334173" y="1145470"/>
                  <a:chExt cx="1327930" cy="276999"/>
                </a:xfrm>
              </p:grpSpPr>
              <p:cxnSp>
                <p:nvCxnSpPr>
                  <p:cNvPr id="113" name="Straight Connector 112"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107" name="Group 8" hidden="1"/>
                <p:cNvGrpSpPr/>
                <p:nvPr userDrawn="1"/>
              </p:nvGrpSpPr>
              <p:grpSpPr bwMode="gray">
                <a:xfrm>
                  <a:off x="-1334173" y="1659820"/>
                  <a:ext cx="1327930" cy="276999"/>
                  <a:chOff x="-1334173" y="1659820"/>
                  <a:chExt cx="1327930" cy="276999"/>
                </a:xfrm>
              </p:grpSpPr>
              <p:cxnSp>
                <p:nvCxnSpPr>
                  <p:cNvPr id="108" name="Straight Connector 107"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91" name="Group 6" hidden="1"/>
              <p:cNvGrpSpPr/>
              <p:nvPr userDrawn="1"/>
            </p:nvGrpSpPr>
            <p:grpSpPr bwMode="gray">
              <a:xfrm>
                <a:off x="-253905" y="-533456"/>
                <a:ext cx="9642915" cy="533456"/>
                <a:chOff x="-253905" y="-533456"/>
                <a:chExt cx="9642915" cy="533456"/>
              </a:xfrm>
            </p:grpSpPr>
            <p:grpSp>
              <p:nvGrpSpPr>
                <p:cNvPr id="93" name="Group 92" hidden="1"/>
                <p:cNvGrpSpPr/>
                <p:nvPr userDrawn="1"/>
              </p:nvGrpSpPr>
              <p:grpSpPr bwMode="gray">
                <a:xfrm>
                  <a:off x="-253905" y="-533456"/>
                  <a:ext cx="1072330" cy="533456"/>
                  <a:chOff x="-250415" y="-533456"/>
                  <a:chExt cx="1072330" cy="533456"/>
                </a:xfrm>
              </p:grpSpPr>
              <p:cxnSp>
                <p:nvCxnSpPr>
                  <p:cNvPr id="97" name="Straight Connector 96"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94" name="Group 2" hidden="1"/>
                <p:cNvGrpSpPr/>
                <p:nvPr userDrawn="1"/>
              </p:nvGrpSpPr>
              <p:grpSpPr bwMode="gray">
                <a:xfrm>
                  <a:off x="8316680" y="-533456"/>
                  <a:ext cx="1072330" cy="528999"/>
                  <a:chOff x="7804969" y="-533456"/>
                  <a:chExt cx="1072330" cy="528999"/>
                </a:xfrm>
              </p:grpSpPr>
              <p:cxnSp>
                <p:nvCxnSpPr>
                  <p:cNvPr id="95" name="Straight Connector 94"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92" name="TextBox 91"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77" name="TekstSylinder 76"/>
          <p:cNvSpPr txBox="1"/>
          <p:nvPr>
            <p:custDataLst>
              <p:tags r:id="rId3"/>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rPr>
              <a:t>Natur- og miljøbarometeret </a:t>
            </a:r>
            <a:endParaRPr lang="nb-NO" sz="1250" b="0" i="0" u="none" strike="noStrike" spc="0" baseline="0" dirty="0" err="1" smtClean="0">
              <a:solidFill>
                <a:srgbClr val="333333"/>
              </a:solidFill>
              <a:latin typeface="Verdana"/>
            </a:endParaRPr>
          </a:p>
        </p:txBody>
      </p:sp>
      <p:sp>
        <p:nvSpPr>
          <p:cNvPr id="78" name="TekstSylinder 77"/>
          <p:cNvSpPr txBox="1"/>
          <p:nvPr>
            <p:custDataLst>
              <p:tags r:id="rId4"/>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a:rPr>
              <a:t>© TNS Juni 2014</a:t>
            </a:r>
            <a:endParaRPr lang="nb-NO" sz="750" b="0" i="0" u="none" strike="noStrike" spc="0" baseline="0" dirty="0" err="1" smtClean="0">
              <a:solidFill>
                <a:srgbClr val="333333"/>
              </a:solidFill>
              <a:latin typeface="Verdana"/>
            </a:endParaRPr>
          </a:p>
        </p:txBody>
      </p:sp>
      <p:sp>
        <p:nvSpPr>
          <p:cNvPr id="79" name="TekstSylinder 78"/>
          <p:cNvSpPr txBox="1"/>
          <p:nvPr>
            <p:custDataLst>
              <p:tags r:id="rId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ndParaRPr>
          </a:p>
        </p:txBody>
      </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Verdana"/>
              </a:rPr>
              <a:t>DO NOT ALTER SLIDE MASTERS – THIS IS A TNS APPROVED TEMPLATE</a:t>
            </a:r>
          </a:p>
        </p:txBody>
      </p:sp>
      <p:sp>
        <p:nvSpPr>
          <p:cNvPr id="15" name="TekstSylinder 14"/>
          <p:cNvSpPr txBox="1"/>
          <p:nvPr>
            <p:custDataLst>
              <p:tags r:id="rId3"/>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a:ea typeface="Verdana" pitchFamily="34" charset="0"/>
                <a:cs typeface="Verdana" pitchFamily="34" charset="0"/>
              </a:rPr>
              <a:t>Natur- og miljøbarometeret </a:t>
            </a:r>
            <a:endParaRPr lang="nb-NO" sz="1250" b="0" i="0" u="none" strike="noStrike" spc="0" baseline="0" dirty="0" err="1" smtClean="0">
              <a:solidFill>
                <a:srgbClr val="333333"/>
              </a:solidFill>
              <a:latin typeface="Verdana"/>
              <a:ea typeface="Verdana" pitchFamily="34" charset="0"/>
              <a:cs typeface="Verdana" pitchFamily="34" charset="0"/>
            </a:endParaRPr>
          </a:p>
        </p:txBody>
      </p:sp>
      <p:sp>
        <p:nvSpPr>
          <p:cNvPr id="16" name="TekstSylinder 15"/>
          <p:cNvSpPr txBox="1"/>
          <p:nvPr>
            <p:custDataLst>
              <p:tags r:id="rId4"/>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a:ea typeface="Verdana" pitchFamily="34" charset="0"/>
                <a:cs typeface="Verdana" pitchFamily="34" charset="0"/>
              </a:rPr>
              <a:t>© TNS Juni 2014</a:t>
            </a:r>
            <a:endParaRPr lang="nb-NO" sz="750" b="0" i="0" u="none" strike="noStrike" spc="0" baseline="0" dirty="0" err="1" smtClean="0">
              <a:solidFill>
                <a:srgbClr val="333333"/>
              </a:solidFill>
              <a:latin typeface="Verdana"/>
              <a:ea typeface="Verdana" pitchFamily="34" charset="0"/>
              <a:cs typeface="Verdana" pitchFamily="34" charset="0"/>
            </a:endParaRPr>
          </a:p>
        </p:txBody>
      </p:sp>
      <p:sp>
        <p:nvSpPr>
          <p:cNvPr id="17" name="TekstSylinder 16"/>
          <p:cNvSpPr txBox="1"/>
          <p:nvPr>
            <p:custDataLst>
              <p:tags r:id="rId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a:ea typeface="Verdana" pitchFamily="34" charset="0"/>
              <a:cs typeface="Verdana" pitchFamily="34" charset="0"/>
            </a:endParaRPr>
          </a:p>
        </p:txBody>
      </p:sp>
    </p:spTree>
    <p:extLst>
      <p:ext uri="{BB962C8B-B14F-4D97-AF65-F5344CB8AC3E}">
        <p14:creationId xmlns:p14="http://schemas.microsoft.com/office/powerpoint/2010/main" val="519163559"/>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2.xml"/><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2.xml"/><Relationship Id="rId1" Type="http://schemas.openxmlformats.org/officeDocument/2006/relationships/tags" Target="../tags/tag4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2.xml"/><Relationship Id="rId1" Type="http://schemas.openxmlformats.org/officeDocument/2006/relationships/tags" Target="../tags/tag4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22.xml"/><Relationship Id="rId1" Type="http://schemas.openxmlformats.org/officeDocument/2006/relationships/tags" Target="../tags/tag4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22.xml"/><Relationship Id="rId1" Type="http://schemas.openxmlformats.org/officeDocument/2006/relationships/tags" Target="../tags/tag5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22.xml"/><Relationship Id="rId1" Type="http://schemas.openxmlformats.org/officeDocument/2006/relationships/tags" Target="../tags/tag53.xml"/><Relationship Id="rId5" Type="http://schemas.openxmlformats.org/officeDocument/2006/relationships/chart" Target="../charts/chart13.xml"/><Relationship Id="rId4" Type="http://schemas.openxmlformats.org/officeDocument/2006/relationships/hyperlink" Target="http://www.inatur.no/"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22.xml"/><Relationship Id="rId1" Type="http://schemas.openxmlformats.org/officeDocument/2006/relationships/tags" Target="../tags/tag54.xml"/></Relationships>
</file>

<file path=ppt/slides/_rels/slide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6.xml"/><Relationship Id="rId1" Type="http://schemas.openxmlformats.org/officeDocument/2006/relationships/tags" Target="../tags/tag57.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22.xml"/><Relationship Id="rId1" Type="http://schemas.openxmlformats.org/officeDocument/2006/relationships/tags" Target="../tags/tag58.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22.xml"/><Relationship Id="rId1" Type="http://schemas.openxmlformats.org/officeDocument/2006/relationships/tags" Target="../tags/tag5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6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22.xml"/><Relationship Id="rId1" Type="http://schemas.openxmlformats.org/officeDocument/2006/relationships/tags" Target="../tags/tag65.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Layout" Target="../slideLayouts/slideLayout22.xml"/><Relationship Id="rId1" Type="http://schemas.openxmlformats.org/officeDocument/2006/relationships/tags" Target="../tags/tag6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6.xml"/><Relationship Id="rId1" Type="http://schemas.openxmlformats.org/officeDocument/2006/relationships/tags" Target="../tags/tag6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3.xml"/><Relationship Id="rId1" Type="http://schemas.openxmlformats.org/officeDocument/2006/relationships/tags" Target="../tags/tag3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slideLayout" Target="../slideLayouts/slideLayout22.xml"/><Relationship Id="rId1" Type="http://schemas.openxmlformats.org/officeDocument/2006/relationships/tags" Target="../tags/tag70.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slideLayout" Target="../slideLayouts/slideLayout22.xml"/><Relationship Id="rId1" Type="http://schemas.openxmlformats.org/officeDocument/2006/relationships/tags" Target="../tags/tag71.xml"/><Relationship Id="rId5" Type="http://schemas.openxmlformats.org/officeDocument/2006/relationships/chart" Target="../charts/chart27.xml"/><Relationship Id="rId4" Type="http://schemas.openxmlformats.org/officeDocument/2006/relationships/chart" Target="../charts/chart2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chart" Target="../charts/char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6.xml"/><Relationship Id="rId1" Type="http://schemas.openxmlformats.org/officeDocument/2006/relationships/tags" Target="../tags/tag7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chart" Target="../charts/chart3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chart" Target="../charts/chart3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3.xml"/><Relationship Id="rId1" Type="http://schemas.openxmlformats.org/officeDocument/2006/relationships/tags" Target="../tags/tag3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chart" Target="../charts/chart3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chart" Target="../charts/chart3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chart" Target="../charts/chart36.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6.xml"/><Relationship Id="rId1" Type="http://schemas.openxmlformats.org/officeDocument/2006/relationships/tags" Target="../tags/tag9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chart" Target="../charts/chart3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chart" Target="../charts/chart38.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slideLayout" Target="../slideLayouts/slideLayout22.xml"/><Relationship Id="rId1" Type="http://schemas.openxmlformats.org/officeDocument/2006/relationships/tags" Target="../tags/tag96.xml"/><Relationship Id="rId5" Type="http://schemas.openxmlformats.org/officeDocument/2006/relationships/chart" Target="../charts/chart41.xml"/><Relationship Id="rId4" Type="http://schemas.openxmlformats.org/officeDocument/2006/relationships/chart" Target="../charts/chart4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chart" Target="../charts/chart4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6.xml"/><Relationship Id="rId1" Type="http://schemas.openxmlformats.org/officeDocument/2006/relationships/tags" Target="../tags/tag99.xml"/></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slideLayout" Target="../slideLayouts/slideLayout22.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3.xml"/><Relationship Id="rId1" Type="http://schemas.openxmlformats.org/officeDocument/2006/relationships/tags" Target="../tags/tag3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chart" Target="../charts/chart4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dirty="0" smtClean="0"/>
              <a:t>Natur- og miljøbarometeret 2014 </a:t>
            </a:r>
            <a:br>
              <a:rPr lang="nb-NO" dirty="0" smtClean="0"/>
            </a:br>
            <a:r>
              <a:rPr lang="nb-NO" dirty="0" smtClean="0"/>
              <a:t/>
            </a:r>
            <a:br>
              <a:rPr lang="nb-NO" dirty="0" smtClean="0"/>
            </a:br>
            <a:r>
              <a:rPr lang="nb-NO" dirty="0" smtClean="0"/>
              <a:t>Nordmenns holdninger og atferd i natur- og miljøvernspørsmål</a:t>
            </a:r>
          </a:p>
        </p:txBody>
      </p:sp>
    </p:spTree>
    <p:custDataLst>
      <p:tags r:id="rId1"/>
    </p:custDataLst>
    <p:extLst>
      <p:ext uri="{BB962C8B-B14F-4D97-AF65-F5344CB8AC3E}">
        <p14:creationId xmlns:p14="http://schemas.microsoft.com/office/powerpoint/2010/main" val="329834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1" y="1"/>
            <a:ext cx="8569324" cy="786062"/>
          </a:xfrm>
        </p:spPr>
        <p:txBody>
          <a:bodyPr/>
          <a:lstStyle/>
          <a:p>
            <a:r>
              <a:rPr lang="nb-NO" dirty="0" smtClean="0"/>
              <a:t>Hvorfor </a:t>
            </a:r>
            <a:r>
              <a:rPr lang="nb-NO" dirty="0"/>
              <a:t>interesse for friluftsliv</a:t>
            </a:r>
            <a:r>
              <a:rPr lang="nb-NO" dirty="0" smtClean="0"/>
              <a:t>?</a:t>
            </a:r>
            <a:br>
              <a:rPr lang="nb-NO" dirty="0" smtClean="0"/>
            </a:br>
            <a:r>
              <a:rPr lang="nb-NO" sz="900" i="1" dirty="0" smtClean="0"/>
              <a:t>«Hva </a:t>
            </a:r>
            <a:r>
              <a:rPr lang="nb-NO" sz="900" i="1" dirty="0" smtClean="0"/>
              <a:t>er det særlig ved friluftsliv og aktiviteter ute i naturen som tiltrekker deg</a:t>
            </a:r>
            <a:r>
              <a:rPr lang="nb-NO" sz="900" i="1" dirty="0" smtClean="0"/>
              <a:t>?» </a:t>
            </a:r>
            <a:r>
              <a:rPr lang="nb-NO" sz="900" dirty="0" smtClean="0"/>
              <a:t>I % av base N= 601. MULTI. </a:t>
            </a:r>
            <a:endParaRPr lang="nb-NO" sz="2000"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4053114512"/>
              </p:ext>
            </p:extLst>
          </p:nvPr>
        </p:nvGraphicFramePr>
        <p:xfrm>
          <a:off x="349919" y="802105"/>
          <a:ext cx="4030663" cy="5165141"/>
        </p:xfrm>
        <a:graphic>
          <a:graphicData uri="http://schemas.openxmlformats.org/drawingml/2006/chart">
            <c:chart xmlns:c="http://schemas.openxmlformats.org/drawingml/2006/chart" xmlns:r="http://schemas.openxmlformats.org/officeDocument/2006/relationships" r:id="rId3"/>
          </a:graphicData>
        </a:graphic>
      </p:graphicFrame>
      <p:sp>
        <p:nvSpPr>
          <p:cNvPr id="5" name="Plassholder for innhold 4"/>
          <p:cNvSpPr>
            <a:spLocks noGrp="1"/>
          </p:cNvSpPr>
          <p:nvPr>
            <p:ph sz="quarter" idx="12"/>
          </p:nvPr>
        </p:nvSpPr>
        <p:spPr>
          <a:xfrm>
            <a:off x="4777874" y="702976"/>
            <a:ext cx="4029075" cy="4799049"/>
          </a:xfrm>
        </p:spPr>
        <p:txBody>
          <a:bodyPr/>
          <a:lstStyle/>
          <a:p>
            <a:pPr marL="285750" indent="-285750">
              <a:spcAft>
                <a:spcPts val="600"/>
              </a:spcAft>
              <a:buFont typeface="Wingdings" panose="05000000000000000000" pitchFamily="2" charset="2"/>
              <a:buChar char="§"/>
            </a:pPr>
            <a:r>
              <a:rPr lang="nb-NO" sz="1200" dirty="0"/>
              <a:t>Det er mange ulike elementer som tiltrekker befolkningen når det gjelder friluftsliv og aktiviteter ute i naturen.</a:t>
            </a:r>
          </a:p>
          <a:p>
            <a:pPr marL="285750" indent="-285750">
              <a:spcAft>
                <a:spcPts val="600"/>
              </a:spcAft>
              <a:buFont typeface="Wingdings" panose="05000000000000000000" pitchFamily="2" charset="2"/>
              <a:buChar char="§"/>
            </a:pPr>
            <a:r>
              <a:rPr lang="nb-NO" sz="1200" dirty="0"/>
              <a:t>Turgåing og frisk luft nevnes </a:t>
            </a:r>
            <a:r>
              <a:rPr lang="nb-NO" sz="1200" dirty="0" smtClean="0"/>
              <a:t>fortsatt hyppigst</a:t>
            </a:r>
            <a:r>
              <a:rPr lang="nb-NO" sz="1200" dirty="0"/>
              <a:t>.</a:t>
            </a:r>
            <a:r>
              <a:rPr lang="nb-NO" sz="1200" dirty="0" smtClean="0"/>
              <a:t> Andelen </a:t>
            </a:r>
            <a:r>
              <a:rPr lang="nb-NO" sz="1200" dirty="0"/>
              <a:t>som svarer </a:t>
            </a:r>
            <a:r>
              <a:rPr lang="nb-NO" sz="1200" i="1" dirty="0"/>
              <a:t>turgåing</a:t>
            </a:r>
            <a:r>
              <a:rPr lang="nb-NO" sz="1200" dirty="0"/>
              <a:t> er </a:t>
            </a:r>
            <a:r>
              <a:rPr lang="nb-NO" sz="1200" dirty="0" smtClean="0"/>
              <a:t>noe lavere enn i 2012, mens tilsvarende flere svarer </a:t>
            </a:r>
            <a:r>
              <a:rPr lang="nb-NO" sz="1200" i="1" dirty="0" smtClean="0"/>
              <a:t>frisk luft </a:t>
            </a:r>
            <a:r>
              <a:rPr lang="nb-NO" sz="1200" dirty="0" smtClean="0"/>
              <a:t>pr 2014. </a:t>
            </a:r>
            <a:endParaRPr lang="nb-NO" sz="1200" dirty="0"/>
          </a:p>
          <a:p>
            <a:pPr marL="285750" indent="-285750">
              <a:spcAft>
                <a:spcPts val="600"/>
              </a:spcAft>
              <a:buFont typeface="Wingdings" panose="05000000000000000000" pitchFamily="2" charset="2"/>
              <a:buChar char="§"/>
            </a:pPr>
            <a:r>
              <a:rPr lang="nb-NO" sz="1200" dirty="0" smtClean="0"/>
              <a:t>Øvrige elementer som svares av flere i 2014 enn 2012 er: </a:t>
            </a:r>
          </a:p>
          <a:p>
            <a:pPr marL="538163" lvl="2" indent="-285750">
              <a:buClr>
                <a:schemeClr val="accent3"/>
              </a:buClr>
              <a:buFont typeface="Wingdings" panose="05000000000000000000" pitchFamily="2" charset="2"/>
              <a:buChar char="§"/>
            </a:pPr>
            <a:r>
              <a:rPr lang="nb-NO" sz="1200" dirty="0"/>
              <a:t> </a:t>
            </a:r>
            <a:r>
              <a:rPr lang="nb-NO" sz="1100" dirty="0" smtClean="0"/>
              <a:t>Roen </a:t>
            </a:r>
            <a:r>
              <a:rPr lang="nb-NO" sz="1100" dirty="0"/>
              <a:t>og stillheten</a:t>
            </a:r>
          </a:p>
          <a:p>
            <a:pPr marL="538163" lvl="2" indent="-285750">
              <a:buClr>
                <a:schemeClr val="accent3"/>
              </a:buClr>
              <a:buFont typeface="Wingdings" panose="05000000000000000000" pitchFamily="2" charset="2"/>
              <a:buChar char="§"/>
            </a:pPr>
            <a:r>
              <a:rPr lang="nb-NO" sz="1100" dirty="0"/>
              <a:t> Fiske</a:t>
            </a:r>
          </a:p>
          <a:p>
            <a:pPr marL="538163" lvl="2" indent="-285750">
              <a:buClr>
                <a:schemeClr val="accent3"/>
              </a:buClr>
              <a:buFont typeface="Wingdings" panose="05000000000000000000" pitchFamily="2" charset="2"/>
              <a:buChar char="§"/>
            </a:pPr>
            <a:r>
              <a:rPr lang="nb-NO" sz="1100" dirty="0"/>
              <a:t> Fjellet</a:t>
            </a:r>
          </a:p>
          <a:p>
            <a:pPr marL="538163" lvl="2" indent="-285750">
              <a:buClr>
                <a:schemeClr val="accent3"/>
              </a:buClr>
              <a:buFont typeface="Wingdings" panose="05000000000000000000" pitchFamily="2" charset="2"/>
              <a:buChar char="§"/>
            </a:pPr>
            <a:r>
              <a:rPr lang="nb-NO" sz="1100" dirty="0"/>
              <a:t> Trening, bruke kroppen</a:t>
            </a:r>
          </a:p>
          <a:p>
            <a:pPr marL="538163" lvl="2" indent="-285750">
              <a:buClr>
                <a:schemeClr val="accent3"/>
              </a:buClr>
              <a:buFont typeface="Wingdings" panose="05000000000000000000" pitchFamily="2" charset="2"/>
              <a:buChar char="§"/>
            </a:pPr>
            <a:r>
              <a:rPr lang="nb-NO" sz="1100" dirty="0"/>
              <a:t> Utsikt, se pene områder </a:t>
            </a:r>
          </a:p>
          <a:p>
            <a:pPr marL="538163" lvl="2" indent="-285750">
              <a:buClr>
                <a:schemeClr val="accent3"/>
              </a:buClr>
              <a:buFont typeface="Wingdings" panose="05000000000000000000" pitchFamily="2" charset="2"/>
              <a:buChar char="§"/>
            </a:pPr>
            <a:r>
              <a:rPr lang="nb-NO" sz="1100" dirty="0"/>
              <a:t> Skogen</a:t>
            </a:r>
          </a:p>
          <a:p>
            <a:pPr marL="538163" lvl="2" indent="-285750">
              <a:buClr>
                <a:schemeClr val="accent3"/>
              </a:buClr>
              <a:buFont typeface="Wingdings" panose="05000000000000000000" pitchFamily="2" charset="2"/>
              <a:buChar char="§"/>
            </a:pPr>
            <a:r>
              <a:rPr lang="nb-NO" sz="1100" dirty="0"/>
              <a:t> Jakt</a:t>
            </a:r>
          </a:p>
          <a:p>
            <a:pPr marL="538163" lvl="2" indent="-285750">
              <a:buClr>
                <a:schemeClr val="accent3"/>
              </a:buClr>
              <a:buFont typeface="Wingdings" panose="05000000000000000000" pitchFamily="2" charset="2"/>
              <a:buChar char="§"/>
            </a:pPr>
            <a:r>
              <a:rPr lang="nb-NO" sz="1100" dirty="0"/>
              <a:t> Ski</a:t>
            </a:r>
          </a:p>
          <a:p>
            <a:pPr marL="538163" lvl="2" indent="-285750">
              <a:buClr>
                <a:schemeClr val="accent3"/>
              </a:buClr>
              <a:buFont typeface="Wingdings" panose="05000000000000000000" pitchFamily="2" charset="2"/>
              <a:buChar char="§"/>
            </a:pPr>
            <a:r>
              <a:rPr lang="nb-NO" sz="1100" dirty="0"/>
              <a:t> Sjøen</a:t>
            </a:r>
          </a:p>
          <a:p>
            <a:pPr marL="538163" lvl="2" indent="-285750">
              <a:buClr>
                <a:schemeClr val="accent3"/>
              </a:buClr>
              <a:buFont typeface="Wingdings" panose="05000000000000000000" pitchFamily="2" charset="2"/>
              <a:buChar char="§"/>
            </a:pPr>
            <a:r>
              <a:rPr lang="nb-NO" sz="1100" dirty="0"/>
              <a:t> Å være fri</a:t>
            </a:r>
          </a:p>
          <a:p>
            <a:pPr marL="538163" lvl="2" indent="-285750">
              <a:buClr>
                <a:schemeClr val="accent3"/>
              </a:buClr>
              <a:buFont typeface="Wingdings" panose="05000000000000000000" pitchFamily="2" charset="2"/>
              <a:buChar char="§"/>
            </a:pPr>
            <a:r>
              <a:rPr lang="nb-NO" sz="1100" dirty="0"/>
              <a:t> Å oppleve det uberørte</a:t>
            </a:r>
          </a:p>
          <a:p>
            <a:pPr marL="538163" lvl="2" indent="-285750">
              <a:buClr>
                <a:schemeClr val="accent3"/>
              </a:buClr>
              <a:buFont typeface="Wingdings" panose="05000000000000000000" pitchFamily="2" charset="2"/>
              <a:buChar char="§"/>
            </a:pPr>
            <a:r>
              <a:rPr lang="nb-NO" sz="1100" dirty="0"/>
              <a:t> Oppleve dyrelivet</a:t>
            </a:r>
          </a:p>
          <a:p>
            <a:pPr marL="538163" lvl="2" indent="-285750">
              <a:buClr>
                <a:schemeClr val="accent3"/>
              </a:buClr>
              <a:buFont typeface="Wingdings" panose="05000000000000000000" pitchFamily="2" charset="2"/>
              <a:buChar char="§"/>
            </a:pPr>
            <a:r>
              <a:rPr lang="nb-NO" sz="1100" dirty="0"/>
              <a:t> Avkobling/Rekreasjon</a:t>
            </a:r>
          </a:p>
          <a:p>
            <a:pPr marL="538163" lvl="2" indent="-285750">
              <a:buClr>
                <a:schemeClr val="accent3"/>
              </a:buClr>
              <a:buFont typeface="Wingdings" panose="05000000000000000000" pitchFamily="2" charset="2"/>
              <a:buChar char="§"/>
            </a:pPr>
            <a:r>
              <a:rPr lang="nb-NO" sz="1100" dirty="0"/>
              <a:t> Sykle</a:t>
            </a:r>
          </a:p>
          <a:p>
            <a:pPr marL="285750" indent="-285750">
              <a:lnSpc>
                <a:spcPct val="150000"/>
              </a:lnSpc>
              <a:spcAft>
                <a:spcPts val="600"/>
              </a:spcAft>
              <a:buFont typeface="Wingdings" panose="05000000000000000000" pitchFamily="2" charset="2"/>
              <a:buChar char="§"/>
            </a:pPr>
            <a:endParaRPr lang="nb-NO" sz="1200" dirty="0" smtClean="0"/>
          </a:p>
          <a:p>
            <a:pPr marL="285750" indent="-285750">
              <a:lnSpc>
                <a:spcPct val="150000"/>
              </a:lnSpc>
              <a:spcAft>
                <a:spcPts val="600"/>
              </a:spcAft>
              <a:buFont typeface="Wingdings" panose="05000000000000000000" pitchFamily="2" charset="2"/>
              <a:buChar char="§"/>
            </a:pPr>
            <a:endParaRPr lang="nb-NO" sz="1200" dirty="0"/>
          </a:p>
          <a:p>
            <a:endParaRPr lang="nb-NO"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10</a:t>
            </a:r>
            <a:endParaRPr lang="nb-NO" sz="750" b="0" dirty="0" err="1" smtClean="0">
              <a:solidFill>
                <a:srgbClr val="333333"/>
              </a:solidFill>
              <a:latin typeface="+mn-lt"/>
            </a:endParaRPr>
          </a:p>
        </p:txBody>
      </p:sp>
    </p:spTree>
    <p:extLst>
      <p:ext uri="{BB962C8B-B14F-4D97-AF65-F5344CB8AC3E}">
        <p14:creationId xmlns:p14="http://schemas.microsoft.com/office/powerpoint/2010/main" val="2448155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2950599548"/>
              </p:ext>
            </p:extLst>
          </p:nvPr>
        </p:nvGraphicFramePr>
        <p:xfrm>
          <a:off x="205540" y="1080002"/>
          <a:ext cx="4030663" cy="4799013"/>
        </p:xfrm>
        <a:graphic>
          <a:graphicData uri="http://schemas.openxmlformats.org/drawingml/2006/chart">
            <c:chart xmlns:c="http://schemas.openxmlformats.org/drawingml/2006/chart" xmlns:r="http://schemas.openxmlformats.org/officeDocument/2006/relationships" r:id="rId3"/>
          </a:graphicData>
        </a:graphic>
      </p:graphicFrame>
      <p:sp>
        <p:nvSpPr>
          <p:cNvPr id="5" name="Plassholder for innhold 4"/>
          <p:cNvSpPr>
            <a:spLocks noGrp="1"/>
          </p:cNvSpPr>
          <p:nvPr>
            <p:ph sz="quarter" idx="12"/>
          </p:nvPr>
        </p:nvSpPr>
        <p:spPr/>
        <p:txBody>
          <a:bodyPr/>
          <a:lstStyle/>
          <a:p>
            <a:pPr marL="285750" indent="-285750">
              <a:buFont typeface="Wingdings" panose="05000000000000000000" pitchFamily="2" charset="2"/>
              <a:buChar char="§"/>
            </a:pPr>
            <a:r>
              <a:rPr lang="nb-NO" sz="1200" dirty="0" smtClean="0"/>
              <a:t>De to områdene som menn begrunner sin interesse for friluftsliv med, i større grad enn kvinner, er </a:t>
            </a:r>
            <a:r>
              <a:rPr lang="nb-NO" sz="1200" i="1" dirty="0" smtClean="0"/>
              <a:t>jakt </a:t>
            </a:r>
            <a:r>
              <a:rPr lang="nb-NO" sz="1200" dirty="0" smtClean="0"/>
              <a:t>og</a:t>
            </a:r>
            <a:r>
              <a:rPr lang="nb-NO" sz="1200" i="1" dirty="0" smtClean="0"/>
              <a:t> fiske</a:t>
            </a:r>
            <a:r>
              <a:rPr lang="nb-NO" sz="1200" dirty="0" smtClean="0"/>
              <a:t>; kun 1% kvinner oppgir </a:t>
            </a:r>
            <a:r>
              <a:rPr lang="nb-NO" sz="1200" i="1" dirty="0" smtClean="0"/>
              <a:t>jakt</a:t>
            </a:r>
            <a:r>
              <a:rPr lang="nb-NO" sz="1200" dirty="0" smtClean="0"/>
              <a:t>, mens tilsvarende for menn er 13%. </a:t>
            </a:r>
          </a:p>
          <a:p>
            <a:pPr marL="285750" indent="-285750">
              <a:buFont typeface="Wingdings" panose="05000000000000000000" pitchFamily="2" charset="2"/>
              <a:buChar char="§"/>
            </a:pPr>
            <a:r>
              <a:rPr lang="nb-NO" sz="1200" dirty="0" smtClean="0"/>
              <a:t>Kvinner begrunner sitt friluftsliv med et større spekter av områder enn det menn gjør; kvinner svarer i større grad enn menn –</a:t>
            </a:r>
          </a:p>
          <a:p>
            <a:r>
              <a:rPr lang="nb-NO" sz="1200" dirty="0" smtClean="0"/>
              <a:t> </a:t>
            </a:r>
          </a:p>
          <a:p>
            <a:pPr marL="538163" lvl="2" indent="-285750">
              <a:buClr>
                <a:schemeClr val="accent1"/>
              </a:buClr>
              <a:buFont typeface="Wingdings" panose="05000000000000000000" pitchFamily="2" charset="2"/>
              <a:buChar char="§"/>
            </a:pPr>
            <a:r>
              <a:rPr lang="nb-NO" sz="1100" dirty="0" smtClean="0"/>
              <a:t>Turgåing</a:t>
            </a:r>
          </a:p>
          <a:p>
            <a:pPr marL="538163" lvl="2" indent="-285750">
              <a:buClr>
                <a:schemeClr val="accent1"/>
              </a:buClr>
              <a:buFont typeface="Wingdings" panose="05000000000000000000" pitchFamily="2" charset="2"/>
              <a:buChar char="§"/>
            </a:pPr>
            <a:r>
              <a:rPr lang="nb-NO" sz="1100" dirty="0" smtClean="0"/>
              <a:t>Frisk luft</a:t>
            </a:r>
          </a:p>
          <a:p>
            <a:pPr marL="538163" lvl="2" indent="-285750">
              <a:buClr>
                <a:schemeClr val="accent1"/>
              </a:buClr>
              <a:buFont typeface="Wingdings" panose="05000000000000000000" pitchFamily="2" charset="2"/>
              <a:buChar char="§"/>
            </a:pPr>
            <a:r>
              <a:rPr lang="nb-NO" sz="1100" dirty="0" smtClean="0"/>
              <a:t>Naturen generelt</a:t>
            </a:r>
          </a:p>
          <a:p>
            <a:pPr marL="538163" lvl="2" indent="-285750">
              <a:buClr>
                <a:schemeClr val="accent1"/>
              </a:buClr>
              <a:buFont typeface="Wingdings" panose="05000000000000000000" pitchFamily="2" charset="2"/>
              <a:buChar char="§"/>
            </a:pPr>
            <a:r>
              <a:rPr lang="nb-NO" sz="1100" dirty="0" smtClean="0"/>
              <a:t>Fjellet</a:t>
            </a:r>
          </a:p>
          <a:p>
            <a:pPr marL="538163" lvl="2" indent="-285750">
              <a:buClr>
                <a:schemeClr val="accent1"/>
              </a:buClr>
              <a:buFont typeface="Wingdings" panose="05000000000000000000" pitchFamily="2" charset="2"/>
              <a:buChar char="§"/>
            </a:pPr>
            <a:r>
              <a:rPr lang="nb-NO" sz="1100" dirty="0" smtClean="0"/>
              <a:t>Trening</a:t>
            </a:r>
          </a:p>
          <a:p>
            <a:pPr marL="538163" lvl="2" indent="-285750">
              <a:buClr>
                <a:schemeClr val="accent1"/>
              </a:buClr>
              <a:buFont typeface="Wingdings" panose="05000000000000000000" pitchFamily="2" charset="2"/>
              <a:buChar char="§"/>
            </a:pPr>
            <a:r>
              <a:rPr lang="nb-NO" sz="1100" dirty="0" smtClean="0"/>
              <a:t>Utsikt</a:t>
            </a:r>
          </a:p>
          <a:p>
            <a:pPr marL="538163" lvl="2" indent="-285750">
              <a:buClr>
                <a:schemeClr val="accent1"/>
              </a:buClr>
              <a:buFont typeface="Wingdings" panose="05000000000000000000" pitchFamily="2" charset="2"/>
              <a:buChar char="§"/>
            </a:pPr>
            <a:r>
              <a:rPr lang="nb-NO" sz="1100" dirty="0"/>
              <a:t>S</a:t>
            </a:r>
            <a:r>
              <a:rPr lang="nb-NO" sz="1100" dirty="0" smtClean="0"/>
              <a:t>ykle </a:t>
            </a:r>
          </a:p>
          <a:p>
            <a:pPr marL="285750" indent="-285750">
              <a:buFont typeface="Wingdings" panose="05000000000000000000" pitchFamily="2" charset="2"/>
              <a:buChar char="§"/>
            </a:pPr>
            <a:endParaRPr lang="nb-NO" sz="1200" dirty="0"/>
          </a:p>
          <a:p>
            <a:endParaRPr lang="nb-NO" dirty="0"/>
          </a:p>
        </p:txBody>
      </p:sp>
      <p:sp>
        <p:nvSpPr>
          <p:cNvPr id="7" name="Tittel 1"/>
          <p:cNvSpPr>
            <a:spLocks noGrp="1"/>
          </p:cNvSpPr>
          <p:nvPr>
            <p:ph type="title"/>
          </p:nvPr>
        </p:nvSpPr>
        <p:spPr>
          <a:xfrm>
            <a:off x="285751" y="1"/>
            <a:ext cx="8569324" cy="786062"/>
          </a:xfrm>
        </p:spPr>
        <p:txBody>
          <a:bodyPr/>
          <a:lstStyle/>
          <a:p>
            <a:r>
              <a:rPr lang="nb-NO" dirty="0" smtClean="0"/>
              <a:t>Hvorfor </a:t>
            </a:r>
            <a:r>
              <a:rPr lang="nb-NO" dirty="0"/>
              <a:t>interesse for friluftsliv</a:t>
            </a:r>
            <a:r>
              <a:rPr lang="nb-NO" dirty="0" smtClean="0"/>
              <a:t>? Split pr kjønn 2014</a:t>
            </a:r>
            <a:br>
              <a:rPr lang="nb-NO" dirty="0" smtClean="0"/>
            </a:br>
            <a:r>
              <a:rPr lang="nb-NO" sz="900" i="1" dirty="0" smtClean="0"/>
              <a:t>«Hva </a:t>
            </a:r>
            <a:r>
              <a:rPr lang="nb-NO" sz="900" i="1" dirty="0" smtClean="0"/>
              <a:t>er det særlig ved friluftsliv og aktiviteter ute i naturen som tiltrekker deg</a:t>
            </a:r>
            <a:r>
              <a:rPr lang="nb-NO" sz="900" i="1" dirty="0" smtClean="0"/>
              <a:t>?» </a:t>
            </a:r>
            <a:r>
              <a:rPr lang="nb-NO" sz="900" dirty="0" smtClean="0"/>
              <a:t>I % av base n=333 menn og n=265 kvinner. MULTI. </a:t>
            </a:r>
            <a:endParaRPr lang="nb-NO" sz="2000" dirty="0"/>
          </a:p>
        </p:txBody>
      </p:sp>
      <p:sp>
        <p:nvSpPr>
          <p:cNvPr id="2" name="TekstSylinder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11</a:t>
            </a:r>
            <a:endParaRPr lang="nb-NO" sz="750" b="0" dirty="0" err="1" smtClean="0">
              <a:solidFill>
                <a:srgbClr val="333333"/>
              </a:solidFill>
              <a:latin typeface="+mn-lt"/>
            </a:endParaRPr>
          </a:p>
        </p:txBody>
      </p:sp>
    </p:spTree>
    <p:extLst>
      <p:ext uri="{BB962C8B-B14F-4D97-AF65-F5344CB8AC3E}">
        <p14:creationId xmlns:p14="http://schemas.microsoft.com/office/powerpoint/2010/main" val="1512467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a:t>
            </a:r>
            <a:r>
              <a:rPr lang="nb-NO" dirty="0"/>
              <a:t>interesse for friluftsliv? </a:t>
            </a:r>
            <a:r>
              <a:rPr lang="nb-NO" dirty="0" smtClean="0"/>
              <a:t>Pr aldersgruppe.</a:t>
            </a:r>
            <a:r>
              <a:rPr lang="nb-NO" sz="900" dirty="0" smtClean="0"/>
              <a:t/>
            </a:r>
            <a:br>
              <a:rPr lang="nb-NO" sz="900" dirty="0" smtClean="0"/>
            </a:br>
            <a:r>
              <a:rPr lang="nb-NO" sz="900" i="1" dirty="0" smtClean="0"/>
              <a:t>«Hva </a:t>
            </a:r>
            <a:r>
              <a:rPr lang="nb-NO" sz="900" i="1" dirty="0"/>
              <a:t>er det særlig ved friluftsliv og aktiviteter ute i naturen som tiltrekker deg</a:t>
            </a:r>
            <a:r>
              <a:rPr lang="nb-NO" sz="900" i="1" dirty="0" smtClean="0"/>
              <a:t>?» </a:t>
            </a:r>
            <a:r>
              <a:rPr lang="nb-NO" sz="900" dirty="0"/>
              <a:t>I % av base </a:t>
            </a:r>
            <a:r>
              <a:rPr lang="nb-NO" sz="900" dirty="0" smtClean="0"/>
              <a:t>hhv n=149/151/149/150 pr aldersgruppe. </a:t>
            </a:r>
            <a:r>
              <a:rPr lang="nb-NO" sz="900" dirty="0"/>
              <a:t>MULTI</a:t>
            </a:r>
            <a:r>
              <a:rPr lang="nb-NO" sz="900" dirty="0" smtClean="0"/>
              <a:t>.</a:t>
            </a:r>
            <a:br>
              <a:rPr lang="nb-NO" sz="900" dirty="0" smtClean="0"/>
            </a:br>
            <a:r>
              <a:rPr lang="nb-NO" sz="900" dirty="0" smtClean="0"/>
              <a:t>Rangert </a:t>
            </a:r>
            <a:r>
              <a:rPr lang="nb-NO" sz="900" dirty="0" err="1" smtClean="0"/>
              <a:t>ift</a:t>
            </a:r>
            <a:r>
              <a:rPr lang="nb-NO" sz="900" dirty="0" smtClean="0"/>
              <a:t> 15-29-åringer.  </a:t>
            </a:r>
            <a:endParaRPr lang="nb-NO" sz="900"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561166205"/>
              </p:ext>
            </p:extLst>
          </p:nvPr>
        </p:nvGraphicFramePr>
        <p:xfrm>
          <a:off x="285750" y="826168"/>
          <a:ext cx="4302292" cy="5004720"/>
        </p:xfrm>
        <a:graphic>
          <a:graphicData uri="http://schemas.openxmlformats.org/drawingml/2006/chart">
            <c:chart xmlns:c="http://schemas.openxmlformats.org/drawingml/2006/chart" xmlns:r="http://schemas.openxmlformats.org/officeDocument/2006/relationships" r:id="rId3"/>
          </a:graphicData>
        </a:graphic>
      </p:graphicFrame>
      <p:sp>
        <p:nvSpPr>
          <p:cNvPr id="5" name="Plassholder for innhold 4"/>
          <p:cNvSpPr>
            <a:spLocks noGrp="1"/>
          </p:cNvSpPr>
          <p:nvPr>
            <p:ph sz="quarter" idx="12"/>
          </p:nvPr>
        </p:nvSpPr>
        <p:spPr>
          <a:xfrm>
            <a:off x="4826000" y="914401"/>
            <a:ext cx="4137378" cy="4916488"/>
          </a:xfrm>
        </p:spPr>
        <p:txBody>
          <a:bodyPr/>
          <a:lstStyle/>
          <a:p>
            <a:pPr marL="285750" indent="-285750">
              <a:spcAft>
                <a:spcPts val="600"/>
              </a:spcAft>
              <a:buFont typeface="Wingdings" panose="05000000000000000000" pitchFamily="2" charset="2"/>
              <a:buChar char="§"/>
            </a:pPr>
            <a:r>
              <a:rPr lang="nb-NO" sz="1200" dirty="0" smtClean="0"/>
              <a:t>De unge (15-29 år) nevner først og fremst </a:t>
            </a:r>
            <a:r>
              <a:rPr lang="nb-NO" sz="1200" i="1" dirty="0" smtClean="0"/>
              <a:t>turgåing, frisk luft, fiske, fjellet, trening</a:t>
            </a:r>
            <a:r>
              <a:rPr lang="nb-NO" sz="1200" dirty="0" smtClean="0"/>
              <a:t> og </a:t>
            </a:r>
            <a:r>
              <a:rPr lang="nb-NO" sz="1200" i="1" dirty="0" smtClean="0"/>
              <a:t>roen/stillheten</a:t>
            </a:r>
            <a:r>
              <a:rPr lang="nb-NO" sz="1200" dirty="0" smtClean="0"/>
              <a:t>. De unge er de som i størst grad av alle vektlegger </a:t>
            </a:r>
            <a:r>
              <a:rPr lang="nb-NO" sz="1200" i="1" dirty="0" smtClean="0"/>
              <a:t>frisk luft </a:t>
            </a:r>
            <a:r>
              <a:rPr lang="nb-NO" sz="1200" dirty="0" smtClean="0"/>
              <a:t>og </a:t>
            </a:r>
            <a:r>
              <a:rPr lang="nb-NO" sz="1200" i="1" dirty="0" smtClean="0"/>
              <a:t>trening/ bruke kroppen. </a:t>
            </a:r>
          </a:p>
          <a:p>
            <a:pPr marL="285750" indent="-285750">
              <a:spcAft>
                <a:spcPts val="600"/>
              </a:spcAft>
              <a:buFont typeface="Wingdings" panose="05000000000000000000" pitchFamily="2" charset="2"/>
              <a:buChar char="§"/>
            </a:pPr>
            <a:r>
              <a:rPr lang="nb-NO" sz="1200" dirty="0" smtClean="0"/>
              <a:t>De eldre er de som i klart størst grad nevner </a:t>
            </a:r>
            <a:r>
              <a:rPr lang="nb-NO" sz="1200" i="1" dirty="0" smtClean="0"/>
              <a:t>turgåing</a:t>
            </a:r>
            <a:r>
              <a:rPr lang="nb-NO" sz="1200" dirty="0" smtClean="0"/>
              <a:t>,- 37% </a:t>
            </a:r>
            <a:r>
              <a:rPr lang="nb-NO" sz="1200" dirty="0" err="1" smtClean="0"/>
              <a:t>ift</a:t>
            </a:r>
            <a:r>
              <a:rPr lang="nb-NO" sz="1200" dirty="0" smtClean="0"/>
              <a:t> 27% gjennomsnittet av øvrige aldersgrupper, - dernest </a:t>
            </a:r>
            <a:r>
              <a:rPr lang="nb-NO" sz="1200" i="1" dirty="0" smtClean="0"/>
              <a:t>frisk luft, naturen generelt, fjellet, roen</a:t>
            </a:r>
            <a:r>
              <a:rPr lang="nb-NO" sz="1200" dirty="0" smtClean="0"/>
              <a:t> og </a:t>
            </a:r>
            <a:r>
              <a:rPr lang="nb-NO" sz="1200" i="1" dirty="0" smtClean="0"/>
              <a:t>fiske</a:t>
            </a:r>
            <a:r>
              <a:rPr lang="nb-NO" sz="1200" dirty="0" smtClean="0"/>
              <a:t>. </a:t>
            </a:r>
          </a:p>
          <a:p>
            <a:pPr marL="285750" indent="-285750">
              <a:spcAft>
                <a:spcPts val="600"/>
              </a:spcAft>
              <a:buFont typeface="Wingdings" panose="05000000000000000000" pitchFamily="2" charset="2"/>
              <a:buChar char="§"/>
            </a:pPr>
            <a:r>
              <a:rPr lang="nb-NO" sz="1200" dirty="0" smtClean="0"/>
              <a:t>Aldersgruppa 30-44 år skiller seg fra de andre aldersgruppene ved å vektlegge </a:t>
            </a:r>
            <a:r>
              <a:rPr lang="nb-NO" sz="1200" i="1" dirty="0" smtClean="0"/>
              <a:t>roen/stillheten</a:t>
            </a:r>
            <a:r>
              <a:rPr lang="nb-NO" sz="1200" dirty="0" smtClean="0"/>
              <a:t> og </a:t>
            </a:r>
            <a:r>
              <a:rPr lang="nb-NO" sz="1200" i="1" dirty="0" smtClean="0"/>
              <a:t>fjellet </a:t>
            </a:r>
            <a:r>
              <a:rPr lang="nb-NO" sz="1200" dirty="0" smtClean="0"/>
              <a:t>i størst grad. </a:t>
            </a:r>
          </a:p>
          <a:p>
            <a:pPr marL="285750" lvl="0" indent="-285750">
              <a:spcAft>
                <a:spcPts val="600"/>
              </a:spcAft>
              <a:buFont typeface="Wingdings" panose="05000000000000000000" pitchFamily="2" charset="2"/>
              <a:buChar char="§"/>
            </a:pPr>
            <a:r>
              <a:rPr lang="nb-NO" sz="1200" dirty="0"/>
              <a:t>Aldersgruppa </a:t>
            </a:r>
            <a:r>
              <a:rPr lang="nb-NO" sz="1200" dirty="0" smtClean="0"/>
              <a:t>45-59 </a:t>
            </a:r>
            <a:r>
              <a:rPr lang="nb-NO" sz="1200" dirty="0"/>
              <a:t>år skiller seg </a:t>
            </a:r>
            <a:r>
              <a:rPr lang="nb-NO" sz="1200" dirty="0" smtClean="0"/>
              <a:t>positivt ut fra </a:t>
            </a:r>
            <a:r>
              <a:rPr lang="nb-NO" sz="1200" dirty="0"/>
              <a:t>de andre aldersgruppene </a:t>
            </a:r>
            <a:r>
              <a:rPr lang="nb-NO" sz="1200" dirty="0" smtClean="0"/>
              <a:t>på kun ett område – </a:t>
            </a:r>
            <a:r>
              <a:rPr lang="nb-NO" sz="1200" i="1" dirty="0" smtClean="0"/>
              <a:t>fiske</a:t>
            </a:r>
            <a:r>
              <a:rPr lang="nb-NO" sz="1200" dirty="0" smtClean="0"/>
              <a:t>, mens de vektlegger </a:t>
            </a:r>
            <a:r>
              <a:rPr lang="nb-NO" sz="1200" i="1" dirty="0" smtClean="0"/>
              <a:t>fjellet</a:t>
            </a:r>
            <a:r>
              <a:rPr lang="nb-NO" sz="1200" dirty="0" smtClean="0"/>
              <a:t> i minst grad av alle.  </a:t>
            </a:r>
            <a:endParaRPr lang="nb-NO" sz="1200" dirty="0"/>
          </a:p>
          <a:p>
            <a:pPr marL="285750" indent="-285750">
              <a:spcAft>
                <a:spcPts val="600"/>
              </a:spcAft>
              <a:buFont typeface="Wingdings" panose="05000000000000000000" pitchFamily="2" charset="2"/>
              <a:buChar char="§"/>
            </a:pPr>
            <a:endParaRPr lang="nb-NO"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12</a:t>
            </a:r>
            <a:endParaRPr lang="nb-NO" sz="750" b="0" dirty="0" err="1" smtClean="0">
              <a:solidFill>
                <a:srgbClr val="333333"/>
              </a:solidFill>
              <a:latin typeface="+mn-lt"/>
            </a:endParaRPr>
          </a:p>
        </p:txBody>
      </p:sp>
    </p:spTree>
    <p:extLst>
      <p:ext uri="{BB962C8B-B14F-4D97-AF65-F5344CB8AC3E}">
        <p14:creationId xmlns:p14="http://schemas.microsoft.com/office/powerpoint/2010/main" val="955217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 unge er sjeldnere ute i naturen</a:t>
            </a:r>
            <a:br>
              <a:rPr lang="nb-NO" dirty="0" smtClean="0"/>
            </a:br>
            <a:r>
              <a:rPr lang="nb-NO" sz="1000" i="1" dirty="0" smtClean="0"/>
              <a:t>«Hvor </a:t>
            </a:r>
            <a:r>
              <a:rPr lang="nb-NO" sz="1000" i="1" dirty="0"/>
              <a:t>ofte er du ute i naturen på denne tiden av året</a:t>
            </a:r>
            <a:r>
              <a:rPr lang="nb-NO" sz="1000" i="1" dirty="0" smtClean="0"/>
              <a:t>?» </a:t>
            </a:r>
            <a:r>
              <a:rPr lang="nb-NO" sz="1000" dirty="0" smtClean="0"/>
              <a:t>I % av base n= 601. </a:t>
            </a:r>
            <a:endParaRPr lang="nb-NO"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2590893769"/>
              </p:ext>
            </p:extLst>
          </p:nvPr>
        </p:nvGraphicFramePr>
        <p:xfrm>
          <a:off x="285750" y="1031875"/>
          <a:ext cx="4030663" cy="4799013"/>
        </p:xfrm>
        <a:graphic>
          <a:graphicData uri="http://schemas.openxmlformats.org/drawingml/2006/chart">
            <c:chart xmlns:c="http://schemas.openxmlformats.org/drawingml/2006/chart" xmlns:r="http://schemas.openxmlformats.org/officeDocument/2006/relationships" r:id="rId4"/>
          </a:graphicData>
        </a:graphic>
      </p:graphicFrame>
      <p:sp>
        <p:nvSpPr>
          <p:cNvPr id="5" name="Plassholder for innhold 4"/>
          <p:cNvSpPr>
            <a:spLocks noGrp="1"/>
          </p:cNvSpPr>
          <p:nvPr>
            <p:ph sz="quarter" idx="12"/>
          </p:nvPr>
        </p:nvSpPr>
        <p:spPr>
          <a:xfrm>
            <a:off x="4826000" y="930239"/>
            <a:ext cx="4029075" cy="4799049"/>
          </a:xfrm>
        </p:spPr>
        <p:txBody>
          <a:bodyPr/>
          <a:lstStyle/>
          <a:p>
            <a:pPr marL="285750" indent="-285750">
              <a:spcAft>
                <a:spcPts val="600"/>
              </a:spcAft>
              <a:buFont typeface="Wingdings" panose="05000000000000000000" pitchFamily="2" charset="2"/>
              <a:buChar char="§"/>
            </a:pPr>
            <a:r>
              <a:rPr lang="nb-NO" sz="1200" dirty="0" smtClean="0"/>
              <a:t>Færre er ute i naturen </a:t>
            </a:r>
            <a:r>
              <a:rPr lang="nb-NO" sz="1200" i="1" dirty="0" smtClean="0"/>
              <a:t>daglig</a:t>
            </a:r>
            <a:r>
              <a:rPr lang="nb-NO" sz="1200" dirty="0" smtClean="0"/>
              <a:t> til fordel for 3-4 dager pr uke. </a:t>
            </a:r>
          </a:p>
          <a:p>
            <a:pPr marL="285750" indent="-285750">
              <a:spcAft>
                <a:spcPts val="600"/>
              </a:spcAft>
              <a:buFont typeface="Wingdings" panose="05000000000000000000" pitchFamily="2" charset="2"/>
              <a:buChar char="§"/>
            </a:pPr>
            <a:r>
              <a:rPr lang="nb-NO" sz="1200" dirty="0" smtClean="0"/>
              <a:t>Splittet på kjønn er kvinnene som er mindre ute enn før; blant menn er det heller tendens til økt hyppighet. 1%poeng flere menn er ute hver dag og 5%poeng flere er ute 3-4 dager pr uke. </a:t>
            </a:r>
          </a:p>
          <a:p>
            <a:pPr marL="285750" indent="-285750">
              <a:spcAft>
                <a:spcPts val="600"/>
              </a:spcAft>
              <a:buFont typeface="Wingdings" panose="05000000000000000000" pitchFamily="2" charset="2"/>
              <a:buChar char="§"/>
            </a:pPr>
            <a:r>
              <a:rPr lang="nb-NO" sz="1200" dirty="0" smtClean="0"/>
              <a:t>Splittet på aldersgrupper er det først og fremst de unge under 30 år som er sjeldnere ute i naturen; hele 17%poeng færre er ute hver dag eller 3-4 dager pr uke. 30-60 åringene er om lag samme grad ute som før, mens 60 år+ er noe hyppigere ute i naturen enn før.  </a:t>
            </a:r>
            <a:endParaRPr lang="nb-NO" sz="1200" dirty="0"/>
          </a:p>
        </p:txBody>
      </p:sp>
      <p:graphicFrame>
        <p:nvGraphicFramePr>
          <p:cNvPr id="7" name="Plassholder for innhold 5"/>
          <p:cNvGraphicFramePr>
            <a:graphicFrameLocks/>
          </p:cNvGraphicFramePr>
          <p:nvPr>
            <p:custDataLst>
              <p:tags r:id="rId1"/>
            </p:custDataLst>
            <p:extLst>
              <p:ext uri="{D42A27DB-BD31-4B8C-83A1-F6EECF244321}">
                <p14:modId xmlns:p14="http://schemas.microsoft.com/office/powerpoint/2010/main" val="3337251269"/>
              </p:ext>
            </p:extLst>
          </p:nvPr>
        </p:nvGraphicFramePr>
        <p:xfrm>
          <a:off x="4779247" y="3620959"/>
          <a:ext cx="4172842" cy="2225045"/>
        </p:xfrm>
        <a:graphic>
          <a:graphicData uri="http://schemas.openxmlformats.org/drawingml/2006/table">
            <a:tbl>
              <a:tblPr firstRow="1">
                <a:solidFill>
                  <a:srgbClr val="FFFFFF">
                    <a:alpha val="0"/>
                  </a:srgbClr>
                </a:solidFill>
                <a:tableStyleId>{5C22544A-7EE6-4342-B048-85BDC9FD1C3A}</a:tableStyleId>
              </a:tblPr>
              <a:tblGrid>
                <a:gridCol w="899064"/>
                <a:gridCol w="428978"/>
                <a:gridCol w="496711"/>
                <a:gridCol w="598311"/>
                <a:gridCol w="390232"/>
                <a:gridCol w="453182"/>
                <a:gridCol w="453182"/>
                <a:gridCol w="453182"/>
              </a:tblGrid>
              <a:tr h="217423">
                <a:tc>
                  <a:txBody>
                    <a:bodyPr/>
                    <a:lstStyle/>
                    <a:p>
                      <a:pPr marL="0" algn="l" defTabSz="914400" rtl="0" eaLnBrk="1" latinLnBrk="0" hangingPunct="1"/>
                      <a:endParaRPr lang="nb-NO" sz="1050" b="0" u="none" kern="1200" dirty="0">
                        <a:solidFill>
                          <a:schemeClr val="tx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Alle</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Menn</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Kvinne</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15-29</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30- 44</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45-59</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chemeClr val="bg1"/>
                          </a:solidFill>
                          <a:latin typeface="Verdana"/>
                          <a:ea typeface="+mn-ea"/>
                          <a:cs typeface="+mn-cs"/>
                        </a:rPr>
                        <a:t>60+</a:t>
                      </a:r>
                      <a:endParaRPr lang="nb-NO" sz="800" b="1"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900" b="0" u="none" kern="1200" dirty="0" smtClean="0">
                          <a:solidFill>
                            <a:schemeClr val="tx1"/>
                          </a:solidFill>
                          <a:latin typeface="Verdana"/>
                          <a:ea typeface="+mn-ea"/>
                          <a:cs typeface="+mn-cs"/>
                        </a:rPr>
                        <a:t>Tilnærmet daglig</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25</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23</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26</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17</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21</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28</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33</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900" b="0" u="none" kern="1200" dirty="0" smtClean="0">
                          <a:solidFill>
                            <a:schemeClr val="tx1"/>
                          </a:solidFill>
                          <a:latin typeface="+mn-lt"/>
                          <a:ea typeface="+mn-ea"/>
                          <a:cs typeface="+mn-cs"/>
                        </a:rPr>
                        <a:t>3-4 </a:t>
                      </a:r>
                      <a:r>
                        <a:rPr lang="nb-NO" sz="900" b="0" u="none" kern="1200" dirty="0" err="1" smtClean="0">
                          <a:solidFill>
                            <a:schemeClr val="tx1"/>
                          </a:solidFill>
                          <a:latin typeface="+mn-lt"/>
                          <a:ea typeface="+mn-ea"/>
                          <a:cs typeface="+mn-cs"/>
                        </a:rPr>
                        <a:t>dgr</a:t>
                      </a:r>
                      <a:r>
                        <a:rPr lang="nb-NO" sz="900" b="0" u="none" kern="1200" dirty="0" smtClean="0">
                          <a:solidFill>
                            <a:schemeClr val="tx1"/>
                          </a:solidFill>
                          <a:latin typeface="+mn-lt"/>
                          <a:ea typeface="+mn-ea"/>
                          <a:cs typeface="+mn-cs"/>
                        </a:rPr>
                        <a:t>/uke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22</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23</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22</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20</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24</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20</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26</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900" b="0" u="none" kern="1200" dirty="0" smtClean="0">
                          <a:solidFill>
                            <a:schemeClr val="tx1"/>
                          </a:solidFill>
                          <a:latin typeface="+mn-lt"/>
                          <a:ea typeface="+mn-ea"/>
                          <a:cs typeface="+mn-cs"/>
                        </a:rPr>
                        <a:t>1-2 </a:t>
                      </a:r>
                      <a:r>
                        <a:rPr lang="nb-NO" sz="900" b="0" u="none" kern="1200" dirty="0" err="1" smtClean="0">
                          <a:solidFill>
                            <a:schemeClr val="tx1"/>
                          </a:solidFill>
                          <a:latin typeface="+mn-lt"/>
                          <a:ea typeface="+mn-ea"/>
                          <a:cs typeface="+mn-cs"/>
                        </a:rPr>
                        <a:t>dgr</a:t>
                      </a:r>
                      <a:r>
                        <a:rPr lang="nb-NO" sz="900" b="0" u="none" kern="1200" dirty="0" smtClean="0">
                          <a:solidFill>
                            <a:schemeClr val="tx1"/>
                          </a:solidFill>
                          <a:latin typeface="+mn-lt"/>
                          <a:ea typeface="+mn-ea"/>
                          <a:cs typeface="+mn-cs"/>
                        </a:rPr>
                        <a:t>/uke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36</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37</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35</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39</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35</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40</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30</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Annenhver 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6</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6</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8</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9</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Månedlig</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chemeClr val="tx1"/>
                          </a:solidFill>
                          <a:effectLst/>
                          <a:latin typeface="Calibri"/>
                        </a:rPr>
                        <a:t>12</a:t>
                      </a:r>
                      <a:endParaRPr lang="nb-NO" sz="105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Sjeldnere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Aldri</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a:solidFill>
                            <a:schemeClr val="tx1"/>
                          </a:solidFill>
                          <a:effectLst/>
                          <a:latin typeface="Calibri"/>
                        </a:rPr>
                        <a:t>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a:solidFill>
                            <a:schemeClr val="tx1"/>
                          </a:solidFill>
                          <a:effectLst/>
                          <a:latin typeface="Calibri"/>
                        </a:rPr>
                        <a:t>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13</a:t>
            </a:r>
            <a:endParaRPr lang="nb-NO" sz="750" b="0" dirty="0" err="1" smtClean="0">
              <a:solidFill>
                <a:srgbClr val="333333"/>
              </a:solidFill>
              <a:latin typeface="+mn-lt"/>
            </a:endParaRPr>
          </a:p>
        </p:txBody>
      </p:sp>
    </p:spTree>
    <p:extLst>
      <p:ext uri="{BB962C8B-B14F-4D97-AF65-F5344CB8AC3E}">
        <p14:creationId xmlns:p14="http://schemas.microsoft.com/office/powerpoint/2010/main" val="3693501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553205359"/>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r>
              <a:rPr lang="nb-NO" dirty="0"/>
              <a:t>Ønske om å være mer </a:t>
            </a:r>
            <a:r>
              <a:rPr lang="nb-NO" dirty="0" smtClean="0"/>
              <a:t>ute er uforandret</a:t>
            </a:r>
            <a:br>
              <a:rPr lang="nb-NO" dirty="0" smtClean="0"/>
            </a:br>
            <a:r>
              <a:rPr lang="nb-NO" sz="1000" dirty="0" smtClean="0"/>
              <a:t>«Har du et ønske om å være mer ute i naturen enn du er i dag?» I % av base n= 601. </a:t>
            </a:r>
            <a:endParaRPr lang="nb-NO" sz="1050" dirty="0">
              <a:solidFill>
                <a:schemeClr val="bg1">
                  <a:lumMod val="50000"/>
                </a:schemeClr>
              </a:solidFill>
            </a:endParaRPr>
          </a:p>
        </p:txBody>
      </p:sp>
      <p:sp>
        <p:nvSpPr>
          <p:cNvPr id="5" name="Plassholder for innhold 4"/>
          <p:cNvSpPr>
            <a:spLocks noGrp="1"/>
          </p:cNvSpPr>
          <p:nvPr>
            <p:ph sz="quarter" idx="12"/>
          </p:nvPr>
        </p:nvSpPr>
        <p:spPr>
          <a:xfrm>
            <a:off x="4826000" y="1316025"/>
            <a:ext cx="4029075" cy="1892396"/>
          </a:xfrm>
        </p:spPr>
        <p:txBody>
          <a:bodyPr/>
          <a:lstStyle/>
          <a:p>
            <a:pPr marL="171450" indent="-171450">
              <a:lnSpc>
                <a:spcPct val="150000"/>
              </a:lnSpc>
              <a:spcAft>
                <a:spcPts val="600"/>
              </a:spcAft>
              <a:buFont typeface="Wingdings" panose="05000000000000000000" pitchFamily="2" charset="2"/>
              <a:buChar char="§"/>
            </a:pPr>
            <a:endParaRPr lang="nb-NO" sz="1200" dirty="0" smtClean="0"/>
          </a:p>
          <a:p>
            <a:pPr marL="171450" indent="-171450">
              <a:lnSpc>
                <a:spcPct val="150000"/>
              </a:lnSpc>
              <a:spcAft>
                <a:spcPts val="600"/>
              </a:spcAft>
              <a:buFont typeface="Wingdings" panose="05000000000000000000" pitchFamily="2" charset="2"/>
              <a:buChar char="§"/>
            </a:pPr>
            <a:endParaRPr lang="nb-NO" sz="1200" dirty="0"/>
          </a:p>
          <a:p>
            <a:pPr marL="171450" indent="-171450">
              <a:lnSpc>
                <a:spcPct val="150000"/>
              </a:lnSpc>
              <a:spcAft>
                <a:spcPts val="600"/>
              </a:spcAft>
              <a:buFont typeface="Wingdings" panose="05000000000000000000" pitchFamily="2" charset="2"/>
              <a:buChar char="§"/>
            </a:pPr>
            <a:endParaRPr lang="nb-NO" sz="1200" dirty="0" smtClean="0"/>
          </a:p>
          <a:p>
            <a:pPr marL="171450" indent="-171450">
              <a:lnSpc>
                <a:spcPct val="150000"/>
              </a:lnSpc>
              <a:spcAft>
                <a:spcPts val="600"/>
              </a:spcAft>
              <a:buFont typeface="Wingdings" panose="05000000000000000000" pitchFamily="2" charset="2"/>
              <a:buChar char="§"/>
            </a:pPr>
            <a:endParaRPr lang="nb-NO" sz="1200" dirty="0"/>
          </a:p>
          <a:p>
            <a:pPr marL="171450" indent="-171450">
              <a:lnSpc>
                <a:spcPct val="150000"/>
              </a:lnSpc>
              <a:spcAft>
                <a:spcPts val="600"/>
              </a:spcAft>
              <a:buFont typeface="Wingdings" panose="05000000000000000000" pitchFamily="2" charset="2"/>
              <a:buChar char="§"/>
            </a:pPr>
            <a:endParaRPr lang="nb-NO" sz="1200" dirty="0" smtClean="0"/>
          </a:p>
          <a:p>
            <a:pPr marL="171450" indent="-171450">
              <a:spcAft>
                <a:spcPts val="600"/>
              </a:spcAft>
              <a:buFont typeface="Wingdings" panose="05000000000000000000" pitchFamily="2" charset="2"/>
              <a:buChar char="§"/>
            </a:pPr>
            <a:endParaRPr lang="nb-NO" sz="900" dirty="0" smtClean="0"/>
          </a:p>
          <a:p>
            <a:pPr marL="171450" indent="-171450">
              <a:spcAft>
                <a:spcPts val="600"/>
              </a:spcAft>
              <a:buFont typeface="Wingdings" panose="05000000000000000000" pitchFamily="2" charset="2"/>
              <a:buChar char="§"/>
            </a:pPr>
            <a:r>
              <a:rPr lang="nb-NO" sz="1050" dirty="0" smtClean="0"/>
              <a:t>Andelen som oppgir </a:t>
            </a:r>
            <a:r>
              <a:rPr lang="nb-NO" sz="1050" dirty="0"/>
              <a:t>at de ønsker å være mer ute i naturen enn det de er i </a:t>
            </a:r>
            <a:r>
              <a:rPr lang="nb-NO" sz="1050" dirty="0" smtClean="0"/>
              <a:t>dag er uforandret fra 2012. </a:t>
            </a:r>
            <a:endParaRPr lang="nb-NO" sz="1050" dirty="0"/>
          </a:p>
          <a:p>
            <a:pPr marL="171450" indent="-171450">
              <a:spcAft>
                <a:spcPts val="600"/>
              </a:spcAft>
              <a:buFont typeface="Wingdings" panose="05000000000000000000" pitchFamily="2" charset="2"/>
              <a:buChar char="§"/>
            </a:pPr>
            <a:r>
              <a:rPr lang="nb-NO" sz="1050" dirty="0" smtClean="0"/>
              <a:t>Men det </a:t>
            </a:r>
            <a:r>
              <a:rPr lang="nb-NO" sz="1050" dirty="0"/>
              <a:t>er en sammenheng mellom ønske om å være mer ute og hvor mye en faktisk er ute. </a:t>
            </a:r>
            <a:r>
              <a:rPr lang="nb-NO" sz="1050" dirty="0" smtClean="0"/>
              <a:t>Det er særlig de som er ute </a:t>
            </a:r>
            <a:r>
              <a:rPr lang="nb-NO" sz="1050" i="1" dirty="0" smtClean="0"/>
              <a:t>annenhver uke </a:t>
            </a:r>
            <a:r>
              <a:rPr lang="nb-NO" sz="1050" dirty="0" smtClean="0"/>
              <a:t>og</a:t>
            </a:r>
            <a:r>
              <a:rPr lang="nb-NO" sz="1050" i="1" dirty="0" smtClean="0"/>
              <a:t> sjeldnere </a:t>
            </a:r>
            <a:r>
              <a:rPr lang="nb-NO" sz="1050" dirty="0" smtClean="0"/>
              <a:t>som i klart større grad ønsker å være ute oftere. </a:t>
            </a:r>
            <a:endParaRPr lang="nb-NO" sz="1050" dirty="0"/>
          </a:p>
          <a:p>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560435169"/>
              </p:ext>
            </p:extLst>
          </p:nvPr>
        </p:nvGraphicFramePr>
        <p:xfrm>
          <a:off x="285750" y="4769191"/>
          <a:ext cx="4030672" cy="1145965"/>
        </p:xfrm>
        <a:graphic>
          <a:graphicData uri="http://schemas.openxmlformats.org/drawingml/2006/table">
            <a:tbl>
              <a:tblPr firstRow="1">
                <a:solidFill>
                  <a:srgbClr val="FFFFFF">
                    <a:alpha val="0"/>
                  </a:srgbClr>
                </a:solidFill>
                <a:tableStyleId>{5C22544A-7EE6-4342-B048-85BDC9FD1C3A}</a:tableStyleId>
              </a:tblPr>
              <a:tblGrid>
                <a:gridCol w="503834"/>
                <a:gridCol w="503834"/>
                <a:gridCol w="503834"/>
                <a:gridCol w="503834"/>
                <a:gridCol w="503834"/>
                <a:gridCol w="503834"/>
                <a:gridCol w="503834"/>
                <a:gridCol w="503834"/>
              </a:tblGrid>
              <a:tr h="217423">
                <a:tc>
                  <a:txBody>
                    <a:bodyPr/>
                    <a:lstStyle/>
                    <a:p>
                      <a:pPr marL="0" algn="l" defTabSz="914400" rtl="0" eaLnBrk="1" latinLnBrk="0" hangingPunct="1"/>
                      <a:endParaRPr lang="nb-NO" sz="900" b="0" u="none" kern="1200" dirty="0">
                        <a:solidFill>
                          <a:srgbClr val="FF0000"/>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Alle</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Mann</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Kvinne</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15-29</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30- 44</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45-59</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chemeClr val="bg1"/>
                          </a:solidFill>
                          <a:latin typeface="Verdana"/>
                          <a:ea typeface="+mn-ea"/>
                          <a:cs typeface="+mn-cs"/>
                        </a:rPr>
                        <a:t>60+</a:t>
                      </a:r>
                      <a:endParaRPr lang="nb-NO" sz="700" b="0" u="none" kern="1200" dirty="0">
                        <a:solidFill>
                          <a:schemeClr val="bg1"/>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Ja </a:t>
                      </a:r>
                      <a:r>
                        <a:rPr lang="nb-NO" sz="700" b="0" u="none" kern="1200" dirty="0" smtClean="0">
                          <a:solidFill>
                            <a:schemeClr val="tx1"/>
                          </a:solidFill>
                          <a:latin typeface="+mn-lt"/>
                          <a:ea typeface="+mn-ea"/>
                          <a:cs typeface="+mn-cs"/>
                        </a:rPr>
                        <a:t>’14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61</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70</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62</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50</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Ja ’12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chemeClr val="tx1"/>
                          </a:solidFill>
                          <a:effectLst/>
                          <a:latin typeface="Calibri"/>
                        </a:rPr>
                        <a:t>64</a:t>
                      </a:r>
                      <a:endParaRPr lang="nb-NO" sz="11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58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a:solidFill>
                            <a:schemeClr val="tx1"/>
                          </a:solidFill>
                          <a:effectLst/>
                          <a:latin typeface="Calibri"/>
                        </a:rPr>
                        <a:t>67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a:solidFill>
                            <a:schemeClr val="tx1"/>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a:solidFill>
                            <a:schemeClr val="tx1"/>
                          </a:solidFill>
                          <a:effectLst/>
                          <a:latin typeface="Calibri"/>
                        </a:rPr>
                        <a:t>67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a:solidFill>
                            <a:schemeClr val="tx1"/>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51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Ja ’10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chemeClr val="tx1"/>
                          </a:solidFill>
                          <a:effectLst/>
                          <a:latin typeface="Calibri"/>
                        </a:rPr>
                        <a:t>69</a:t>
                      </a:r>
                      <a:endParaRPr lang="nb-NO" sz="11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80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Ja ’08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chemeClr val="tx1"/>
                          </a:solidFill>
                          <a:effectLst/>
                          <a:latin typeface="Calibri"/>
                        </a:rPr>
                        <a:t>76</a:t>
                      </a:r>
                      <a:endParaRPr lang="nb-NO" sz="11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a:solidFill>
                            <a:schemeClr val="tx1"/>
                          </a:solidFill>
                          <a:effectLst/>
                          <a:latin typeface="Calibri"/>
                        </a:rPr>
                        <a:t>75</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77</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85</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80</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75</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a:solidFill>
                            <a:schemeClr val="tx1"/>
                          </a:solidFill>
                          <a:effectLst/>
                          <a:latin typeface="Calibri"/>
                        </a:rPr>
                        <a:t>63</a:t>
                      </a:r>
                    </a:p>
                  </a:txBody>
                  <a:tcPr marL="9525" marR="9525" marT="9525" marB="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graphicFrame>
        <p:nvGraphicFramePr>
          <p:cNvPr id="7" name="Plassholder for innhold 5"/>
          <p:cNvGraphicFramePr>
            <a:graphicFrameLocks noGrp="1"/>
          </p:cNvGraphicFramePr>
          <p:nvPr>
            <p:ph sz="quarter" idx="11"/>
            <p:extLst>
              <p:ext uri="{D42A27DB-BD31-4B8C-83A1-F6EECF244321}">
                <p14:modId xmlns:p14="http://schemas.microsoft.com/office/powerpoint/2010/main" val="2824654007"/>
              </p:ext>
            </p:extLst>
          </p:nvPr>
        </p:nvGraphicFramePr>
        <p:xfrm>
          <a:off x="4850063" y="1045793"/>
          <a:ext cx="4030663" cy="2452914"/>
        </p:xfrm>
        <a:graphic>
          <a:graphicData uri="http://schemas.openxmlformats.org/drawingml/2006/chart">
            <c:chart xmlns:c="http://schemas.openxmlformats.org/drawingml/2006/chart" xmlns:r="http://schemas.openxmlformats.org/officeDocument/2006/relationships" r:id="rId5"/>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14</a:t>
            </a:r>
            <a:endParaRPr lang="nb-NO" sz="750" b="0" dirty="0" err="1" smtClean="0">
              <a:solidFill>
                <a:srgbClr val="333333"/>
              </a:solidFill>
              <a:latin typeface="+mn-lt"/>
            </a:endParaRPr>
          </a:p>
        </p:txBody>
      </p:sp>
    </p:spTree>
    <p:extLst>
      <p:ext uri="{BB962C8B-B14F-4D97-AF65-F5344CB8AC3E}">
        <p14:creationId xmlns:p14="http://schemas.microsoft.com/office/powerpoint/2010/main" val="1366853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viktig for at du skal være mer ute?</a:t>
            </a:r>
            <a:br>
              <a:rPr lang="nb-NO" dirty="0" smtClean="0"/>
            </a:br>
            <a:r>
              <a:rPr lang="nb-NO" sz="1000" i="1" dirty="0" smtClean="0"/>
              <a:t>«Hvor viktig er følgende for at du skal være mer ute enn i dag?» </a:t>
            </a:r>
            <a:r>
              <a:rPr lang="nb-NO" sz="1000" dirty="0" smtClean="0"/>
              <a:t>I % av base n= 601. </a:t>
            </a:r>
            <a:endParaRPr lang="nb-NO" sz="1050" dirty="0">
              <a:solidFill>
                <a:schemeClr val="bg1">
                  <a:lumMod val="50000"/>
                </a:schemeClr>
              </a:solidFill>
            </a:endParaRPr>
          </a:p>
        </p:txBody>
      </p:sp>
      <p:sp>
        <p:nvSpPr>
          <p:cNvPr id="5" name="Plassholder for innhold 4"/>
          <p:cNvSpPr>
            <a:spLocks noGrp="1"/>
          </p:cNvSpPr>
          <p:nvPr>
            <p:ph sz="quarter" idx="12"/>
          </p:nvPr>
        </p:nvSpPr>
        <p:spPr>
          <a:xfrm>
            <a:off x="4826000" y="1316025"/>
            <a:ext cx="4029075" cy="1892396"/>
          </a:xfrm>
        </p:spPr>
        <p:txBody>
          <a:bodyPr/>
          <a:lstStyle/>
          <a:p>
            <a:pPr marL="171450" indent="-171450">
              <a:spcAft>
                <a:spcPts val="600"/>
              </a:spcAft>
              <a:buFont typeface="Wingdings" panose="05000000000000000000" pitchFamily="2" charset="2"/>
              <a:buChar char="§"/>
            </a:pPr>
            <a:r>
              <a:rPr lang="nb-NO" sz="900" dirty="0" smtClean="0"/>
              <a:t>xx</a:t>
            </a:r>
            <a:endParaRPr lang="nb-NO" sz="900" dirty="0"/>
          </a:p>
          <a:p>
            <a:endParaRPr lang="nb-NO" dirty="0"/>
          </a:p>
        </p:txBody>
      </p:sp>
      <p:graphicFrame>
        <p:nvGraphicFramePr>
          <p:cNvPr id="6" name="Plassholder for innhold 5"/>
          <p:cNvGraphicFramePr>
            <a:graphicFrameLocks/>
          </p:cNvGraphicFramePr>
          <p:nvPr>
            <p:extLst>
              <p:ext uri="{D42A27DB-BD31-4B8C-83A1-F6EECF244321}">
                <p14:modId xmlns:p14="http://schemas.microsoft.com/office/powerpoint/2010/main" val="1904599633"/>
              </p:ext>
            </p:extLst>
          </p:nvPr>
        </p:nvGraphicFramePr>
        <p:xfrm>
          <a:off x="285750" y="1004711"/>
          <a:ext cx="8473239" cy="4866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15</a:t>
            </a:r>
            <a:endParaRPr lang="nb-NO" sz="750" b="0" dirty="0" err="1" smtClean="0">
              <a:solidFill>
                <a:srgbClr val="333333"/>
              </a:solidFill>
              <a:latin typeface="+mn-lt"/>
            </a:endParaRPr>
          </a:p>
        </p:txBody>
      </p:sp>
    </p:spTree>
    <p:extLst>
      <p:ext uri="{BB962C8B-B14F-4D97-AF65-F5344CB8AC3E}">
        <p14:creationId xmlns:p14="http://schemas.microsoft.com/office/powerpoint/2010/main" val="2042318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1279994675"/>
              </p:ext>
            </p:extLst>
          </p:nvPr>
        </p:nvGraphicFramePr>
        <p:xfrm>
          <a:off x="285750" y="1031876"/>
          <a:ext cx="4030663" cy="356915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r>
              <a:rPr lang="nb-NO" dirty="0" smtClean="0"/>
              <a:t>Antall overnattingsdøgn </a:t>
            </a:r>
            <a:r>
              <a:rPr lang="nb-NO" dirty="0" err="1" smtClean="0"/>
              <a:t>ifm</a:t>
            </a:r>
            <a:r>
              <a:rPr lang="nb-NO" dirty="0" smtClean="0"/>
              <a:t> friluftsliv siste 12 </a:t>
            </a:r>
            <a:r>
              <a:rPr lang="nb-NO" dirty="0" err="1" smtClean="0"/>
              <a:t>mndr</a:t>
            </a:r>
            <a:r>
              <a:rPr lang="nb-NO" dirty="0"/>
              <a:t/>
            </a:r>
            <a:br>
              <a:rPr lang="nb-NO" dirty="0"/>
            </a:br>
            <a:r>
              <a:rPr lang="nb-NO" sz="1000" i="1" dirty="0" smtClean="0"/>
              <a:t>«Hvor </a:t>
            </a:r>
            <a:r>
              <a:rPr lang="nb-NO" sz="1000" i="1" dirty="0"/>
              <a:t>mange OVERNATTINGSDØGN for å drive friluftsliv har du vært på til sammen de siste 12 månedene</a:t>
            </a:r>
            <a:r>
              <a:rPr lang="nb-NO" sz="1000" i="1" dirty="0" smtClean="0"/>
              <a:t>?» </a:t>
            </a:r>
            <a:r>
              <a:rPr lang="nb-NO" sz="1000" i="1" dirty="0"/>
              <a:t>Til intervjuer: Gjelder uavhengig av overnattingsmåte (hytte, telt, campingvogn o.a.) så lenge formålet er å drive friluftsliv. LES </a:t>
            </a:r>
            <a:r>
              <a:rPr lang="nb-NO" sz="1000" i="1" dirty="0" smtClean="0"/>
              <a:t>OPP. </a:t>
            </a:r>
            <a:r>
              <a:rPr lang="nb-NO" sz="1000" dirty="0" smtClean="0"/>
              <a:t>I % av n=601. </a:t>
            </a:r>
            <a:endParaRPr lang="nb-NO" sz="1050" i="1" dirty="0">
              <a:solidFill>
                <a:schemeClr val="bg1">
                  <a:lumMod val="50000"/>
                </a:schemeClr>
              </a:solidFill>
            </a:endParaRPr>
          </a:p>
        </p:txBody>
      </p:sp>
      <p:graphicFrame>
        <p:nvGraphicFramePr>
          <p:cNvPr id="10" name="Plassholder for innhold 5"/>
          <p:cNvGraphicFramePr>
            <a:graphicFrameLocks/>
          </p:cNvGraphicFramePr>
          <p:nvPr>
            <p:custDataLst>
              <p:tags r:id="rId1"/>
            </p:custDataLst>
            <p:extLst>
              <p:ext uri="{D42A27DB-BD31-4B8C-83A1-F6EECF244321}">
                <p14:modId xmlns:p14="http://schemas.microsoft.com/office/powerpoint/2010/main" val="2127080129"/>
              </p:ext>
            </p:extLst>
          </p:nvPr>
        </p:nvGraphicFramePr>
        <p:xfrm>
          <a:off x="285750" y="4558744"/>
          <a:ext cx="4031999" cy="1351108"/>
        </p:xfrm>
        <a:graphic>
          <a:graphicData uri="http://schemas.openxmlformats.org/drawingml/2006/table">
            <a:tbl>
              <a:tblPr firstRow="1">
                <a:solidFill>
                  <a:srgbClr val="FFFFFF">
                    <a:alpha val="0"/>
                  </a:srgbClr>
                </a:solidFill>
                <a:tableStyleId>{5C22544A-7EE6-4342-B048-85BDC9FD1C3A}</a:tableStyleId>
              </a:tblPr>
              <a:tblGrid>
                <a:gridCol w="984250"/>
                <a:gridCol w="420433"/>
                <a:gridCol w="437886"/>
                <a:gridCol w="437886"/>
                <a:gridCol w="437886"/>
                <a:gridCol w="437886"/>
                <a:gridCol w="437886"/>
                <a:gridCol w="437886"/>
              </a:tblGrid>
              <a:tr h="217423">
                <a:tc>
                  <a:txBody>
                    <a:bodyPr/>
                    <a:lstStyle/>
                    <a:p>
                      <a:pPr marL="0" algn="l" defTabSz="914400" rtl="0" eaLnBrk="1" latinLnBrk="0" hangingPunct="1"/>
                      <a:r>
                        <a:rPr lang="nb-NO" sz="600" b="1" u="none" kern="1200" dirty="0" smtClean="0">
                          <a:solidFill>
                            <a:srgbClr val="FFFFFF"/>
                          </a:solidFill>
                          <a:latin typeface="Verdana"/>
                          <a:ea typeface="+mn-ea"/>
                          <a:cs typeface="+mn-cs"/>
                        </a:rPr>
                        <a:t>Overnattingsdøgn:</a:t>
                      </a:r>
                      <a:endParaRPr lang="nb-NO" sz="9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Alle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Mann</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Kvinne</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15-29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30- 44</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45-59</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500" b="1" u="none" kern="1200" dirty="0" smtClean="0">
                          <a:solidFill>
                            <a:srgbClr val="FFFFFF"/>
                          </a:solidFill>
                          <a:latin typeface="Verdana"/>
                          <a:ea typeface="+mn-ea"/>
                          <a:cs typeface="+mn-cs"/>
                        </a:rPr>
                        <a:t>60+</a:t>
                      </a:r>
                      <a:endParaRPr lang="nb-NO" sz="5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mn-lt"/>
                          <a:ea typeface="+mn-ea"/>
                          <a:cs typeface="+mn-cs"/>
                        </a:rPr>
                        <a:t>Ingen</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37</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36</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37</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32</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31</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chemeClr val="tx1"/>
                          </a:solidFill>
                          <a:effectLst/>
                          <a:latin typeface="Calibri"/>
                        </a:rPr>
                        <a:t>34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48</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mn-lt"/>
                          <a:ea typeface="+mn-ea"/>
                          <a:cs typeface="+mn-cs"/>
                        </a:rPr>
                        <a:t>1-3</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16</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17</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16</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25</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17</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14</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chemeClr val="tx1"/>
                          </a:solidFill>
                          <a:effectLst/>
                          <a:latin typeface="Calibri"/>
                        </a:rPr>
                        <a:t>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mn-lt"/>
                          <a:ea typeface="+mn-ea"/>
                          <a:cs typeface="+mn-cs"/>
                        </a:rPr>
                        <a:t>4-5</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9</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9</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chemeClr val="tx1"/>
                          </a:solidFill>
                          <a:effectLst/>
                          <a:latin typeface="Calibri"/>
                        </a:rPr>
                        <a:t>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13</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10</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chemeClr val="tx1"/>
                          </a:solidFill>
                          <a:effectLst/>
                          <a:latin typeface="Calibri"/>
                        </a:rPr>
                        <a:t>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chemeClr val="tx1"/>
                          </a:solidFill>
                          <a:effectLst/>
                          <a:latin typeface="Calibri"/>
                        </a:rPr>
                        <a:t>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mn-lt"/>
                          <a:ea typeface="+mn-ea"/>
                          <a:cs typeface="+mn-cs"/>
                        </a:rPr>
                        <a:t>6-10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13</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11</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14</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10</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chemeClr val="tx1"/>
                          </a:solidFill>
                          <a:effectLst/>
                          <a:latin typeface="Calibri"/>
                        </a:rPr>
                        <a:t>13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15</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12</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mn-lt"/>
                          <a:ea typeface="+mn-ea"/>
                          <a:cs typeface="+mn-cs"/>
                        </a:rPr>
                        <a:t>Mer enn 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26</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27</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chemeClr val="tx1"/>
                          </a:solidFill>
                          <a:effectLst/>
                          <a:latin typeface="Calibri"/>
                        </a:rPr>
                        <a:t>24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20</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chemeClr val="tx1"/>
                          </a:solidFill>
                          <a:effectLst/>
                          <a:latin typeface="Calibri"/>
                        </a:rPr>
                        <a:t>29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29</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chemeClr val="tx1"/>
                          </a:solidFill>
                          <a:effectLst/>
                          <a:latin typeface="Calibri"/>
                        </a:rPr>
                        <a:t>23</a:t>
                      </a:r>
                      <a:endParaRPr lang="nb-NO" sz="900" b="0" i="0" u="none" strike="noStrike" dirty="0">
                        <a:solidFill>
                          <a:schemeClr val="tx1"/>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r>
              <a:rPr lang="nb-NO" sz="1100" dirty="0" smtClean="0"/>
              <a:t>Befolkningen deler seg grovt sett i tre kategorier; </a:t>
            </a:r>
          </a:p>
          <a:p>
            <a:pPr marL="342900" indent="-342900">
              <a:buFont typeface="+mj-lt"/>
              <a:buAutoNum type="arabicPeriod"/>
            </a:pPr>
            <a:r>
              <a:rPr lang="nb-NO" sz="1100" dirty="0" smtClean="0"/>
              <a:t>De som ikke overnatter i det hele tatt – </a:t>
            </a:r>
            <a:r>
              <a:rPr lang="nb-NO" sz="1100" dirty="0" err="1" smtClean="0"/>
              <a:t>ca</a:t>
            </a:r>
            <a:r>
              <a:rPr lang="nb-NO" sz="1100" dirty="0" smtClean="0"/>
              <a:t> 37%</a:t>
            </a:r>
          </a:p>
          <a:p>
            <a:pPr marL="342900" indent="-342900">
              <a:buFont typeface="+mj-lt"/>
              <a:buAutoNum type="arabicPeriod"/>
            </a:pPr>
            <a:r>
              <a:rPr lang="nb-NO" sz="1100" dirty="0" smtClean="0"/>
              <a:t>De som overnatter «av og til» - 38%</a:t>
            </a:r>
          </a:p>
          <a:p>
            <a:pPr marL="342900" indent="-342900">
              <a:buFont typeface="+mj-lt"/>
              <a:buAutoNum type="arabicPeriod"/>
            </a:pPr>
            <a:r>
              <a:rPr lang="nb-NO" sz="1100" dirty="0" smtClean="0"/>
              <a:t>De som overnatter ofte, </a:t>
            </a:r>
            <a:r>
              <a:rPr lang="nb-NO" sz="1100" dirty="0" err="1" smtClean="0"/>
              <a:t>dvs</a:t>
            </a:r>
            <a:r>
              <a:rPr lang="nb-NO" sz="1100" dirty="0" smtClean="0"/>
              <a:t> har mer enn 10 døgn siste 12 </a:t>
            </a:r>
            <a:r>
              <a:rPr lang="nb-NO" sz="1100" dirty="0" err="1" smtClean="0"/>
              <a:t>mndr</a:t>
            </a:r>
            <a:r>
              <a:rPr lang="nb-NO" sz="1100" dirty="0"/>
              <a:t> </a:t>
            </a:r>
            <a:r>
              <a:rPr lang="nb-NO" sz="1100" dirty="0" smtClean="0"/>
              <a:t>– 26%. </a:t>
            </a:r>
          </a:p>
          <a:p>
            <a:pPr marL="342900" indent="-342900">
              <a:buFont typeface="+mj-lt"/>
              <a:buAutoNum type="arabicPeriod"/>
            </a:pPr>
            <a:endParaRPr lang="nb-NO" sz="1100" dirty="0"/>
          </a:p>
          <a:p>
            <a:pPr marL="342900" indent="-342900">
              <a:buFont typeface="Arial" panose="020B0604020202020204" pitchFamily="34" charset="0"/>
              <a:buChar char="•"/>
            </a:pPr>
            <a:r>
              <a:rPr lang="nb-NO" sz="1100" dirty="0" smtClean="0"/>
              <a:t>Menn overnatter fortsatt oftere </a:t>
            </a:r>
            <a:r>
              <a:rPr lang="nb-NO" sz="1100" dirty="0" err="1" smtClean="0"/>
              <a:t>ifm</a:t>
            </a:r>
            <a:r>
              <a:rPr lang="nb-NO" sz="1100" dirty="0" smtClean="0"/>
              <a:t> friluftsliv enn kvinner, men forskjellen er minkende. </a:t>
            </a:r>
          </a:p>
          <a:p>
            <a:pPr marL="342900" indent="-342900">
              <a:buFont typeface="Arial" panose="020B0604020202020204" pitchFamily="34" charset="0"/>
              <a:buChar char="•"/>
            </a:pPr>
            <a:r>
              <a:rPr lang="nb-NO" sz="1100" dirty="0" smtClean="0"/>
              <a:t>De eldre, 60 år +, er de som i minst grad overnatter </a:t>
            </a:r>
            <a:r>
              <a:rPr lang="nb-NO" sz="1100" dirty="0" err="1" smtClean="0"/>
              <a:t>ifm</a:t>
            </a:r>
            <a:r>
              <a:rPr lang="nb-NO" sz="1100" dirty="0" smtClean="0"/>
              <a:t> friluftsliv. I aldersgruppen 30-59 år er det flest – 29% overnatter mer enn 10 døgn pr år.  </a:t>
            </a:r>
            <a:endParaRPr lang="nb-NO" sz="18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16</a:t>
            </a:r>
            <a:endParaRPr lang="nb-NO" sz="750" b="0" dirty="0" err="1" smtClean="0">
              <a:solidFill>
                <a:srgbClr val="333333"/>
              </a:solidFill>
              <a:latin typeface="+mn-lt"/>
            </a:endParaRPr>
          </a:p>
        </p:txBody>
      </p:sp>
    </p:spTree>
    <p:extLst>
      <p:ext uri="{BB962C8B-B14F-4D97-AF65-F5344CB8AC3E}">
        <p14:creationId xmlns:p14="http://schemas.microsoft.com/office/powerpoint/2010/main" val="2032215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869404340"/>
              </p:ext>
            </p:extLst>
          </p:nvPr>
        </p:nvGraphicFramePr>
        <p:xfrm>
          <a:off x="285750" y="1049866"/>
          <a:ext cx="4534606" cy="48203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lstStyle/>
          <a:p>
            <a:r>
              <a:rPr lang="nb-NO" dirty="0"/>
              <a:t>Kjennskap til tilbydere av overnatting eller </a:t>
            </a:r>
            <a:r>
              <a:rPr lang="nb-NO" dirty="0" smtClean="0"/>
              <a:t>hytteutleie</a:t>
            </a:r>
            <a:br>
              <a:rPr lang="nb-NO" dirty="0" smtClean="0"/>
            </a:br>
            <a:r>
              <a:rPr lang="nb-NO" sz="1000" i="1" dirty="0" smtClean="0"/>
              <a:t>«Hvilke </a:t>
            </a:r>
            <a:r>
              <a:rPr lang="nb-NO" sz="1000" i="1" dirty="0" smtClean="0"/>
              <a:t>tilbydere kjenner du til som tilbyr overnatting eller hytteutleie i Norges utmarksområder</a:t>
            </a:r>
            <a:r>
              <a:rPr lang="nb-NO" sz="1000" i="1" dirty="0" smtClean="0"/>
              <a:t>?»</a:t>
            </a:r>
            <a:r>
              <a:rPr lang="nb-NO" sz="1000" dirty="0" smtClean="0"/>
              <a:t> </a:t>
            </a:r>
            <a:r>
              <a:rPr lang="nb-NO" sz="1000" dirty="0" smtClean="0"/>
              <a:t>I % av </a:t>
            </a:r>
            <a:r>
              <a:rPr lang="nb-NO" sz="1000" dirty="0"/>
              <a:t>b</a:t>
            </a:r>
            <a:r>
              <a:rPr lang="nb-NO" sz="1000" dirty="0" smtClean="0"/>
              <a:t>ase n=601. Åpent, MULTI. </a:t>
            </a:r>
            <a:endParaRPr lang="nb-NO" sz="3200" dirty="0">
              <a:solidFill>
                <a:schemeClr val="bg1">
                  <a:lumMod val="50000"/>
                </a:schemeClr>
              </a:solidFill>
            </a:endParaRPr>
          </a:p>
        </p:txBody>
      </p:sp>
      <p:sp>
        <p:nvSpPr>
          <p:cNvPr id="6" name="Plassholder for innhold 5"/>
          <p:cNvSpPr>
            <a:spLocks noGrp="1"/>
          </p:cNvSpPr>
          <p:nvPr>
            <p:ph sz="quarter" idx="12"/>
          </p:nvPr>
        </p:nvSpPr>
        <p:spPr>
          <a:xfrm>
            <a:off x="4826000" y="1031839"/>
            <a:ext cx="4029075" cy="3077317"/>
          </a:xfrm>
        </p:spPr>
        <p:txBody>
          <a:bodyPr/>
          <a:lstStyle/>
          <a:p>
            <a:pPr marL="171450" indent="-171450">
              <a:spcAft>
                <a:spcPts val="600"/>
              </a:spcAft>
              <a:buFont typeface="Wingdings" panose="05000000000000000000" pitchFamily="2" charset="2"/>
              <a:buChar char="§"/>
            </a:pPr>
            <a:r>
              <a:rPr lang="nb-NO" sz="1100" dirty="0" smtClean="0"/>
              <a:t>DNT er klart best kjent, 67% nevner DNT.</a:t>
            </a:r>
            <a:endParaRPr lang="nb-NO" sz="1100" dirty="0"/>
          </a:p>
          <a:p>
            <a:pPr marL="171450" indent="-171450">
              <a:spcAft>
                <a:spcPts val="600"/>
              </a:spcAft>
              <a:buFont typeface="Wingdings" panose="05000000000000000000" pitchFamily="2" charset="2"/>
              <a:buChar char="§"/>
            </a:pPr>
            <a:r>
              <a:rPr lang="nb-NO" sz="1100" dirty="0" smtClean="0"/>
              <a:t>En økende andel kjenner til Statskog som tilbyder av overnatting – fra 9% i 2010 til 14% i 2014.</a:t>
            </a:r>
          </a:p>
          <a:p>
            <a:pPr marL="171450" indent="-171450">
              <a:spcAft>
                <a:spcPts val="600"/>
              </a:spcAft>
              <a:buFont typeface="Wingdings" panose="05000000000000000000" pitchFamily="2" charset="2"/>
              <a:buChar char="§"/>
            </a:pPr>
            <a:r>
              <a:rPr lang="nb-NO" sz="1100" dirty="0" smtClean="0"/>
              <a:t>Mens færre ser ut til å kjenne til Jeger og </a:t>
            </a:r>
            <a:r>
              <a:rPr lang="nb-NO" sz="1100" dirty="0" err="1" smtClean="0"/>
              <a:t>fiskeforbund</a:t>
            </a:r>
            <a:r>
              <a:rPr lang="nb-NO" sz="1100" dirty="0" smtClean="0"/>
              <a:t> sine overnattingstilbud. </a:t>
            </a:r>
            <a:endParaRPr lang="nb-NO" sz="1100" dirty="0"/>
          </a:p>
          <a:p>
            <a:endParaRPr lang="nb-NO" sz="2000"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17</a:t>
            </a:r>
            <a:endParaRPr lang="nb-NO" sz="750" b="0" dirty="0" err="1" smtClean="0">
              <a:solidFill>
                <a:srgbClr val="333333"/>
              </a:solidFill>
              <a:latin typeface="+mn-lt"/>
            </a:endParaRPr>
          </a:p>
        </p:txBody>
      </p:sp>
    </p:spTree>
    <p:extLst>
      <p:ext uri="{BB962C8B-B14F-4D97-AF65-F5344CB8AC3E}">
        <p14:creationId xmlns:p14="http://schemas.microsoft.com/office/powerpoint/2010/main" val="2907627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4095995581"/>
              </p:ext>
            </p:extLst>
          </p:nvPr>
        </p:nvGraphicFramePr>
        <p:xfrm>
          <a:off x="285750" y="1049867"/>
          <a:ext cx="4534606" cy="197555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lstStyle/>
          <a:p>
            <a:r>
              <a:rPr lang="nb-NO" dirty="0"/>
              <a:t>Kjennskap </a:t>
            </a:r>
            <a:r>
              <a:rPr lang="nb-NO" dirty="0" smtClean="0"/>
              <a:t>til friluftsportalene</a:t>
            </a:r>
            <a:br>
              <a:rPr lang="nb-NO" dirty="0" smtClean="0"/>
            </a:br>
            <a:r>
              <a:rPr lang="nb-NO" sz="1000" i="1" dirty="0" smtClean="0"/>
              <a:t>«Kjenner </a:t>
            </a:r>
            <a:r>
              <a:rPr lang="nb-NO" sz="1000" i="1" dirty="0"/>
              <a:t>du til friluftslivs-, jakt og fiskeportalen </a:t>
            </a:r>
            <a:r>
              <a:rPr lang="nb-NO" sz="1000" i="1" dirty="0">
                <a:hlinkClick r:id="rId4"/>
              </a:rPr>
              <a:t>www.inatur.no</a:t>
            </a:r>
            <a:r>
              <a:rPr lang="nb-NO" sz="1000" i="1" dirty="0" smtClean="0"/>
              <a:t>? Kjenner du til friluftsportalen GodTur.no</a:t>
            </a:r>
            <a:r>
              <a:rPr lang="nb-NO" sz="1000" i="1" dirty="0" smtClean="0"/>
              <a:t>?» </a:t>
            </a:r>
            <a:r>
              <a:rPr lang="nb-NO" sz="1000" dirty="0" smtClean="0"/>
              <a:t>I </a:t>
            </a:r>
            <a:r>
              <a:rPr lang="nb-NO" sz="1000" dirty="0" smtClean="0"/>
              <a:t>% av </a:t>
            </a:r>
            <a:r>
              <a:rPr lang="nb-NO" sz="1000" dirty="0"/>
              <a:t>b</a:t>
            </a:r>
            <a:r>
              <a:rPr lang="nb-NO" sz="1000" dirty="0" smtClean="0"/>
              <a:t>ase n=601. Åpent, MULTI. </a:t>
            </a:r>
            <a:endParaRPr lang="nb-NO" sz="3200" dirty="0">
              <a:solidFill>
                <a:schemeClr val="bg1">
                  <a:lumMod val="50000"/>
                </a:schemeClr>
              </a:solidFill>
            </a:endParaRPr>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17</a:t>
            </a:r>
            <a:endParaRPr lang="nb-NO" sz="750" b="0" dirty="0" err="1" smtClean="0">
              <a:solidFill>
                <a:srgbClr val="333333"/>
              </a:solidFill>
              <a:latin typeface="+mn-lt"/>
            </a:endParaRPr>
          </a:p>
        </p:txBody>
      </p:sp>
      <p:graphicFrame>
        <p:nvGraphicFramePr>
          <p:cNvPr id="7" name="Plassholder for innhold 5"/>
          <p:cNvGraphicFramePr>
            <a:graphicFrameLocks/>
          </p:cNvGraphicFramePr>
          <p:nvPr>
            <p:extLst>
              <p:ext uri="{D42A27DB-BD31-4B8C-83A1-F6EECF244321}">
                <p14:modId xmlns:p14="http://schemas.microsoft.com/office/powerpoint/2010/main" val="2180562650"/>
              </p:ext>
            </p:extLst>
          </p:nvPr>
        </p:nvGraphicFramePr>
        <p:xfrm>
          <a:off x="370417" y="3392311"/>
          <a:ext cx="4534606" cy="19755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0245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1507451574"/>
              </p:ext>
            </p:extLst>
          </p:nvPr>
        </p:nvGraphicFramePr>
        <p:xfrm>
          <a:off x="297039" y="952854"/>
          <a:ext cx="4030663" cy="35401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lstStyle/>
          <a:p>
            <a:r>
              <a:rPr lang="nb-NO" dirty="0"/>
              <a:t>Statskog </a:t>
            </a:r>
            <a:r>
              <a:rPr lang="nb-NO" dirty="0" smtClean="0"/>
              <a:t>som god </a:t>
            </a:r>
            <a:r>
              <a:rPr lang="nb-NO" dirty="0"/>
              <a:t>forvalter av jakt og </a:t>
            </a:r>
            <a:r>
              <a:rPr lang="nb-NO" dirty="0" smtClean="0"/>
              <a:t>fiske</a:t>
            </a:r>
            <a:br>
              <a:rPr lang="nb-NO" dirty="0" smtClean="0"/>
            </a:br>
            <a:r>
              <a:rPr lang="nb-NO" sz="1050" i="1" dirty="0" smtClean="0"/>
              <a:t>Grad av enighet i påstand: </a:t>
            </a:r>
            <a:r>
              <a:rPr lang="nb-NO" sz="1050" i="1" dirty="0" smtClean="0"/>
              <a:t>«Statskog </a:t>
            </a:r>
            <a:r>
              <a:rPr lang="nb-NO" sz="1050" i="1" dirty="0"/>
              <a:t>forvalter på vegne av staten og fellesskapet 1\5 av Norges landareal (hovedsakelig fjellområder). Det er viktig at staten eier og forvalter disse arealene også i </a:t>
            </a:r>
            <a:r>
              <a:rPr lang="nb-NO" sz="1050" i="1" dirty="0" smtClean="0"/>
              <a:t>fremtiden» </a:t>
            </a:r>
            <a:r>
              <a:rPr lang="nb-NO" sz="1050" dirty="0" smtClean="0"/>
              <a:t>I % av base n= 601. </a:t>
            </a:r>
            <a:endParaRPr lang="nb-NO" sz="1100" dirty="0">
              <a:solidFill>
                <a:schemeClr val="bg1">
                  <a:lumMod val="50000"/>
                </a:schemeClr>
              </a:solidFill>
            </a:endParaRPr>
          </a:p>
        </p:txBody>
      </p:sp>
      <p:sp>
        <p:nvSpPr>
          <p:cNvPr id="5" name="Plassholder for innhold 4"/>
          <p:cNvSpPr>
            <a:spLocks noGrp="1"/>
          </p:cNvSpPr>
          <p:nvPr>
            <p:ph sz="quarter" idx="12"/>
          </p:nvPr>
        </p:nvSpPr>
        <p:spPr/>
        <p:txBody>
          <a:bodyPr/>
          <a:lstStyle/>
          <a:p>
            <a:pPr marL="171450" indent="-171450">
              <a:lnSpc>
                <a:spcPct val="150000"/>
              </a:lnSpc>
              <a:spcAft>
                <a:spcPts val="600"/>
              </a:spcAft>
              <a:buFont typeface="Wingdings" panose="05000000000000000000" pitchFamily="2" charset="2"/>
              <a:buChar char="§"/>
            </a:pPr>
            <a:r>
              <a:rPr lang="nb-NO" sz="1200" dirty="0" smtClean="0"/>
              <a:t>68% er enige i </a:t>
            </a:r>
            <a:r>
              <a:rPr lang="nb-NO" sz="1200" dirty="0"/>
              <a:t>at Statskog forvalter jakt og fiske på en god måte. </a:t>
            </a:r>
            <a:r>
              <a:rPr lang="nb-NO" sz="1200" dirty="0" smtClean="0"/>
              <a:t>Kun 7% </a:t>
            </a:r>
            <a:r>
              <a:rPr lang="nb-NO" sz="1200" dirty="0"/>
              <a:t>er uenige i dette, mens </a:t>
            </a:r>
            <a:r>
              <a:rPr lang="nb-NO" sz="1200" dirty="0" smtClean="0"/>
              <a:t>24% </a:t>
            </a:r>
            <a:r>
              <a:rPr lang="nb-NO" sz="1200" dirty="0"/>
              <a:t>ikke har noen formening om det.</a:t>
            </a:r>
          </a:p>
          <a:p>
            <a:pPr marL="171450" indent="-171450">
              <a:lnSpc>
                <a:spcPct val="150000"/>
              </a:lnSpc>
              <a:spcAft>
                <a:spcPts val="600"/>
              </a:spcAft>
              <a:buFont typeface="Wingdings" panose="05000000000000000000" pitchFamily="2" charset="2"/>
              <a:buChar char="§"/>
            </a:pPr>
            <a:r>
              <a:rPr lang="nb-NO" sz="1200" dirty="0"/>
              <a:t>Yngre respondenter har i mindre grad enn andre noen formening om dette.</a:t>
            </a:r>
          </a:p>
          <a:p>
            <a:endParaRPr lang="nb-NO"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18</a:t>
            </a:r>
            <a:endParaRPr lang="nb-NO" sz="750" b="0" dirty="0" err="1" smtClean="0">
              <a:solidFill>
                <a:srgbClr val="333333"/>
              </a:solidFill>
              <a:latin typeface="+mn-lt"/>
            </a:endParaRPr>
          </a:p>
        </p:txBody>
      </p:sp>
    </p:spTree>
    <p:extLst>
      <p:ext uri="{BB962C8B-B14F-4D97-AF65-F5344CB8AC3E}">
        <p14:creationId xmlns:p14="http://schemas.microsoft.com/office/powerpoint/2010/main" val="2327156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Innhold</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a:t>
            </a:fld>
            <a:endParaRPr lang="en-AU" dirty="0"/>
          </a:p>
        </p:txBody>
      </p:sp>
      <p:graphicFrame>
        <p:nvGraphicFramePr>
          <p:cNvPr id="6" name="Plassholder for innhold 5"/>
          <p:cNvGraphicFramePr>
            <a:graphicFrameLocks noGrp="1"/>
          </p:cNvGraphicFramePr>
          <p:nvPr>
            <p:ph sz="quarter" idx="11"/>
            <p:custDataLst>
              <p:tags r:id="rId2"/>
            </p:custDataLst>
            <p:extLst>
              <p:ext uri="{D42A27DB-BD31-4B8C-83A1-F6EECF244321}">
                <p14:modId xmlns:p14="http://schemas.microsoft.com/office/powerpoint/2010/main" val="2007810810"/>
              </p:ext>
            </p:extLst>
          </p:nvPr>
        </p:nvGraphicFramePr>
        <p:xfrm>
          <a:off x="285750" y="1288567"/>
          <a:ext cx="4038301" cy="3413760"/>
        </p:xfrm>
        <a:graphic>
          <a:graphicData uri="http://schemas.openxmlformats.org/drawingml/2006/table">
            <a:tbl>
              <a:tblPr firstRow="1">
                <a:solidFill>
                  <a:srgbClr val="FFFFFF">
                    <a:alpha val="0"/>
                  </a:srgbClr>
                </a:solidFill>
                <a:tableStyleId>{5C22544A-7EE6-4342-B048-85BDC9FD1C3A}</a:tableStyleId>
              </a:tblPr>
              <a:tblGrid>
                <a:gridCol w="3281120"/>
                <a:gridCol w="757181"/>
              </a:tblGrid>
              <a:tr h="503631">
                <a:tc>
                  <a:txBody>
                    <a:bodyPr/>
                    <a:lstStyle/>
                    <a:p>
                      <a:pPr algn="l"/>
                      <a:r>
                        <a:rPr lang="nb-NO" sz="3200" b="0" u="none" smtClean="0">
                          <a:solidFill>
                            <a:srgbClr val="333333"/>
                          </a:solidFill>
                          <a:latin typeface="Verdana"/>
                        </a:rPr>
                        <a:t>1</a:t>
                      </a:r>
                      <a:endParaRPr lang="nb-NO" sz="3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Miljøvern og friluftsliv</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7</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2</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Om allemannsretten </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20</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3</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Jakt og fiske</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23</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4</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Rovdyr og samfunn</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28</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graphicFrame>
        <p:nvGraphicFramePr>
          <p:cNvPr id="7" name="Plassholder for innhold 6"/>
          <p:cNvGraphicFramePr>
            <a:graphicFrameLocks noGrp="1"/>
          </p:cNvGraphicFramePr>
          <p:nvPr>
            <p:ph sz="quarter" idx="12"/>
            <p:custDataLst>
              <p:tags r:id="rId3"/>
            </p:custDataLst>
            <p:extLst>
              <p:ext uri="{D42A27DB-BD31-4B8C-83A1-F6EECF244321}">
                <p14:modId xmlns:p14="http://schemas.microsoft.com/office/powerpoint/2010/main" val="1582165279"/>
              </p:ext>
            </p:extLst>
          </p:nvPr>
        </p:nvGraphicFramePr>
        <p:xfrm>
          <a:off x="4826000" y="1288567"/>
          <a:ext cx="4038301" cy="2560320"/>
        </p:xfrm>
        <a:graphic>
          <a:graphicData uri="http://schemas.openxmlformats.org/drawingml/2006/table">
            <a:tbl>
              <a:tblPr firstRow="1">
                <a:solidFill>
                  <a:srgbClr val="FFFFFF">
                    <a:alpha val="0"/>
                  </a:srgbClr>
                </a:solidFill>
                <a:tableStyleId>{5C22544A-7EE6-4342-B048-85BDC9FD1C3A}</a:tableStyleId>
              </a:tblPr>
              <a:tblGrid>
                <a:gridCol w="3281120"/>
                <a:gridCol w="757181"/>
              </a:tblGrid>
              <a:tr h="503631">
                <a:tc>
                  <a:txBody>
                    <a:bodyPr/>
                    <a:lstStyle/>
                    <a:p>
                      <a:pPr algn="l"/>
                      <a:r>
                        <a:rPr lang="nb-NO" sz="3200" b="0" u="none" smtClean="0">
                          <a:solidFill>
                            <a:srgbClr val="333333"/>
                          </a:solidFill>
                          <a:latin typeface="Verdana"/>
                        </a:rPr>
                        <a:t>5</a:t>
                      </a:r>
                      <a:endParaRPr lang="nb-NO" sz="3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Om skogbruk, vern og forvaltning </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34</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6</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Nærmiljø</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42</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7</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Kjennskap og tillit Statskog</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47</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Tree>
    <p:custDataLst>
      <p:tags r:id="rId1"/>
    </p:custDataLst>
    <p:extLst>
      <p:ext uri="{BB962C8B-B14F-4D97-AF65-F5344CB8AC3E}">
        <p14:creationId xmlns:p14="http://schemas.microsoft.com/office/powerpoint/2010/main" val="504583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4182766088"/>
              </p:ext>
            </p:extLst>
          </p:nvPr>
        </p:nvGraphicFramePr>
        <p:xfrm>
          <a:off x="308327" y="828676"/>
          <a:ext cx="4030663" cy="354012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a:solidFill>
                  <a:schemeClr val="tx1"/>
                </a:solidFill>
              </a:rPr>
              <a:t>B</a:t>
            </a:r>
            <a:r>
              <a:rPr lang="nb-NO" dirty="0" smtClean="0">
                <a:solidFill>
                  <a:schemeClr val="tx1"/>
                </a:solidFill>
              </a:rPr>
              <a:t>ruk </a:t>
            </a:r>
            <a:r>
              <a:rPr lang="nb-NO" dirty="0">
                <a:solidFill>
                  <a:schemeClr val="tx1"/>
                </a:solidFill>
              </a:rPr>
              <a:t>av kart og kompass</a:t>
            </a:r>
            <a:br>
              <a:rPr lang="nb-NO" dirty="0">
                <a:solidFill>
                  <a:schemeClr val="tx1"/>
                </a:solidFill>
              </a:rPr>
            </a:br>
            <a:r>
              <a:rPr lang="nb-NO" sz="1000" i="1" dirty="0" smtClean="0">
                <a:solidFill>
                  <a:schemeClr val="tx1"/>
                </a:solidFill>
              </a:rPr>
              <a:t>«Hvor </a:t>
            </a:r>
            <a:r>
              <a:rPr lang="nb-NO" sz="1000" i="1" dirty="0">
                <a:solidFill>
                  <a:schemeClr val="tx1"/>
                </a:solidFill>
              </a:rPr>
              <a:t>godt behersker du bruk av kart og kompass når du ferdes i naturen</a:t>
            </a:r>
            <a:r>
              <a:rPr lang="nb-NO" sz="1000" i="1" dirty="0" smtClean="0">
                <a:solidFill>
                  <a:schemeClr val="tx1"/>
                </a:solidFill>
              </a:rPr>
              <a:t>?» </a:t>
            </a:r>
            <a:r>
              <a:rPr lang="nb-NO" sz="1000" i="1" dirty="0">
                <a:solidFill>
                  <a:schemeClr val="tx1"/>
                </a:solidFill>
              </a:rPr>
              <a:t>LES </a:t>
            </a:r>
            <a:r>
              <a:rPr lang="nb-NO" sz="1000" i="1" dirty="0" smtClean="0">
                <a:solidFill>
                  <a:schemeClr val="tx1"/>
                </a:solidFill>
              </a:rPr>
              <a:t>OPP. </a:t>
            </a:r>
            <a:r>
              <a:rPr lang="nb-NO" sz="1000" dirty="0" smtClean="0">
                <a:solidFill>
                  <a:schemeClr val="tx1"/>
                </a:solidFill>
              </a:rPr>
              <a:t>I % av base n= 601. </a:t>
            </a:r>
            <a:endParaRPr lang="nb-NO" dirty="0">
              <a:solidFill>
                <a:schemeClr val="tx1"/>
              </a:solidFill>
            </a:endParaRPr>
          </a:p>
        </p:txBody>
      </p:sp>
      <p:sp>
        <p:nvSpPr>
          <p:cNvPr id="5" name="Plassholder for innhold 4"/>
          <p:cNvSpPr>
            <a:spLocks noGrp="1"/>
          </p:cNvSpPr>
          <p:nvPr>
            <p:ph sz="quarter" idx="12"/>
          </p:nvPr>
        </p:nvSpPr>
        <p:spPr>
          <a:xfrm>
            <a:off x="4673600" y="817350"/>
            <a:ext cx="4181475" cy="4799049"/>
          </a:xfrm>
        </p:spPr>
        <p:txBody>
          <a:bodyPr/>
          <a:lstStyle/>
          <a:p>
            <a:pPr marL="171450" indent="-171450">
              <a:spcAft>
                <a:spcPts val="600"/>
              </a:spcAft>
              <a:buFont typeface="Wingdings" panose="05000000000000000000" pitchFamily="2" charset="2"/>
              <a:buChar char="§"/>
            </a:pPr>
            <a:r>
              <a:rPr lang="nb-NO" sz="1200" dirty="0" smtClean="0"/>
              <a:t>Halvparten av befolkningen, 51%, behersker bruk av kart og kompass </a:t>
            </a:r>
            <a:r>
              <a:rPr lang="nb-NO" sz="1200" i="1" dirty="0" smtClean="0"/>
              <a:t>svært</a:t>
            </a:r>
            <a:r>
              <a:rPr lang="nb-NO" sz="1200" dirty="0" smtClean="0"/>
              <a:t> eller </a:t>
            </a:r>
            <a:r>
              <a:rPr lang="nb-NO" sz="1200" i="1" dirty="0" smtClean="0"/>
              <a:t>ganske godt</a:t>
            </a:r>
            <a:r>
              <a:rPr lang="nb-NO" sz="1200" dirty="0"/>
              <a:t>.</a:t>
            </a:r>
            <a:r>
              <a:rPr lang="nb-NO" sz="1200" dirty="0" smtClean="0"/>
              <a:t> </a:t>
            </a:r>
          </a:p>
          <a:p>
            <a:pPr marL="171450" indent="-171450">
              <a:spcAft>
                <a:spcPts val="600"/>
              </a:spcAft>
              <a:buFont typeface="Wingdings" panose="05000000000000000000" pitchFamily="2" charset="2"/>
              <a:buChar char="§"/>
            </a:pPr>
            <a:r>
              <a:rPr lang="nb-NO" sz="1200" dirty="0" smtClean="0"/>
              <a:t>Også </a:t>
            </a:r>
            <a:r>
              <a:rPr lang="nb-NO" sz="1200" dirty="0" err="1" smtClean="0"/>
              <a:t>ift</a:t>
            </a:r>
            <a:r>
              <a:rPr lang="nb-NO" sz="1200" dirty="0" smtClean="0"/>
              <a:t> bruk av kompass ser det ut til at kjønnsforskjellen blir mindre – 5%poeng flere kvinner behersker bruk av kart og kompass siden 2012. </a:t>
            </a:r>
          </a:p>
          <a:p>
            <a:pPr>
              <a:lnSpc>
                <a:spcPct val="150000"/>
              </a:lnSpc>
              <a:spcAft>
                <a:spcPts val="600"/>
              </a:spcAft>
            </a:pPr>
            <a:endParaRPr lang="nb-NO" sz="1200" dirty="0"/>
          </a:p>
          <a:p>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721613363"/>
              </p:ext>
            </p:extLst>
          </p:nvPr>
        </p:nvGraphicFramePr>
        <p:xfrm>
          <a:off x="285750" y="4558744"/>
          <a:ext cx="4749091" cy="1499956"/>
        </p:xfrm>
        <a:graphic>
          <a:graphicData uri="http://schemas.openxmlformats.org/drawingml/2006/table">
            <a:tbl>
              <a:tblPr firstRow="1">
                <a:solidFill>
                  <a:srgbClr val="FFFFFF">
                    <a:alpha val="0"/>
                  </a:srgbClr>
                </a:solidFill>
                <a:tableStyleId>{5C22544A-7EE6-4342-B048-85BDC9FD1C3A}</a:tableStyleId>
              </a:tblPr>
              <a:tblGrid>
                <a:gridCol w="1159300"/>
                <a:gridCol w="495207"/>
                <a:gridCol w="515764"/>
                <a:gridCol w="515764"/>
                <a:gridCol w="515764"/>
                <a:gridCol w="515764"/>
                <a:gridCol w="515764"/>
                <a:gridCol w="515764"/>
              </a:tblGrid>
              <a:tr h="261525">
                <a:tc>
                  <a:txBody>
                    <a:bodyPr/>
                    <a:lstStyle/>
                    <a:p>
                      <a:pPr marL="0" algn="l" defTabSz="914400" rtl="0" eaLnBrk="1" latinLnBrk="0" hangingPunct="1"/>
                      <a:r>
                        <a:rPr lang="nb-NO" sz="700" b="1" u="none" kern="1200" noProof="0" dirty="0" smtClean="0">
                          <a:solidFill>
                            <a:srgbClr val="FFFFFF"/>
                          </a:solidFill>
                          <a:latin typeface="Verdana"/>
                          <a:ea typeface="+mn-ea"/>
                          <a:cs typeface="+mn-cs"/>
                        </a:rPr>
                        <a:t>Andel Behersker</a:t>
                      </a:r>
                      <a:r>
                        <a:rPr lang="nb-NO" sz="700" b="1" u="none" kern="1200" baseline="0" noProof="0" dirty="0" smtClean="0">
                          <a:solidFill>
                            <a:srgbClr val="FFFFFF"/>
                          </a:solidFill>
                          <a:latin typeface="Verdana"/>
                          <a:ea typeface="+mn-ea"/>
                          <a:cs typeface="+mn-cs"/>
                        </a:rPr>
                        <a:t> svært + ganske godt: </a:t>
                      </a:r>
                      <a:endParaRPr lang="nb-NO" sz="1000" b="1" u="none" kern="1200" noProof="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600" b="1" u="none" kern="1200" dirty="0" smtClean="0">
                          <a:solidFill>
                            <a:srgbClr val="FFFFFF"/>
                          </a:solidFill>
                          <a:latin typeface="Verdana"/>
                          <a:ea typeface="+mn-ea"/>
                          <a:cs typeface="+mn-cs"/>
                        </a:rPr>
                        <a:t>Alle</a:t>
                      </a:r>
                      <a:endParaRPr lang="nb-NO" sz="6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600" b="1" u="none" kern="1200" dirty="0" smtClean="0">
                          <a:solidFill>
                            <a:srgbClr val="FFFFFF"/>
                          </a:solidFill>
                          <a:latin typeface="Verdana"/>
                          <a:ea typeface="+mn-ea"/>
                          <a:cs typeface="+mn-cs"/>
                        </a:rPr>
                        <a:t>Mann</a:t>
                      </a:r>
                      <a:endParaRPr lang="nb-NO" sz="6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600" b="1" u="none" kern="1200" dirty="0" smtClean="0">
                          <a:solidFill>
                            <a:srgbClr val="FFFFFF"/>
                          </a:solidFill>
                          <a:latin typeface="Verdana"/>
                          <a:ea typeface="+mn-ea"/>
                          <a:cs typeface="+mn-cs"/>
                        </a:rPr>
                        <a:t>Kvinne</a:t>
                      </a:r>
                      <a:endParaRPr lang="nb-NO" sz="6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600" b="1" u="none" kern="1200" dirty="0" smtClean="0">
                          <a:solidFill>
                            <a:srgbClr val="FFFFFF"/>
                          </a:solidFill>
                          <a:latin typeface="Verdana"/>
                          <a:ea typeface="+mn-ea"/>
                          <a:cs typeface="+mn-cs"/>
                        </a:rPr>
                        <a:t>15-29</a:t>
                      </a:r>
                      <a:endParaRPr lang="nb-NO" sz="6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600" b="1" u="none" kern="1200" dirty="0" smtClean="0">
                          <a:solidFill>
                            <a:srgbClr val="FFFFFF"/>
                          </a:solidFill>
                          <a:latin typeface="Verdana"/>
                          <a:ea typeface="+mn-ea"/>
                          <a:cs typeface="+mn-cs"/>
                        </a:rPr>
                        <a:t>30- 44</a:t>
                      </a:r>
                      <a:endParaRPr lang="nb-NO" sz="6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600" b="1" u="none" kern="1200" dirty="0" smtClean="0">
                          <a:solidFill>
                            <a:srgbClr val="FFFFFF"/>
                          </a:solidFill>
                          <a:latin typeface="Verdana"/>
                          <a:ea typeface="+mn-ea"/>
                          <a:cs typeface="+mn-cs"/>
                        </a:rPr>
                        <a:t>45-59</a:t>
                      </a:r>
                      <a:endParaRPr lang="nb-NO" sz="6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600" b="1" u="none" kern="1200" dirty="0" smtClean="0">
                          <a:solidFill>
                            <a:srgbClr val="FFFFFF"/>
                          </a:solidFill>
                          <a:latin typeface="Verdana"/>
                          <a:ea typeface="+mn-ea"/>
                          <a:cs typeface="+mn-cs"/>
                        </a:rPr>
                        <a:t>60+</a:t>
                      </a:r>
                      <a:endParaRPr lang="nb-NO" sz="6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72119">
                <a:tc>
                  <a:txBody>
                    <a:bodyPr/>
                    <a:lstStyle/>
                    <a:p>
                      <a:pPr marL="0" algn="l" defTabSz="914400" rtl="0" eaLnBrk="1" latinLnBrk="0" hangingPunct="1"/>
                      <a:r>
                        <a:rPr lang="nb-NO" sz="800" b="0" u="none" kern="1200" smtClean="0">
                          <a:solidFill>
                            <a:schemeClr val="tx1"/>
                          </a:solidFill>
                          <a:latin typeface="+mn-lt"/>
                          <a:ea typeface="+mn-ea"/>
                          <a:cs typeface="+mn-cs"/>
                        </a:rPr>
                        <a:t>2014</a:t>
                      </a:r>
                      <a:endParaRPr lang="nb-NO" sz="800" b="0" u="none" kern="1200" dirty="0" smtClean="0">
                        <a:solidFill>
                          <a:schemeClr val="tx1"/>
                        </a:solidFill>
                        <a:latin typeface="+mn-lt"/>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smtClean="0">
                          <a:solidFill>
                            <a:srgbClr val="000000"/>
                          </a:solidFill>
                          <a:effectLst/>
                          <a:latin typeface="Calibri"/>
                        </a:rPr>
                        <a:t>51</a:t>
                      </a:r>
                      <a:endParaRPr lang="nb-NO" sz="10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smtClean="0">
                          <a:solidFill>
                            <a:srgbClr val="000000"/>
                          </a:solidFill>
                          <a:effectLst/>
                          <a:latin typeface="Calibri"/>
                        </a:rPr>
                        <a:t>66</a:t>
                      </a:r>
                      <a:endParaRPr lang="nb-NO" sz="10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smtClean="0">
                          <a:solidFill>
                            <a:srgbClr val="000000"/>
                          </a:solidFill>
                          <a:effectLst/>
                          <a:latin typeface="Calibri"/>
                        </a:rPr>
                        <a:t>37</a:t>
                      </a:r>
                      <a:endParaRPr lang="nb-NO" sz="10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smtClean="0">
                          <a:solidFill>
                            <a:srgbClr val="000000"/>
                          </a:solidFill>
                          <a:effectLst/>
                          <a:latin typeface="Calibri"/>
                        </a:rPr>
                        <a:t>51</a:t>
                      </a:r>
                      <a:endParaRPr lang="nb-NO" sz="10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smtClean="0">
                          <a:solidFill>
                            <a:srgbClr val="000000"/>
                          </a:solidFill>
                          <a:effectLst/>
                          <a:latin typeface="Calibri"/>
                        </a:rPr>
                        <a:t>56</a:t>
                      </a:r>
                      <a:endParaRPr lang="nb-NO" sz="10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smtClean="0">
                          <a:solidFill>
                            <a:srgbClr val="000000"/>
                          </a:solidFill>
                          <a:effectLst/>
                          <a:latin typeface="Calibri"/>
                        </a:rPr>
                        <a:t>53</a:t>
                      </a:r>
                      <a:endParaRPr lang="nb-NO" sz="10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smtClean="0">
                          <a:solidFill>
                            <a:srgbClr val="000000"/>
                          </a:solidFill>
                          <a:effectLst/>
                          <a:latin typeface="Calibri"/>
                        </a:rPr>
                        <a:t>46</a:t>
                      </a:r>
                      <a:endParaRPr lang="nb-NO" sz="10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72119">
                <a:tc>
                  <a:txBody>
                    <a:bodyPr/>
                    <a:lstStyle/>
                    <a:p>
                      <a:pPr marL="0" algn="l" defTabSz="914400" rtl="0" eaLnBrk="1" latinLnBrk="0" hangingPunct="1"/>
                      <a:r>
                        <a:rPr lang="nb-NO" sz="800" b="0" u="none" kern="1200" dirty="0" smtClean="0">
                          <a:solidFill>
                            <a:schemeClr val="tx1"/>
                          </a:solidFill>
                          <a:latin typeface="+mn-lt"/>
                          <a:ea typeface="+mn-ea"/>
                          <a:cs typeface="+mn-cs"/>
                        </a:rPr>
                        <a:t>2012</a:t>
                      </a: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smtClean="0">
                          <a:solidFill>
                            <a:srgbClr val="000000"/>
                          </a:solidFill>
                          <a:effectLst/>
                          <a:latin typeface="Calibri"/>
                        </a:rPr>
                        <a:t>50</a:t>
                      </a:r>
                      <a:endParaRPr lang="nb-NO" sz="10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a:solidFill>
                            <a:srgbClr val="000000"/>
                          </a:solidFill>
                          <a:effectLst/>
                          <a:latin typeface="Calibri"/>
                        </a:rPr>
                        <a:t>68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a:solidFill>
                            <a:srgbClr val="000000"/>
                          </a:solidFill>
                          <a:effectLst/>
                          <a:latin typeface="Calibri"/>
                        </a:rPr>
                        <a:t>32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a:solidFill>
                            <a:srgbClr val="000000"/>
                          </a:solidFill>
                          <a:effectLst/>
                          <a:latin typeface="Calibri"/>
                        </a:rPr>
                        <a:t>54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a:solidFill>
                            <a:srgbClr val="000000"/>
                          </a:solidFill>
                          <a:effectLst/>
                          <a:latin typeface="Calibri"/>
                        </a:rPr>
                        <a:t>54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a:solidFill>
                            <a:srgbClr val="000000"/>
                          </a:solidFill>
                          <a:effectLst/>
                          <a:latin typeface="Calibri"/>
                        </a:rPr>
                        <a:t>48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a:solidFill>
                            <a:srgbClr val="000000"/>
                          </a:solidFill>
                          <a:effectLst/>
                          <a:latin typeface="Calibri"/>
                        </a:rPr>
                        <a:t>42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72119">
                <a:tc>
                  <a:txBody>
                    <a:bodyPr/>
                    <a:lstStyle/>
                    <a:p>
                      <a:pPr marL="0" algn="l" defTabSz="914400" rtl="0" eaLnBrk="1" latinLnBrk="0" hangingPunct="1"/>
                      <a:r>
                        <a:rPr lang="nb-NO" sz="800" b="0" u="none" kern="1200" dirty="0" smtClean="0">
                          <a:solidFill>
                            <a:schemeClr val="tx1"/>
                          </a:solidFill>
                          <a:latin typeface="+mn-lt"/>
                          <a:ea typeface="+mn-ea"/>
                          <a:cs typeface="+mn-cs"/>
                        </a:rPr>
                        <a:t>2010</a:t>
                      </a:r>
                      <a:endParaRPr lang="nb-NO" sz="8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smtClean="0">
                          <a:solidFill>
                            <a:srgbClr val="000000"/>
                          </a:solidFill>
                          <a:effectLst/>
                          <a:latin typeface="Calibri"/>
                        </a:rPr>
                        <a:t>53</a:t>
                      </a:r>
                      <a:endParaRPr lang="nb-NO" sz="10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a:solidFill>
                            <a:srgbClr val="000000"/>
                          </a:solidFill>
                          <a:effectLst/>
                          <a:latin typeface="Calibri"/>
                        </a:rPr>
                        <a:t>36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a:solidFill>
                            <a:srgbClr val="000000"/>
                          </a:solidFill>
                          <a:effectLst/>
                          <a:latin typeface="Calibri"/>
                        </a:rPr>
                        <a:t>56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a:solidFill>
                            <a:srgbClr val="000000"/>
                          </a:solidFill>
                          <a:effectLst/>
                          <a:latin typeface="Calibri"/>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a:solidFill>
                            <a:srgbClr val="000000"/>
                          </a:solidFill>
                          <a:effectLst/>
                          <a:latin typeface="Calibri"/>
                        </a:rPr>
                        <a:t>51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a:solidFill>
                            <a:srgbClr val="000000"/>
                          </a:solidFill>
                          <a:effectLst/>
                          <a:latin typeface="Calibri"/>
                        </a:rPr>
                        <a:t>44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72119">
                <a:tc>
                  <a:txBody>
                    <a:bodyPr/>
                    <a:lstStyle/>
                    <a:p>
                      <a:pPr marL="0" algn="l" defTabSz="914400" rtl="0" eaLnBrk="1" latinLnBrk="0" hangingPunct="1"/>
                      <a:r>
                        <a:rPr lang="nb-NO" sz="800" b="0" u="none" kern="1200" dirty="0" smtClean="0">
                          <a:solidFill>
                            <a:schemeClr val="tx1"/>
                          </a:solidFill>
                          <a:latin typeface="Verdana"/>
                          <a:ea typeface="+mn-ea"/>
                          <a:cs typeface="+mn-cs"/>
                        </a:rPr>
                        <a:t>2008</a:t>
                      </a:r>
                      <a:endParaRPr lang="nb-NO" sz="8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smtClean="0">
                          <a:solidFill>
                            <a:srgbClr val="000000"/>
                          </a:solidFill>
                          <a:effectLst/>
                          <a:latin typeface="Calibri"/>
                        </a:rPr>
                        <a:t>55</a:t>
                      </a:r>
                      <a:endParaRPr lang="nb-NO" sz="10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a:solidFill>
                            <a:srgbClr val="000000"/>
                          </a:solidFill>
                          <a:effectLst/>
                          <a:latin typeface="Calibri"/>
                        </a:rPr>
                        <a:t>68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a:solidFill>
                            <a:srgbClr val="000000"/>
                          </a:solidFill>
                          <a:effectLst/>
                          <a:latin typeface="Calibri"/>
                        </a:rPr>
                        <a:t>41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a:solidFill>
                            <a:srgbClr val="000000"/>
                          </a:solidFill>
                          <a:effectLst/>
                          <a:latin typeface="Calibri"/>
                        </a:rPr>
                        <a:t>49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a:solidFill>
                            <a:srgbClr val="000000"/>
                          </a:solidFill>
                          <a:effectLst/>
                          <a:latin typeface="Calibri"/>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00" b="0" i="0" u="none" strike="noStrike" dirty="0">
                          <a:solidFill>
                            <a:srgbClr val="000000"/>
                          </a:solidFill>
                          <a:effectLst/>
                          <a:latin typeface="Calibri"/>
                        </a:rPr>
                        <a:t>50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19</a:t>
            </a:r>
            <a:endParaRPr lang="nb-NO" sz="750" b="0" dirty="0" err="1" smtClean="0">
              <a:solidFill>
                <a:srgbClr val="333333"/>
              </a:solidFill>
              <a:latin typeface="+mn-lt"/>
            </a:endParaRPr>
          </a:p>
        </p:txBody>
      </p:sp>
    </p:spTree>
    <p:extLst>
      <p:ext uri="{BB962C8B-B14F-4D97-AF65-F5344CB8AC3E}">
        <p14:creationId xmlns:p14="http://schemas.microsoft.com/office/powerpoint/2010/main" val="114775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2</a:t>
            </a:r>
            <a:endParaRPr lang="nb-NO" dirty="0"/>
          </a:p>
        </p:txBody>
      </p:sp>
      <p:sp>
        <p:nvSpPr>
          <p:cNvPr id="4" name="Tittel 3"/>
          <p:cNvSpPr>
            <a:spLocks noGrp="1"/>
          </p:cNvSpPr>
          <p:nvPr>
            <p:ph type="title"/>
          </p:nvPr>
        </p:nvSpPr>
        <p:spPr/>
        <p:txBody>
          <a:bodyPr/>
          <a:lstStyle/>
          <a:p>
            <a:r>
              <a:rPr lang="nb-NO" dirty="0">
                <a:solidFill>
                  <a:schemeClr val="tx1"/>
                </a:solidFill>
              </a:rPr>
              <a:t>Om allemannsretten </a:t>
            </a:r>
            <a:endParaRPr lang="nb-NO" dirty="0"/>
          </a:p>
        </p:txBody>
      </p:sp>
      <p:pic>
        <p:nvPicPr>
          <p:cNvPr id="11" name="Plassholder for bilde 10"/>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1907006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6062" y="0"/>
            <a:ext cx="8569324" cy="1031838"/>
          </a:xfrm>
        </p:spPr>
        <p:txBody>
          <a:bodyPr/>
          <a:lstStyle/>
          <a:p>
            <a:pPr defTabSz="762000" eaLnBrk="0" hangingPunct="0"/>
            <a:r>
              <a:rPr lang="nb-NO" dirty="0">
                <a:solidFill>
                  <a:schemeClr val="tx1"/>
                </a:solidFill>
              </a:rPr>
              <a:t>Hindret i naturen</a:t>
            </a:r>
            <a:br>
              <a:rPr lang="nb-NO" dirty="0">
                <a:solidFill>
                  <a:schemeClr val="tx1"/>
                </a:solidFill>
              </a:rPr>
            </a:br>
            <a:r>
              <a:rPr lang="nb-NO" sz="1000" i="1" dirty="0" smtClean="0">
                <a:solidFill>
                  <a:schemeClr val="tx1"/>
                </a:solidFill>
              </a:rPr>
              <a:t>«Har </a:t>
            </a:r>
            <a:r>
              <a:rPr lang="nb-NO" sz="1000" i="1" dirty="0">
                <a:solidFill>
                  <a:schemeClr val="tx1"/>
                </a:solidFill>
              </a:rPr>
              <a:t>du i løpet av de siste par årene blitt ’jaget’\ stoppet\avvist av grunneiere\hytteeiere når du har vært på tur, selv om du har fulgt allemannsretten</a:t>
            </a:r>
            <a:r>
              <a:rPr lang="nb-NO" sz="1000" i="1" dirty="0" smtClean="0">
                <a:solidFill>
                  <a:schemeClr val="tx1"/>
                </a:solidFill>
              </a:rPr>
              <a:t>?» </a:t>
            </a:r>
            <a:r>
              <a:rPr lang="nb-NO" sz="1000" dirty="0" smtClean="0">
                <a:solidFill>
                  <a:schemeClr val="tx1"/>
                </a:solidFill>
              </a:rPr>
              <a:t>I % av base n=601</a:t>
            </a:r>
            <a:endParaRPr lang="nb-NO" sz="1000" i="1" dirty="0">
              <a:solidFill>
                <a:schemeClr val="tx1"/>
              </a:solidFill>
            </a:endParaRPr>
          </a:p>
        </p:txBody>
      </p:sp>
      <p:sp>
        <p:nvSpPr>
          <p:cNvPr id="5" name="Plassholder for innhold 4"/>
          <p:cNvSpPr>
            <a:spLocks noGrp="1"/>
          </p:cNvSpPr>
          <p:nvPr>
            <p:ph sz="quarter" idx="12"/>
          </p:nvPr>
        </p:nvSpPr>
        <p:spPr/>
        <p:txBody>
          <a:bodyPr/>
          <a:lstStyle/>
          <a:p>
            <a:pPr marL="171450" indent="-171450">
              <a:lnSpc>
                <a:spcPct val="150000"/>
              </a:lnSpc>
              <a:spcAft>
                <a:spcPts val="600"/>
              </a:spcAft>
              <a:buFont typeface="Wingdings" panose="05000000000000000000" pitchFamily="2" charset="2"/>
              <a:buChar char="§"/>
            </a:pPr>
            <a:r>
              <a:rPr lang="nb-NO" sz="1200" dirty="0"/>
              <a:t>Andelen som svarer at de har blitt hindret i </a:t>
            </a:r>
            <a:r>
              <a:rPr lang="nb-NO" sz="1200" dirty="0" smtClean="0"/>
              <a:t>naturen, </a:t>
            </a:r>
            <a:r>
              <a:rPr lang="nb-NO" sz="1200" dirty="0" err="1" smtClean="0"/>
              <a:t>dvs</a:t>
            </a:r>
            <a:r>
              <a:rPr lang="nb-NO" sz="1200" dirty="0" smtClean="0"/>
              <a:t> blitt </a:t>
            </a:r>
            <a:r>
              <a:rPr lang="nb-NO" sz="1200" dirty="0"/>
              <a:t>jaget/stoppet/avvist av grunneiere/hytteeiere </a:t>
            </a:r>
            <a:r>
              <a:rPr lang="nb-NO" sz="1200" dirty="0" smtClean="0"/>
              <a:t>og lignende er uendret på 7%. </a:t>
            </a:r>
          </a:p>
          <a:p>
            <a:pPr marL="171450" indent="-171450">
              <a:lnSpc>
                <a:spcPct val="150000"/>
              </a:lnSpc>
              <a:spcAft>
                <a:spcPts val="600"/>
              </a:spcAft>
              <a:buFont typeface="Wingdings" panose="05000000000000000000" pitchFamily="2" charset="2"/>
              <a:buChar char="§"/>
            </a:pPr>
            <a:r>
              <a:rPr lang="nb-NO" sz="1200" dirty="0" smtClean="0"/>
              <a:t>Endringene </a:t>
            </a:r>
            <a:r>
              <a:rPr lang="nb-NO" sz="1200" dirty="0"/>
              <a:t>fra 2008 til 2010 må ses i lys av at spørsmålsteksten ble noe i 2010, ved at det ble lagt inn </a:t>
            </a:r>
            <a:r>
              <a:rPr lang="nb-NO" sz="1200" dirty="0" smtClean="0"/>
              <a:t>tidsavgrensning </a:t>
            </a:r>
            <a:r>
              <a:rPr lang="nb-NO" sz="1200" dirty="0"/>
              <a:t>(’de siste par årene’). </a:t>
            </a:r>
          </a:p>
          <a:p>
            <a:endParaRPr lang="nb-NO" dirty="0"/>
          </a:p>
        </p:txBody>
      </p:sp>
      <p:graphicFrame>
        <p:nvGraphicFramePr>
          <p:cNvPr id="7" name="Plassholder for innhold 5"/>
          <p:cNvGraphicFramePr>
            <a:graphicFrameLocks noGrp="1"/>
          </p:cNvGraphicFramePr>
          <p:nvPr>
            <p:ph sz="quarter" idx="11"/>
            <p:extLst>
              <p:ext uri="{D42A27DB-BD31-4B8C-83A1-F6EECF244321}">
                <p14:modId xmlns:p14="http://schemas.microsoft.com/office/powerpoint/2010/main" val="2167100756"/>
              </p:ext>
            </p:extLst>
          </p:nvPr>
        </p:nvGraphicFramePr>
        <p:xfrm>
          <a:off x="285750" y="1031875"/>
          <a:ext cx="4030663" cy="41005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21</a:t>
            </a:r>
            <a:endParaRPr lang="nb-NO" sz="750" b="0" dirty="0" err="1" smtClean="0">
              <a:solidFill>
                <a:srgbClr val="333333"/>
              </a:solidFill>
              <a:latin typeface="+mn-lt"/>
            </a:endParaRPr>
          </a:p>
        </p:txBody>
      </p:sp>
    </p:spTree>
    <p:extLst>
      <p:ext uri="{BB962C8B-B14F-4D97-AF65-F5344CB8AC3E}">
        <p14:creationId xmlns:p14="http://schemas.microsoft.com/office/powerpoint/2010/main" val="3394886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defTabSz="762000" eaLnBrk="0" hangingPunct="0"/>
            <a:r>
              <a:rPr lang="nb-NO" dirty="0" smtClean="0">
                <a:solidFill>
                  <a:schemeClr val="tx1"/>
                </a:solidFill>
              </a:rPr>
              <a:t>Flere har opplevd stengsler </a:t>
            </a:r>
            <a:r>
              <a:rPr lang="nb-NO" dirty="0">
                <a:solidFill>
                  <a:schemeClr val="tx1"/>
                </a:solidFill>
              </a:rPr>
              <a:t>i strandsonen</a:t>
            </a:r>
            <a:br>
              <a:rPr lang="nb-NO" dirty="0">
                <a:solidFill>
                  <a:schemeClr val="tx1"/>
                </a:solidFill>
              </a:rPr>
            </a:br>
            <a:r>
              <a:rPr lang="nb-NO" sz="1000" i="1" dirty="0" smtClean="0">
                <a:solidFill>
                  <a:schemeClr val="tx1"/>
                </a:solidFill>
              </a:rPr>
              <a:t>«H</a:t>
            </a:r>
            <a:r>
              <a:rPr lang="nb-NO" sz="1000" i="1" dirty="0" smtClean="0">
                <a:solidFill>
                  <a:schemeClr val="tx1"/>
                </a:solidFill>
              </a:rPr>
              <a:t>ar </a:t>
            </a:r>
            <a:r>
              <a:rPr lang="nb-NO" sz="1000" i="1" dirty="0">
                <a:solidFill>
                  <a:schemeClr val="tx1"/>
                </a:solidFill>
              </a:rPr>
              <a:t>du i løpet av de siste par årene opplevd stengsler (ulovlige gjerder, plakater, påskrift ’privat’ på svaberg og lignende) i strandsonen</a:t>
            </a:r>
            <a:r>
              <a:rPr lang="nb-NO" sz="1000" i="1" dirty="0" smtClean="0">
                <a:solidFill>
                  <a:schemeClr val="tx1"/>
                </a:solidFill>
              </a:rPr>
              <a:t>?» </a:t>
            </a:r>
            <a:r>
              <a:rPr lang="nb-NO" sz="1000" dirty="0" smtClean="0">
                <a:solidFill>
                  <a:schemeClr val="tx1"/>
                </a:solidFill>
              </a:rPr>
              <a:t>I % av base n=601</a:t>
            </a:r>
            <a:endParaRPr lang="nb-NO" sz="1000" dirty="0">
              <a:solidFill>
                <a:schemeClr val="tx1"/>
              </a:solidFill>
            </a:endParaRPr>
          </a:p>
        </p:txBody>
      </p:sp>
      <p:sp>
        <p:nvSpPr>
          <p:cNvPr id="5" name="Plassholder for innhold 4"/>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200" dirty="0" smtClean="0"/>
              <a:t>6%poeng flere enn i 2012, i alt 28% har opplevd stengsler i strandsonen siste året. </a:t>
            </a:r>
          </a:p>
          <a:p>
            <a:pPr marL="171450" indent="-171450">
              <a:spcAft>
                <a:spcPts val="600"/>
              </a:spcAft>
              <a:buFont typeface="Wingdings" panose="05000000000000000000" pitchFamily="2" charset="2"/>
              <a:buChar char="§"/>
            </a:pPr>
            <a:r>
              <a:rPr lang="nb-NO" sz="1200" dirty="0" smtClean="0">
                <a:solidFill>
                  <a:schemeClr val="tx1"/>
                </a:solidFill>
              </a:rPr>
              <a:t>Flest, 33%, har opplevd stengsler i Oslo/Akershus; 30% på Øst-, Sør og Vestlandet, mens færrest, kun 14% har opplevd stengsler i Trøndelag/Nord Norge. </a:t>
            </a:r>
            <a:endParaRPr lang="nb-NO" dirty="0">
              <a:solidFill>
                <a:schemeClr val="tx1"/>
              </a:solidFill>
            </a:endParaRPr>
          </a:p>
        </p:txBody>
      </p:sp>
      <p:graphicFrame>
        <p:nvGraphicFramePr>
          <p:cNvPr id="7" name="Plassholder for innhold 5"/>
          <p:cNvGraphicFramePr>
            <a:graphicFrameLocks noGrp="1"/>
          </p:cNvGraphicFramePr>
          <p:nvPr>
            <p:ph sz="quarter" idx="11"/>
            <p:extLst>
              <p:ext uri="{D42A27DB-BD31-4B8C-83A1-F6EECF244321}">
                <p14:modId xmlns:p14="http://schemas.microsoft.com/office/powerpoint/2010/main" val="992579187"/>
              </p:ext>
            </p:extLst>
          </p:nvPr>
        </p:nvGraphicFramePr>
        <p:xfrm>
          <a:off x="285750" y="1031875"/>
          <a:ext cx="4030663" cy="41005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22</a:t>
            </a:r>
            <a:endParaRPr lang="nb-NO" sz="750" b="0" dirty="0" err="1" smtClean="0">
              <a:solidFill>
                <a:srgbClr val="333333"/>
              </a:solidFill>
              <a:latin typeface="+mn-lt"/>
            </a:endParaRPr>
          </a:p>
        </p:txBody>
      </p:sp>
    </p:spTree>
    <p:extLst>
      <p:ext uri="{BB962C8B-B14F-4D97-AF65-F5344CB8AC3E}">
        <p14:creationId xmlns:p14="http://schemas.microsoft.com/office/powerpoint/2010/main" val="2579852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3</a:t>
            </a:r>
            <a:endParaRPr lang="nb-NO" dirty="0"/>
          </a:p>
        </p:txBody>
      </p:sp>
      <p:sp>
        <p:nvSpPr>
          <p:cNvPr id="4" name="Tittel 3"/>
          <p:cNvSpPr>
            <a:spLocks noGrp="1"/>
          </p:cNvSpPr>
          <p:nvPr>
            <p:ph type="title"/>
          </p:nvPr>
        </p:nvSpPr>
        <p:spPr/>
        <p:txBody>
          <a:bodyPr/>
          <a:lstStyle/>
          <a:p>
            <a:r>
              <a:rPr lang="nb-NO" dirty="0"/>
              <a:t>Jakt og fiske</a:t>
            </a:r>
          </a:p>
        </p:txBody>
      </p:sp>
      <p:pic>
        <p:nvPicPr>
          <p:cNvPr id="18" name="Plassholder for bilde 17"/>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2714098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4112141473"/>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Færre er positive til </a:t>
            </a:r>
            <a:r>
              <a:rPr lang="nb-NO" dirty="0"/>
              <a:t>jakt</a:t>
            </a:r>
            <a:br>
              <a:rPr lang="nb-NO" dirty="0"/>
            </a:br>
            <a:r>
              <a:rPr lang="nb-NO" sz="1000" i="1" dirty="0" smtClean="0"/>
              <a:t>«På </a:t>
            </a:r>
            <a:r>
              <a:rPr lang="nb-NO" sz="1000" i="1" dirty="0"/>
              <a:t>generelt grunnlag, hvor positiv eller negativ stiller du deg til jakt</a:t>
            </a:r>
            <a:r>
              <a:rPr lang="nb-NO" sz="1000" i="1" dirty="0" smtClean="0"/>
              <a:t>?» </a:t>
            </a:r>
            <a:r>
              <a:rPr lang="nb-NO" sz="1000" i="1" dirty="0"/>
              <a:t>TIL INTERVJUER: Vi er her ute etter den generelle holdningen. LES </a:t>
            </a:r>
            <a:r>
              <a:rPr lang="nb-NO" sz="1000" i="1" dirty="0" smtClean="0"/>
              <a:t>OPP. </a:t>
            </a:r>
            <a:r>
              <a:rPr lang="nb-NO" sz="1000" dirty="0" smtClean="0"/>
              <a:t>I % av base n=601. </a:t>
            </a:r>
            <a:r>
              <a:rPr lang="nb-NO" sz="1000" dirty="0"/>
              <a:t/>
            </a:r>
            <a:br>
              <a:rPr lang="nb-NO" sz="1000" dirty="0"/>
            </a:br>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313499661"/>
              </p:ext>
            </p:extLst>
          </p:nvPr>
        </p:nvGraphicFramePr>
        <p:xfrm>
          <a:off x="285749" y="4769191"/>
          <a:ext cx="4353983" cy="1134788"/>
        </p:xfrm>
        <a:graphic>
          <a:graphicData uri="http://schemas.openxmlformats.org/drawingml/2006/table">
            <a:tbl>
              <a:tblPr firstRow="1">
                <a:solidFill>
                  <a:srgbClr val="FFFFFF">
                    <a:alpha val="0"/>
                  </a:srgbClr>
                </a:solidFill>
                <a:tableStyleId>{5C22544A-7EE6-4342-B048-85BDC9FD1C3A}</a:tableStyleId>
              </a:tblPr>
              <a:tblGrid>
                <a:gridCol w="865718"/>
                <a:gridCol w="349955"/>
                <a:gridCol w="474134"/>
                <a:gridCol w="487184"/>
                <a:gridCol w="544248"/>
                <a:gridCol w="544248"/>
                <a:gridCol w="544248"/>
                <a:gridCol w="544248"/>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Positiv</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 (top2) </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nb-NO" sz="900" b="0" i="0" u="none" strike="noStrike" kern="1200" dirty="0" smtClean="0">
                          <a:solidFill>
                            <a:srgbClr val="000000"/>
                          </a:solidFill>
                          <a:effectLst/>
                          <a:latin typeface="Calibri"/>
                          <a:ea typeface="+mn-ea"/>
                          <a:cs typeface="+mn-cs"/>
                        </a:rPr>
                        <a:t>68</a:t>
                      </a:r>
                      <a:endParaRPr lang="nb-NO" sz="900" b="0" i="0" u="none" strike="noStrike" kern="1200" dirty="0">
                        <a:solidFill>
                          <a:srgbClr val="000000"/>
                        </a:solidFill>
                        <a:effectLst/>
                        <a:latin typeface="Calibri"/>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71</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65</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58</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81</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69</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700" b="0" u="none" kern="1200" dirty="0" smtClean="0">
                          <a:solidFill>
                            <a:schemeClr val="tx1"/>
                          </a:solidFill>
                          <a:latin typeface="Verdana"/>
                          <a:ea typeface="+mn-ea"/>
                          <a:cs typeface="+mn-cs"/>
                        </a:rPr>
                        <a:t>64</a:t>
                      </a:r>
                      <a:endParaRPr lang="nb-NO" sz="7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73</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73</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74</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6%poeng færre er </a:t>
            </a:r>
            <a:r>
              <a:rPr lang="nb-NO" sz="1100" i="1" dirty="0" smtClean="0"/>
              <a:t>svært positive </a:t>
            </a:r>
            <a:r>
              <a:rPr lang="nb-NO" sz="1100" dirty="0" smtClean="0"/>
              <a:t>til jakt anno 2014, og 4%poeng flere er </a:t>
            </a:r>
            <a:r>
              <a:rPr lang="nb-NO" sz="1100" i="1" dirty="0" smtClean="0"/>
              <a:t>ganske</a:t>
            </a:r>
            <a:r>
              <a:rPr lang="nb-NO" sz="1100" dirty="0" smtClean="0"/>
              <a:t> eller </a:t>
            </a:r>
            <a:r>
              <a:rPr lang="nb-NO" sz="1100" i="1" dirty="0" smtClean="0"/>
              <a:t>svært negative </a:t>
            </a:r>
            <a:r>
              <a:rPr lang="nb-NO" sz="1100" dirty="0" smtClean="0"/>
              <a:t>til jakt. Flere er også usikre og svarer vet ikke. </a:t>
            </a:r>
          </a:p>
          <a:p>
            <a:pPr marL="171450" indent="-171450">
              <a:spcAft>
                <a:spcPts val="600"/>
              </a:spcAft>
              <a:buFont typeface="Wingdings" panose="05000000000000000000" pitchFamily="2" charset="2"/>
              <a:buChar char="§"/>
            </a:pPr>
            <a:r>
              <a:rPr lang="nb-NO" sz="1100" dirty="0" smtClean="0"/>
              <a:t>Menn er ikke uventet mer positive til jakt enn kvinner, men interessant er det at andelen menn som er positive har gått ned 6%poeng sist året og tilsvarende for kvinner 4% poeng. </a:t>
            </a:r>
          </a:p>
          <a:p>
            <a:pPr marL="171450" indent="-171450">
              <a:spcAft>
                <a:spcPts val="600"/>
              </a:spcAft>
              <a:buFont typeface="Wingdings" panose="05000000000000000000" pitchFamily="2" charset="2"/>
              <a:buChar char="§"/>
            </a:pPr>
            <a:r>
              <a:rPr lang="nb-NO" sz="1100" dirty="0" smtClean="0"/>
              <a:t>Det er relativt stor variasjon på alder ute at vi kan se noe tydelig mønster. </a:t>
            </a:r>
          </a:p>
          <a:p>
            <a:pPr marL="171450" indent="-171450">
              <a:lnSpc>
                <a:spcPct val="150000"/>
              </a:lnSpc>
              <a:spcAft>
                <a:spcPts val="600"/>
              </a:spcAft>
              <a:buFont typeface="Wingdings" panose="05000000000000000000" pitchFamily="2" charset="2"/>
              <a:buChar char="§"/>
            </a:pP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24</a:t>
            </a:r>
            <a:endParaRPr lang="nb-NO" sz="750" b="0" dirty="0" err="1" smtClean="0">
              <a:solidFill>
                <a:srgbClr val="333333"/>
              </a:solidFill>
              <a:latin typeface="+mn-lt"/>
            </a:endParaRPr>
          </a:p>
        </p:txBody>
      </p:sp>
    </p:spTree>
    <p:extLst>
      <p:ext uri="{BB962C8B-B14F-4D97-AF65-F5344CB8AC3E}">
        <p14:creationId xmlns:p14="http://schemas.microsoft.com/office/powerpoint/2010/main" val="1559962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610268928"/>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a:t>Tiltro til human jakt</a:t>
            </a:r>
            <a:br>
              <a:rPr lang="nb-NO" dirty="0"/>
            </a:br>
            <a:r>
              <a:rPr lang="nb-NO" sz="1000" i="1" dirty="0" smtClean="0"/>
              <a:t>«Hvor </a:t>
            </a:r>
            <a:r>
              <a:rPr lang="nb-NO" sz="1000" i="1" dirty="0"/>
              <a:t>stor tiltro har du til at jakt i Norge utøves på en human og forsvarlig måte</a:t>
            </a:r>
            <a:r>
              <a:rPr lang="nb-NO" sz="1000" i="1" dirty="0" smtClean="0"/>
              <a:t>?» </a:t>
            </a:r>
            <a:r>
              <a:rPr lang="nb-NO" sz="1000" dirty="0"/>
              <a:t>LES </a:t>
            </a:r>
            <a:r>
              <a:rPr lang="nb-NO" sz="1000" dirty="0" smtClean="0"/>
              <a:t>OPP I % av base n=601. </a:t>
            </a:r>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57229129"/>
              </p:ext>
            </p:extLst>
          </p:nvPr>
        </p:nvGraphicFramePr>
        <p:xfrm>
          <a:off x="285750" y="4769191"/>
          <a:ext cx="4749096" cy="1134788"/>
        </p:xfrm>
        <a:graphic>
          <a:graphicData uri="http://schemas.openxmlformats.org/drawingml/2006/table">
            <a:tbl>
              <a:tblPr firstRow="1">
                <a:solidFill>
                  <a:srgbClr val="FFFFFF">
                    <a:alpha val="0"/>
                  </a:srgbClr>
                </a:solidFill>
                <a:tableStyleId>{5C22544A-7EE6-4342-B048-85BDC9FD1C3A}</a:tableStyleId>
              </a:tblPr>
              <a:tblGrid>
                <a:gridCol w="730250"/>
                <a:gridCol w="457024"/>
                <a:gridCol w="593637"/>
                <a:gridCol w="593637"/>
                <a:gridCol w="593637"/>
                <a:gridCol w="593637"/>
                <a:gridCol w="593637"/>
                <a:gridCol w="593637"/>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Tiltro</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82</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81</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78</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81</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86</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85</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85</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79</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Andelen som har </a:t>
            </a:r>
            <a:r>
              <a:rPr lang="nb-NO" sz="1100" dirty="0"/>
              <a:t>tiltro til at jakten i Norge  utøves på en human og forsvarlig </a:t>
            </a:r>
            <a:r>
              <a:rPr lang="nb-NO" sz="1100" dirty="0" smtClean="0"/>
              <a:t>måte går også ned i 2014 </a:t>
            </a:r>
            <a:r>
              <a:rPr lang="nb-NO" sz="1100" dirty="0" err="1" smtClean="0"/>
              <a:t>ift</a:t>
            </a:r>
            <a:r>
              <a:rPr lang="nb-NO" sz="1100" dirty="0" smtClean="0"/>
              <a:t> de fire foregående år. </a:t>
            </a:r>
          </a:p>
          <a:p>
            <a:pPr marL="171450" indent="-171450">
              <a:spcAft>
                <a:spcPts val="600"/>
              </a:spcAft>
              <a:buFont typeface="Wingdings" panose="05000000000000000000" pitchFamily="2" charset="2"/>
              <a:buChar char="§"/>
            </a:pPr>
            <a:r>
              <a:rPr lang="nb-NO" sz="1100" dirty="0" smtClean="0"/>
              <a:t>Det er først og fremst kvinner som har mindre tiltro (ned 6%poeng) til dette. Tiltroen blant menn ser ut til å gå i motsatt retning og har økt 3%poeng, men endringene er ikke statistisk signifikant. </a:t>
            </a:r>
          </a:p>
          <a:p>
            <a:pPr marL="171450" indent="-171450">
              <a:spcAft>
                <a:spcPts val="600"/>
              </a:spcAft>
              <a:buFont typeface="Wingdings" panose="05000000000000000000" pitchFamily="2" charset="2"/>
              <a:buChar char="§"/>
            </a:pPr>
            <a:r>
              <a:rPr lang="nb-NO" sz="1100" dirty="0" smtClean="0"/>
              <a:t>De yngre er mer skeptiske enn de over 30 år</a:t>
            </a:r>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25</a:t>
            </a:r>
            <a:endParaRPr lang="nb-NO" sz="750" b="0" dirty="0" err="1" smtClean="0">
              <a:solidFill>
                <a:srgbClr val="333333"/>
              </a:solidFill>
              <a:latin typeface="+mn-lt"/>
            </a:endParaRPr>
          </a:p>
        </p:txBody>
      </p:sp>
    </p:spTree>
    <p:extLst>
      <p:ext uri="{BB962C8B-B14F-4D97-AF65-F5344CB8AC3E}">
        <p14:creationId xmlns:p14="http://schemas.microsoft.com/office/powerpoint/2010/main" val="2886592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defTabSz="762000" eaLnBrk="0" hangingPunct="0"/>
            <a:r>
              <a:rPr lang="nb-NO" dirty="0" smtClean="0"/>
              <a:t>Mindre tiltro til ulvejakt</a:t>
            </a:r>
            <a:r>
              <a:rPr lang="nb-NO" dirty="0"/>
              <a:t/>
            </a:r>
            <a:br>
              <a:rPr lang="nb-NO" dirty="0"/>
            </a:br>
            <a:r>
              <a:rPr lang="nb-NO" sz="1000" i="1" dirty="0" smtClean="0"/>
              <a:t>«Hva </a:t>
            </a:r>
            <a:r>
              <a:rPr lang="nb-NO" sz="1000" i="1" dirty="0"/>
              <a:t>slags type jakt, altså jakt på hvilket dyr, er det du særlig har liten tiltro til</a:t>
            </a:r>
            <a:r>
              <a:rPr lang="nb-NO" sz="1000" i="1" dirty="0" smtClean="0"/>
              <a:t>?» </a:t>
            </a:r>
            <a:r>
              <a:rPr lang="nb-NO" sz="1000" i="1" dirty="0"/>
              <a:t>DERSOM DET SIES ”STORVILTJAKT” ELLER ” SMÅVILTJAKT” FÅ IO TIL Å PRESISERE. KUN ETT </a:t>
            </a:r>
            <a:r>
              <a:rPr lang="nb-NO" sz="1000" i="1" dirty="0" smtClean="0"/>
              <a:t>SVAR. </a:t>
            </a:r>
            <a:r>
              <a:rPr lang="nb-NO" sz="1000" dirty="0" smtClean="0"/>
              <a:t>I % av base n= 94 som har liten tiltro til at jakt drives på en human måte. </a:t>
            </a:r>
            <a:endParaRPr lang="nb-NO" sz="1000" dirty="0">
              <a:solidFill>
                <a:schemeClr val="tx1"/>
              </a:solidFill>
            </a:endParaRPr>
          </a:p>
        </p:txBody>
      </p:sp>
      <p:sp>
        <p:nvSpPr>
          <p:cNvPr id="5" name="Plassholder for innhold 4"/>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200" dirty="0" smtClean="0"/>
              <a:t>Andelen som har </a:t>
            </a:r>
            <a:r>
              <a:rPr lang="nb-NO" sz="1200" dirty="0"/>
              <a:t>liten tiltro til all form for </a:t>
            </a:r>
            <a:r>
              <a:rPr lang="nb-NO" sz="1200" dirty="0" smtClean="0"/>
              <a:t>jakt er fortsatt synkende og det gjelder kun 13% pr 2014. </a:t>
            </a:r>
            <a:endParaRPr lang="nb-NO" sz="1200" dirty="0"/>
          </a:p>
          <a:p>
            <a:pPr marL="171450" indent="-171450">
              <a:spcAft>
                <a:spcPts val="600"/>
              </a:spcAft>
              <a:buFont typeface="Wingdings" panose="05000000000000000000" pitchFamily="2" charset="2"/>
              <a:buChar char="§"/>
            </a:pPr>
            <a:r>
              <a:rPr lang="nb-NO" sz="1200" dirty="0"/>
              <a:t>Blant de spesifiserte jaktformene </a:t>
            </a:r>
            <a:r>
              <a:rPr lang="nb-NO" sz="1200" dirty="0" smtClean="0"/>
              <a:t> øker skepsisen til jakt på ulv betydelig – fra 12% til 30% i 2014. </a:t>
            </a:r>
            <a:endParaRPr lang="nb-NO" sz="1200" dirty="0"/>
          </a:p>
        </p:txBody>
      </p:sp>
      <p:graphicFrame>
        <p:nvGraphicFramePr>
          <p:cNvPr id="8" name="Plassholder for innhold 5"/>
          <p:cNvGraphicFramePr>
            <a:graphicFrameLocks noGrp="1"/>
          </p:cNvGraphicFramePr>
          <p:nvPr>
            <p:ph sz="quarter" idx="11"/>
            <p:extLst>
              <p:ext uri="{D42A27DB-BD31-4B8C-83A1-F6EECF244321}">
                <p14:modId xmlns:p14="http://schemas.microsoft.com/office/powerpoint/2010/main" val="3890871407"/>
              </p:ext>
            </p:extLst>
          </p:nvPr>
        </p:nvGraphicFramePr>
        <p:xfrm>
          <a:off x="285750" y="1031876"/>
          <a:ext cx="4286250" cy="37320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26</a:t>
            </a:r>
            <a:endParaRPr lang="nb-NO" sz="750" b="0" dirty="0" err="1" smtClean="0">
              <a:solidFill>
                <a:srgbClr val="333333"/>
              </a:solidFill>
              <a:latin typeface="+mn-lt"/>
            </a:endParaRPr>
          </a:p>
        </p:txBody>
      </p:sp>
    </p:spTree>
    <p:extLst>
      <p:ext uri="{BB962C8B-B14F-4D97-AF65-F5344CB8AC3E}">
        <p14:creationId xmlns:p14="http://schemas.microsoft.com/office/powerpoint/2010/main" val="2054201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1467905530"/>
              </p:ext>
            </p:extLst>
          </p:nvPr>
        </p:nvGraphicFramePr>
        <p:xfrm>
          <a:off x="432506" y="1280232"/>
          <a:ext cx="4030663" cy="377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lstStyle/>
          <a:p>
            <a:pPr defTabSz="762000" eaLnBrk="0" hangingPunct="0"/>
            <a:r>
              <a:rPr lang="nb-NO" dirty="0"/>
              <a:t>Generell holdning til ’</a:t>
            </a:r>
            <a:r>
              <a:rPr lang="nb-NO" dirty="0" err="1"/>
              <a:t>catch</a:t>
            </a:r>
            <a:r>
              <a:rPr lang="nb-NO" dirty="0"/>
              <a:t> and </a:t>
            </a:r>
            <a:r>
              <a:rPr lang="nb-NO" dirty="0" err="1"/>
              <a:t>release</a:t>
            </a:r>
            <a:r>
              <a:rPr lang="nb-NO" dirty="0"/>
              <a:t>’</a:t>
            </a:r>
            <a:br>
              <a:rPr lang="nb-NO" dirty="0"/>
            </a:br>
            <a:r>
              <a:rPr lang="nb-NO" sz="1000" i="1" dirty="0" smtClean="0"/>
              <a:t>«På </a:t>
            </a:r>
            <a:r>
              <a:rPr lang="nb-NO" sz="1000" i="1" dirty="0"/>
              <a:t>generelt grunnlag, hvor positiv eller negativ stiller du deg til såkalt </a:t>
            </a:r>
            <a:r>
              <a:rPr lang="nb-NO" sz="1000" i="1" dirty="0" err="1"/>
              <a:t>catch</a:t>
            </a:r>
            <a:r>
              <a:rPr lang="nb-NO" sz="1000" i="1" dirty="0"/>
              <a:t> and </a:t>
            </a:r>
            <a:r>
              <a:rPr lang="nb-NO" sz="1000" i="1" dirty="0" err="1"/>
              <a:t>release</a:t>
            </a:r>
            <a:r>
              <a:rPr lang="nb-NO" sz="1000" i="1" dirty="0"/>
              <a:t>? Det vil si at fiskeren slipper fisken ut i vannet igjen levende i stedet for å drepe </a:t>
            </a:r>
            <a:r>
              <a:rPr lang="nb-NO" sz="1000" i="1" dirty="0" smtClean="0"/>
              <a:t>fisken» </a:t>
            </a:r>
            <a:r>
              <a:rPr lang="nb-NO" sz="1000" i="1" dirty="0"/>
              <a:t>LES </a:t>
            </a:r>
            <a:r>
              <a:rPr lang="nb-NO" sz="1000" i="1" dirty="0" smtClean="0"/>
              <a:t>OPP. I % av base n=601</a:t>
            </a:r>
            <a:endParaRPr lang="nb-NO" sz="1000" i="1" dirty="0"/>
          </a:p>
        </p:txBody>
      </p:sp>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a:t>Andelen som er positive til ‘</a:t>
            </a:r>
            <a:r>
              <a:rPr lang="nb-NO" sz="1100" dirty="0" err="1"/>
              <a:t>catch</a:t>
            </a:r>
            <a:r>
              <a:rPr lang="nb-NO" sz="1100" dirty="0"/>
              <a:t> and </a:t>
            </a:r>
            <a:r>
              <a:rPr lang="nb-NO" sz="1100" dirty="0" err="1"/>
              <a:t>release</a:t>
            </a:r>
            <a:r>
              <a:rPr lang="nb-NO" sz="1100" dirty="0"/>
              <a:t>’ </a:t>
            </a:r>
            <a:r>
              <a:rPr lang="nb-NO" sz="1100" dirty="0" smtClean="0"/>
              <a:t>(at </a:t>
            </a:r>
            <a:r>
              <a:rPr lang="nb-NO" sz="1100" dirty="0"/>
              <a:t>fiskeren slipper fisken ut i vannet igjen levende i stedet for å drepe </a:t>
            </a:r>
            <a:r>
              <a:rPr lang="nb-NO" sz="1100" dirty="0" smtClean="0"/>
              <a:t>fisken) </a:t>
            </a:r>
            <a:r>
              <a:rPr lang="nb-NO" sz="1100" dirty="0"/>
              <a:t>har økt siden 2010, og omfatter nå omtrent </a:t>
            </a:r>
            <a:r>
              <a:rPr lang="nb-NO" sz="1100" dirty="0" smtClean="0"/>
              <a:t>halvparten, 49%, </a:t>
            </a:r>
            <a:r>
              <a:rPr lang="nb-NO" sz="1100" dirty="0"/>
              <a:t>av befolkningen. </a:t>
            </a:r>
            <a:endParaRPr lang="nb-NO" sz="1100" dirty="0" smtClean="0"/>
          </a:p>
          <a:p>
            <a:pPr marL="171450" indent="-171450">
              <a:spcAft>
                <a:spcPts val="600"/>
              </a:spcAft>
              <a:buFont typeface="Wingdings" panose="05000000000000000000" pitchFamily="2" charset="2"/>
              <a:buChar char="§"/>
            </a:pPr>
            <a:r>
              <a:rPr lang="nb-NO" sz="1100" dirty="0" smtClean="0"/>
              <a:t>Færre er negative; andelen har sunket jevnt siden 2008. </a:t>
            </a:r>
            <a:endParaRPr lang="nb-NO" sz="1100"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27</a:t>
            </a:r>
            <a:endParaRPr lang="nb-NO" sz="750" b="0" dirty="0" err="1" smtClean="0">
              <a:solidFill>
                <a:srgbClr val="333333"/>
              </a:solidFill>
              <a:latin typeface="+mn-lt"/>
            </a:endParaRPr>
          </a:p>
        </p:txBody>
      </p:sp>
    </p:spTree>
    <p:extLst>
      <p:ext uri="{BB962C8B-B14F-4D97-AF65-F5344CB8AC3E}">
        <p14:creationId xmlns:p14="http://schemas.microsoft.com/office/powerpoint/2010/main" val="123672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4</a:t>
            </a:r>
            <a:endParaRPr lang="nb-NO" dirty="0"/>
          </a:p>
        </p:txBody>
      </p:sp>
      <p:sp>
        <p:nvSpPr>
          <p:cNvPr id="4" name="Tittel 3"/>
          <p:cNvSpPr>
            <a:spLocks noGrp="1"/>
          </p:cNvSpPr>
          <p:nvPr>
            <p:ph type="title"/>
          </p:nvPr>
        </p:nvSpPr>
        <p:spPr/>
        <p:txBody>
          <a:bodyPr/>
          <a:lstStyle/>
          <a:p>
            <a:r>
              <a:rPr lang="nb-NO" dirty="0"/>
              <a:t>Rovdyr og samfunn</a:t>
            </a:r>
          </a:p>
        </p:txBody>
      </p:sp>
      <p:pic>
        <p:nvPicPr>
          <p:cNvPr id="9" name="Plassholder for bilde 8"/>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338861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err="1" smtClean="0"/>
              <a:t>Innsikt</a:t>
            </a:r>
            <a:r>
              <a:rPr lang="en-AU" dirty="0" smtClean="0"/>
              <a:t> I</a:t>
            </a:r>
            <a:endParaRPr lang="en-AU" dirty="0"/>
          </a:p>
        </p:txBody>
      </p:sp>
      <p:sp>
        <p:nvSpPr>
          <p:cNvPr id="12" name="Content Placeholder 11"/>
          <p:cNvSpPr>
            <a:spLocks noGrp="1"/>
          </p:cNvSpPr>
          <p:nvPr>
            <p:ph sz="quarter" idx="11"/>
          </p:nvPr>
        </p:nvSpPr>
        <p:spPr>
          <a:xfrm>
            <a:off x="218017" y="914399"/>
            <a:ext cx="3891140" cy="5130978"/>
          </a:xfrm>
        </p:spPr>
        <p:txBody>
          <a:bodyPr/>
          <a:lstStyle/>
          <a:p>
            <a:pPr>
              <a:buClr>
                <a:schemeClr val="accent3"/>
              </a:buClr>
            </a:pPr>
            <a:r>
              <a:rPr lang="nb-NO" sz="1400" dirty="0" smtClean="0">
                <a:latin typeface="Calibri" panose="020F0502020204030204" pitchFamily="34" charset="0"/>
              </a:rPr>
              <a:t>NATURFORVALTNING OG FRILUFTSLIV</a:t>
            </a:r>
          </a:p>
          <a:p>
            <a:pPr marL="285750" indent="-285750">
              <a:buClr>
                <a:schemeClr val="accent3"/>
              </a:buClr>
              <a:buFont typeface="Wingdings" panose="05000000000000000000" pitchFamily="2" charset="2"/>
              <a:buChar char="§"/>
            </a:pPr>
            <a:r>
              <a:rPr lang="nb-NO" sz="1400" dirty="0" smtClean="0">
                <a:latin typeface="Calibri" panose="020F0502020204030204" pitchFamily="34" charset="0"/>
              </a:rPr>
              <a:t>Interessen for naturforvaltning er relativt uendret, men interessen for friluftsliv viser en svakt økende trendutvikling fra 2001 til 2014. </a:t>
            </a:r>
          </a:p>
          <a:p>
            <a:pPr marL="285750" indent="-285750">
              <a:buClr>
                <a:schemeClr val="accent3"/>
              </a:buClr>
              <a:buFont typeface="Wingdings" panose="05000000000000000000" pitchFamily="2" charset="2"/>
              <a:buChar char="§"/>
            </a:pPr>
            <a:r>
              <a:rPr lang="nb-NO" sz="1400" dirty="0" smtClean="0">
                <a:latin typeface="Calibri" panose="020F0502020204030204" pitchFamily="34" charset="0"/>
              </a:rPr>
              <a:t>Det er først og fremst </a:t>
            </a:r>
            <a:r>
              <a:rPr lang="nb-NO" sz="1400" i="1" dirty="0" smtClean="0">
                <a:latin typeface="Calibri" panose="020F0502020204030204" pitchFamily="34" charset="0"/>
              </a:rPr>
              <a:t>turgåing</a:t>
            </a:r>
            <a:r>
              <a:rPr lang="nb-NO" sz="1400" dirty="0" smtClean="0">
                <a:latin typeface="Calibri" panose="020F0502020204030204" pitchFamily="34" charset="0"/>
              </a:rPr>
              <a:t> og </a:t>
            </a:r>
            <a:r>
              <a:rPr lang="nb-NO" sz="1400" i="1" dirty="0" smtClean="0">
                <a:latin typeface="Calibri" panose="020F0502020204030204" pitchFamily="34" charset="0"/>
              </a:rPr>
              <a:t>frisk luft </a:t>
            </a:r>
            <a:r>
              <a:rPr lang="nb-NO" sz="1400" dirty="0" smtClean="0">
                <a:latin typeface="Calibri" panose="020F0502020204030204" pitchFamily="34" charset="0"/>
              </a:rPr>
              <a:t>som motiverer befolkningen til friluftsliv. </a:t>
            </a:r>
          </a:p>
          <a:p>
            <a:pPr marL="538163" lvl="2" indent="-285750">
              <a:buClr>
                <a:schemeClr val="accent3"/>
              </a:buClr>
              <a:buFont typeface="Wingdings" panose="05000000000000000000" pitchFamily="2" charset="2"/>
              <a:buChar char="§"/>
            </a:pPr>
            <a:r>
              <a:rPr lang="nb-NO" sz="1200" dirty="0" smtClean="0">
                <a:latin typeface="Calibri" panose="020F0502020204030204" pitchFamily="34" charset="0"/>
              </a:rPr>
              <a:t>Det er først og fremst menn som bedriver jakt og fiske, mens kvinners friluftsliv preges av større bredde enn menns friluftsliv. </a:t>
            </a:r>
          </a:p>
          <a:p>
            <a:pPr marL="538163" lvl="2" indent="-285750">
              <a:buClr>
                <a:schemeClr val="accent3"/>
              </a:buClr>
              <a:buFont typeface="Wingdings" panose="05000000000000000000" pitchFamily="2" charset="2"/>
              <a:buChar char="§"/>
            </a:pPr>
            <a:r>
              <a:rPr lang="nb-NO" sz="1200" dirty="0" smtClean="0">
                <a:latin typeface="Calibri" panose="020F0502020204030204" pitchFamily="34" charset="0"/>
              </a:rPr>
              <a:t>De yngste (under 30 år) er de som i størst grad utøver friluftsliv motivert av trening, mens de eldre (60år+) er de som i størst grad er motivert av turgåing. </a:t>
            </a:r>
          </a:p>
          <a:p>
            <a:pPr marL="285750" indent="-285750">
              <a:buClr>
                <a:schemeClr val="accent3"/>
              </a:buClr>
              <a:buFont typeface="Wingdings" panose="05000000000000000000" pitchFamily="2" charset="2"/>
              <a:buChar char="§"/>
            </a:pPr>
            <a:r>
              <a:rPr lang="nb-NO" sz="1400" dirty="0" smtClean="0">
                <a:latin typeface="Calibri" panose="020F0502020204030204" pitchFamily="34" charset="0"/>
              </a:rPr>
              <a:t>Hyppigheten av det å være ute i naturen går ned; pr 2014 er om lag 1 av 4 ute i naturen </a:t>
            </a:r>
            <a:r>
              <a:rPr lang="nb-NO" sz="1400" i="1" dirty="0" smtClean="0">
                <a:latin typeface="Calibri" panose="020F0502020204030204" pitchFamily="34" charset="0"/>
              </a:rPr>
              <a:t>daglig</a:t>
            </a:r>
            <a:r>
              <a:rPr lang="nb-NO" sz="1400" dirty="0" smtClean="0">
                <a:latin typeface="Calibri" panose="020F0502020204030204" pitchFamily="34" charset="0"/>
              </a:rPr>
              <a:t>, mens 1 av 5 er ute 3-4 ganger pr uke. 11% er ute i naturen </a:t>
            </a:r>
            <a:r>
              <a:rPr lang="nb-NO" sz="1400" i="1" dirty="0" smtClean="0">
                <a:latin typeface="Calibri" panose="020F0502020204030204" pitchFamily="34" charset="0"/>
              </a:rPr>
              <a:t>månedlig</a:t>
            </a:r>
            <a:r>
              <a:rPr lang="nb-NO" sz="1400" dirty="0" smtClean="0">
                <a:latin typeface="Calibri" panose="020F0502020204030204" pitchFamily="34" charset="0"/>
              </a:rPr>
              <a:t> eller </a:t>
            </a:r>
            <a:r>
              <a:rPr lang="nb-NO" sz="1400" i="1" dirty="0" smtClean="0">
                <a:latin typeface="Calibri" panose="020F0502020204030204" pitchFamily="34" charset="0"/>
              </a:rPr>
              <a:t>sjeldnere</a:t>
            </a:r>
            <a:r>
              <a:rPr lang="nb-NO" sz="1400" dirty="0" smtClean="0">
                <a:latin typeface="Calibri" panose="020F0502020204030204" pitchFamily="34" charset="0"/>
              </a:rPr>
              <a:t>. </a:t>
            </a:r>
          </a:p>
          <a:p>
            <a:pPr marL="285750" indent="-285750">
              <a:buClr>
                <a:schemeClr val="accent3"/>
              </a:buClr>
              <a:buFont typeface="Wingdings" panose="05000000000000000000" pitchFamily="2" charset="2"/>
              <a:buChar char="§"/>
            </a:pPr>
            <a:r>
              <a:rPr lang="nb-NO" sz="1400" dirty="0" smtClean="0">
                <a:latin typeface="Calibri" panose="020F0502020204030204" pitchFamily="34" charset="0"/>
              </a:rPr>
              <a:t>2 av 3 ønsker imidlertid å være mer ute og det som er av størst betydning for å få det til er </a:t>
            </a:r>
            <a:r>
              <a:rPr lang="nb-NO" sz="1400" i="1" dirty="0" smtClean="0">
                <a:latin typeface="Calibri" panose="020F0502020204030204" pitchFamily="34" charset="0"/>
              </a:rPr>
              <a:t>bedre tid. </a:t>
            </a:r>
            <a:r>
              <a:rPr lang="nb-NO" sz="1400" dirty="0" smtClean="0">
                <a:latin typeface="Calibri" panose="020F0502020204030204" pitchFamily="34" charset="0"/>
              </a:rPr>
              <a:t>Det å få </a:t>
            </a:r>
            <a:r>
              <a:rPr lang="nb-NO" sz="1400" i="1" dirty="0" smtClean="0">
                <a:latin typeface="Calibri" panose="020F0502020204030204" pitchFamily="34" charset="0"/>
              </a:rPr>
              <a:t>merket stier/løyper i nærmiljøet </a:t>
            </a:r>
            <a:r>
              <a:rPr lang="nb-NO" sz="1400" dirty="0" smtClean="0">
                <a:latin typeface="Calibri" panose="020F0502020204030204" pitchFamily="34" charset="0"/>
              </a:rPr>
              <a:t>og</a:t>
            </a:r>
            <a:r>
              <a:rPr lang="nb-NO" sz="1400" i="1" dirty="0" smtClean="0">
                <a:latin typeface="Calibri" panose="020F0502020204030204" pitchFamily="34" charset="0"/>
              </a:rPr>
              <a:t> </a:t>
            </a:r>
            <a:r>
              <a:rPr lang="nb-NO" sz="1400" dirty="0" smtClean="0">
                <a:latin typeface="Calibri" panose="020F0502020204030204" pitchFamily="34" charset="0"/>
              </a:rPr>
              <a:t>at man har </a:t>
            </a:r>
            <a:r>
              <a:rPr lang="nb-NO" sz="1400" i="1" dirty="0" smtClean="0">
                <a:latin typeface="Calibri" panose="020F0502020204030204" pitchFamily="34" charset="0"/>
              </a:rPr>
              <a:t>noen å være ute sammen med </a:t>
            </a:r>
            <a:r>
              <a:rPr lang="nb-NO" sz="1400" dirty="0" smtClean="0">
                <a:latin typeface="Calibri" panose="020F0502020204030204" pitchFamily="34" charset="0"/>
              </a:rPr>
              <a:t>er også viktige betingelser for økt friluftsliv. </a:t>
            </a:r>
            <a:endParaRPr lang="nb-NO" sz="1400" dirty="0">
              <a:latin typeface="Calibri" panose="020F0502020204030204" pitchFamily="34" charset="0"/>
            </a:endParaRPr>
          </a:p>
        </p:txBody>
      </p:sp>
      <p:pic>
        <p:nvPicPr>
          <p:cNvPr id="8" name="Picture 7" descr="TNS_Signature_Marque-03.jpg"/>
          <p:cNvPicPr>
            <a:picLocks noChangeAspect="1"/>
          </p:cNvPicPr>
          <p:nvPr/>
        </p:nvPicPr>
        <p:blipFill>
          <a:blip r:embed="rId3" cstate="print"/>
          <a:srcRect l="27222" t="15824" r="21667" b="11778"/>
          <a:stretch>
            <a:fillRect/>
          </a:stretch>
        </p:blipFill>
        <p:spPr>
          <a:xfrm>
            <a:off x="8087783" y="276225"/>
            <a:ext cx="767292" cy="768350"/>
          </a:xfrm>
          <a:prstGeom prst="rect">
            <a:avLst/>
          </a:prstGeom>
        </p:spPr>
      </p:pic>
      <p:sp>
        <p:nvSpPr>
          <p:cNvPr id="11" name="Content Placeholder 11"/>
          <p:cNvSpPr>
            <a:spLocks noGrp="1"/>
          </p:cNvSpPr>
          <p:nvPr>
            <p:ph sz="quarter" idx="11"/>
          </p:nvPr>
        </p:nvSpPr>
        <p:spPr>
          <a:xfrm>
            <a:off x="4549422" y="908754"/>
            <a:ext cx="4305653" cy="5153378"/>
          </a:xfrm>
        </p:spPr>
        <p:txBody>
          <a:bodyPr/>
          <a:lstStyle/>
          <a:p>
            <a:pPr marL="285750" indent="-285750">
              <a:buClr>
                <a:schemeClr val="accent3"/>
              </a:buClr>
              <a:buFont typeface="Wingdings" panose="05000000000000000000" pitchFamily="2" charset="2"/>
              <a:buChar char="§"/>
            </a:pPr>
            <a:r>
              <a:rPr lang="nb-NO" sz="1400" dirty="0" smtClean="0">
                <a:latin typeface="Calibri" panose="020F0502020204030204" pitchFamily="34" charset="0"/>
              </a:rPr>
              <a:t>Befolkningen er om lag tredelt når det gjelder å overnatte ute </a:t>
            </a:r>
            <a:r>
              <a:rPr lang="nb-NO" sz="1400" dirty="0" err="1" smtClean="0">
                <a:latin typeface="Calibri" panose="020F0502020204030204" pitchFamily="34" charset="0"/>
              </a:rPr>
              <a:t>ifm</a:t>
            </a:r>
            <a:r>
              <a:rPr lang="nb-NO" sz="1400" dirty="0" smtClean="0">
                <a:latin typeface="Calibri" panose="020F0502020204030204" pitchFamily="34" charset="0"/>
              </a:rPr>
              <a:t> friluftsliv; 37% overnatter </a:t>
            </a:r>
            <a:r>
              <a:rPr lang="nb-NO" sz="1400" i="1" dirty="0" smtClean="0">
                <a:latin typeface="Calibri" panose="020F0502020204030204" pitchFamily="34" charset="0"/>
              </a:rPr>
              <a:t>aldr</a:t>
            </a:r>
            <a:r>
              <a:rPr lang="nb-NO" sz="1400" dirty="0" smtClean="0">
                <a:latin typeface="Calibri" panose="020F0502020204030204" pitchFamily="34" charset="0"/>
              </a:rPr>
              <a:t>i, 38% </a:t>
            </a:r>
            <a:r>
              <a:rPr lang="nb-NO" sz="1400" i="1" dirty="0" smtClean="0">
                <a:latin typeface="Calibri" panose="020F0502020204030204" pitchFamily="34" charset="0"/>
              </a:rPr>
              <a:t>av og til </a:t>
            </a:r>
            <a:r>
              <a:rPr lang="nb-NO" sz="1400" dirty="0" smtClean="0">
                <a:latin typeface="Calibri" panose="020F0502020204030204" pitchFamily="34" charset="0"/>
              </a:rPr>
              <a:t>(1-10 overnattingsdøgn pr år), mens 26% overnatter </a:t>
            </a:r>
            <a:r>
              <a:rPr lang="nb-NO" sz="1400" i="1" dirty="0" smtClean="0">
                <a:latin typeface="Calibri" panose="020F0502020204030204" pitchFamily="34" charset="0"/>
              </a:rPr>
              <a:t>mer enn 10 døgn pr år</a:t>
            </a:r>
            <a:r>
              <a:rPr lang="nb-NO" sz="1400" dirty="0" smtClean="0">
                <a:latin typeface="Calibri" panose="020F0502020204030204" pitchFamily="34" charset="0"/>
              </a:rPr>
              <a:t>. </a:t>
            </a:r>
          </a:p>
          <a:p>
            <a:pPr marL="538163" lvl="2" indent="-285750">
              <a:buClr>
                <a:schemeClr val="accent3"/>
              </a:buClr>
              <a:buFont typeface="Wingdings" panose="05000000000000000000" pitchFamily="2" charset="2"/>
              <a:buChar char="§"/>
            </a:pPr>
            <a:r>
              <a:rPr lang="nb-NO" sz="1200" dirty="0">
                <a:latin typeface="Calibri" panose="020F0502020204030204" pitchFamily="34" charset="0"/>
              </a:rPr>
              <a:t>Menn overnatter ute fortsatt oftere enn kvinner, men forskjellen er minkende. </a:t>
            </a:r>
            <a:r>
              <a:rPr lang="nb-NO" sz="1200" dirty="0" smtClean="0">
                <a:latin typeface="Calibri" panose="020F0502020204030204" pitchFamily="34" charset="0"/>
              </a:rPr>
              <a:t> Flest som overnatter ute </a:t>
            </a:r>
            <a:r>
              <a:rPr lang="nb-NO" sz="1200" dirty="0" err="1" smtClean="0">
                <a:latin typeface="Calibri" panose="020F0502020204030204" pitchFamily="34" charset="0"/>
              </a:rPr>
              <a:t>ifm</a:t>
            </a:r>
            <a:r>
              <a:rPr lang="nb-NO" sz="1200" dirty="0" smtClean="0">
                <a:latin typeface="Calibri" panose="020F0502020204030204" pitchFamily="34" charset="0"/>
              </a:rPr>
              <a:t> friluftsliv er det i aldersgruppa 30-45 år. </a:t>
            </a:r>
          </a:p>
          <a:p>
            <a:pPr marL="285750" lvl="1" indent="-285750">
              <a:buClr>
                <a:schemeClr val="accent3"/>
              </a:buClr>
              <a:buFont typeface="Wingdings" panose="05000000000000000000" pitchFamily="2" charset="2"/>
              <a:buChar char="§"/>
            </a:pPr>
            <a:r>
              <a:rPr lang="nb-NO" sz="1400" b="0" dirty="0">
                <a:latin typeface="Calibri" panose="020F0502020204030204" pitchFamily="34" charset="0"/>
              </a:rPr>
              <a:t>DNT er den klart mest kjente tilbyder av </a:t>
            </a:r>
            <a:r>
              <a:rPr lang="nb-NO" sz="1400" b="0" dirty="0" smtClean="0">
                <a:latin typeface="Calibri" panose="020F0502020204030204" pitchFamily="34" charset="0"/>
              </a:rPr>
              <a:t>overnatting/ hytter, men kjennskapet til Statskog som tilbyder er økende og pr 2014 er det 14% som kjenner til dette. </a:t>
            </a:r>
          </a:p>
          <a:p>
            <a:pPr marL="285750" lvl="1" indent="-285750">
              <a:buClr>
                <a:schemeClr val="accent3"/>
              </a:buClr>
              <a:buFont typeface="Wingdings" panose="05000000000000000000" pitchFamily="2" charset="2"/>
              <a:buChar char="§"/>
            </a:pPr>
            <a:endParaRPr lang="nb-NO" sz="1400" b="0" dirty="0">
              <a:latin typeface="Calibri" panose="020F0502020204030204" pitchFamily="34" charset="0"/>
            </a:endParaRPr>
          </a:p>
          <a:p>
            <a:pPr lvl="1">
              <a:buClr>
                <a:schemeClr val="accent3"/>
              </a:buClr>
            </a:pPr>
            <a:r>
              <a:rPr lang="nb-NO" sz="1400" b="0" dirty="0" smtClean="0">
                <a:latin typeface="Calibri" panose="020F0502020204030204" pitchFamily="34" charset="0"/>
              </a:rPr>
              <a:t>BRUK AV NÆRMILJØET</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22% av befolkningen utøver friluftsliv eller aktiviteter i nærmiljøet </a:t>
            </a:r>
            <a:r>
              <a:rPr lang="nb-NO" sz="1400" b="0" i="1" dirty="0" smtClean="0">
                <a:latin typeface="Calibri" panose="020F0502020204030204" pitchFamily="34" charset="0"/>
              </a:rPr>
              <a:t>daglig; </a:t>
            </a:r>
            <a:r>
              <a:rPr lang="nb-NO" sz="1400" b="0" dirty="0" smtClean="0">
                <a:latin typeface="Calibri" panose="020F0502020204030204" pitchFamily="34" charset="0"/>
              </a:rPr>
              <a:t>en økning på 3%poeng fra 2012, men endringen er ikke signifikant. </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93% av befolkningen har, som tidligere, tilgang på natur og turmuligheter i nærmiljøet. </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Men signifikant flere kvinner enn menn er </a:t>
            </a:r>
            <a:r>
              <a:rPr lang="nb-NO" sz="1400" b="0" dirty="0">
                <a:latin typeface="Calibri" panose="020F0502020204030204" pitchFamily="34" charset="0"/>
              </a:rPr>
              <a:t>ute i nærmiljøet </a:t>
            </a:r>
            <a:r>
              <a:rPr lang="nb-NO" sz="1400" b="0" i="1" dirty="0" smtClean="0">
                <a:latin typeface="Calibri" panose="020F0502020204030204" pitchFamily="34" charset="0"/>
              </a:rPr>
              <a:t>daglig</a:t>
            </a:r>
            <a:r>
              <a:rPr lang="nb-NO" sz="1400" b="0" dirty="0">
                <a:latin typeface="Calibri" panose="020F0502020204030204" pitchFamily="34" charset="0"/>
              </a:rPr>
              <a:t>;</a:t>
            </a:r>
            <a:r>
              <a:rPr lang="nb-NO" sz="1400" b="0" dirty="0" smtClean="0">
                <a:latin typeface="Calibri" panose="020F0502020204030204" pitchFamily="34" charset="0"/>
              </a:rPr>
              <a:t> 27% kvinner </a:t>
            </a:r>
            <a:r>
              <a:rPr lang="nb-NO" sz="1400" b="0" dirty="0" err="1" smtClean="0">
                <a:latin typeface="Calibri" panose="020F0502020204030204" pitchFamily="34" charset="0"/>
              </a:rPr>
              <a:t>vs</a:t>
            </a:r>
            <a:r>
              <a:rPr lang="nb-NO" sz="1400" b="0" dirty="0" smtClean="0">
                <a:latin typeface="Calibri" panose="020F0502020204030204" pitchFamily="34" charset="0"/>
              </a:rPr>
              <a:t> 17% menn. </a:t>
            </a:r>
            <a:r>
              <a:rPr lang="nb-NO" sz="1400" b="0" dirty="0">
                <a:latin typeface="Calibri" panose="020F0502020204030204" pitchFamily="34" charset="0"/>
              </a:rPr>
              <a:t>%</a:t>
            </a:r>
            <a:r>
              <a:rPr lang="nb-NO" sz="1400" b="0" dirty="0" smtClean="0">
                <a:latin typeface="Calibri" panose="020F0502020204030204" pitchFamily="34" charset="0"/>
              </a:rPr>
              <a:t>andelen som er ute daglig er økende med alder og lavest i Oslo/Akershus; høyest på Sør- og Vestlandet.  </a:t>
            </a: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lvl="1">
              <a:buClr>
                <a:schemeClr val="accent3"/>
              </a:buClr>
            </a:pPr>
            <a:endParaRPr lang="nb-NO" sz="1400" b="0" dirty="0" smtClean="0">
              <a:latin typeface="Calibri" panose="020F0502020204030204" pitchFamily="34" charset="0"/>
            </a:endParaRPr>
          </a:p>
          <a:p>
            <a:pPr lvl="1">
              <a:buClr>
                <a:schemeClr val="accent3"/>
              </a:buClr>
            </a:pPr>
            <a:endParaRPr lang="nb-NO" sz="1400" b="0" dirty="0">
              <a:latin typeface="Calibri" panose="020F0502020204030204" pitchFamily="34" charset="0"/>
            </a:endParaRPr>
          </a:p>
          <a:p>
            <a:pPr marL="538163" lvl="2" indent="-285750">
              <a:buClr>
                <a:schemeClr val="accent3"/>
              </a:buClr>
              <a:buFont typeface="Wingdings" panose="05000000000000000000" pitchFamily="2" charset="2"/>
              <a:buChar char="§"/>
            </a:pPr>
            <a:endParaRPr lang="nb-NO" sz="1400" dirty="0">
              <a:latin typeface="Calibri" panose="020F0502020204030204" pitchFamily="34" charset="0"/>
            </a:endParaRPr>
          </a:p>
        </p:txBody>
      </p:sp>
      <p:sp>
        <p:nvSpPr>
          <p:cNvPr id="2" name="TekstSylinder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a:t>
            </a:r>
            <a:endParaRPr lang="nb-NO" sz="750" b="0" dirty="0" err="1" smtClean="0">
              <a:solidFill>
                <a:srgbClr val="333333"/>
              </a:solidFill>
              <a:latin typeface="+mn-lt"/>
            </a:endParaRPr>
          </a:p>
        </p:txBody>
      </p:sp>
    </p:spTree>
    <p:extLst>
      <p:ext uri="{BB962C8B-B14F-4D97-AF65-F5344CB8AC3E}">
        <p14:creationId xmlns:p14="http://schemas.microsoft.com/office/powerpoint/2010/main" val="122085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898501545"/>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a:t>Interesse for rovdyrkonflikten</a:t>
            </a:r>
            <a:br>
              <a:rPr lang="nb-NO" dirty="0"/>
            </a:br>
            <a:r>
              <a:rPr lang="nb-NO" sz="1000" i="1" dirty="0" smtClean="0"/>
              <a:t>«Hvor </a:t>
            </a:r>
            <a:r>
              <a:rPr lang="nb-NO" sz="1000" i="1" dirty="0"/>
              <a:t>interessert er du generelt i rovdyrkonflikten? TIL INTERVJUER: </a:t>
            </a:r>
            <a:r>
              <a:rPr lang="nb-NO" sz="1000" i="1" dirty="0" smtClean="0"/>
              <a:t>Her menes altså konflikten mellom de fire store rovdyrene ulv, </a:t>
            </a:r>
            <a:r>
              <a:rPr lang="nb-NO" sz="1000" i="1" dirty="0" err="1" smtClean="0"/>
              <a:t>jerv</a:t>
            </a:r>
            <a:r>
              <a:rPr lang="nb-NO" sz="1000" i="1" dirty="0" smtClean="0"/>
              <a:t>, bjørn og gaupe på den ene siden, og blant annet husdyr, rein og utøvelse av friluftsliv og jakt på den andre</a:t>
            </a:r>
            <a:r>
              <a:rPr lang="nb-NO" sz="1000" i="1" dirty="0" smtClean="0"/>
              <a:t>.» </a:t>
            </a:r>
            <a:r>
              <a:rPr lang="nb-NO" sz="1000" dirty="0" smtClean="0"/>
              <a:t>I % av base n= 601. </a:t>
            </a:r>
            <a:endParaRPr lang="nb-NO" sz="1000"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2006881128"/>
              </p:ext>
            </p:extLst>
          </p:nvPr>
        </p:nvGraphicFramePr>
        <p:xfrm>
          <a:off x="285750" y="4769191"/>
          <a:ext cx="4030675" cy="1222165"/>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Interessert</a:t>
                      </a:r>
                    </a:p>
                    <a:p>
                      <a:pPr marL="0" algn="l" defTabSz="914400" rtl="0" eaLnBrk="1" latinLnBrk="0" hangingPunct="1"/>
                      <a:r>
                        <a:rPr lang="nb-NO" sz="700" b="0" u="none" kern="1200" dirty="0" smtClean="0">
                          <a:solidFill>
                            <a:srgbClr val="FFFFFF"/>
                          </a:solidFill>
                          <a:latin typeface="Verdana"/>
                          <a:ea typeface="+mn-ea"/>
                          <a:cs typeface="+mn-cs"/>
                        </a:rPr>
                        <a:t>(top2)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52</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52</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53</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42</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51</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58</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58</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53</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53</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53</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43</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57</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55</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57</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50</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54</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46</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33</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51</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59</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56</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52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56</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47</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45</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45</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60</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u="none" strike="noStrike" dirty="0">
                          <a:effectLst/>
                          <a:latin typeface="Calibri" panose="020F0502020204030204" pitchFamily="34" charset="0"/>
                        </a:rPr>
                        <a:t>58</a:t>
                      </a:r>
                      <a:endParaRPr lang="nb-NO" sz="9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Halvparten (52%) </a:t>
            </a:r>
            <a:r>
              <a:rPr lang="nb-NO" sz="1100" dirty="0"/>
              <a:t>av befolkningen er interessert i rovdyrkonflikten, og andelen har ligget relativt stabilt de siste årene.</a:t>
            </a:r>
          </a:p>
          <a:p>
            <a:pPr marL="171450" indent="-171450">
              <a:spcAft>
                <a:spcPts val="600"/>
              </a:spcAft>
              <a:buFont typeface="Wingdings" panose="05000000000000000000" pitchFamily="2" charset="2"/>
              <a:buChar char="§"/>
            </a:pPr>
            <a:r>
              <a:rPr lang="nb-NO" sz="1100" dirty="0"/>
              <a:t>Tidligere har menn oppgitt større interesse </a:t>
            </a:r>
            <a:r>
              <a:rPr lang="nb-NO" sz="1100" dirty="0" smtClean="0"/>
              <a:t>for dette enn </a:t>
            </a:r>
            <a:r>
              <a:rPr lang="nb-NO" sz="1100" dirty="0"/>
              <a:t>kvinner, men </a:t>
            </a:r>
            <a:r>
              <a:rPr lang="nb-NO" sz="1100" dirty="0" smtClean="0"/>
              <a:t>forskjellen </a:t>
            </a:r>
            <a:r>
              <a:rPr lang="nb-NO" sz="1100" dirty="0"/>
              <a:t>er nå borte.</a:t>
            </a:r>
          </a:p>
          <a:p>
            <a:pPr marL="171450" indent="-171450">
              <a:spcAft>
                <a:spcPts val="600"/>
              </a:spcAft>
              <a:buFont typeface="Wingdings" panose="05000000000000000000" pitchFamily="2" charset="2"/>
              <a:buChar char="§"/>
            </a:pPr>
            <a:r>
              <a:rPr lang="nb-NO" sz="1100" dirty="0"/>
              <a:t>De yngste respondentene er generelt mindre interessert i rovdyrkonflikten enn andre.</a:t>
            </a:r>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29</a:t>
            </a:r>
            <a:endParaRPr lang="nb-NO" sz="750" b="0" dirty="0" err="1" smtClean="0">
              <a:solidFill>
                <a:srgbClr val="333333"/>
              </a:solidFill>
              <a:latin typeface="+mn-lt"/>
            </a:endParaRPr>
          </a:p>
        </p:txBody>
      </p:sp>
    </p:spTree>
    <p:extLst>
      <p:ext uri="{BB962C8B-B14F-4D97-AF65-F5344CB8AC3E}">
        <p14:creationId xmlns:p14="http://schemas.microsoft.com/office/powerpoint/2010/main" val="1292290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defTabSz="762000" eaLnBrk="0" hangingPunct="0"/>
            <a:r>
              <a:rPr lang="nb-NO" dirty="0"/>
              <a:t>Holdning til </a:t>
            </a:r>
            <a:r>
              <a:rPr lang="nb-NO" dirty="0" smtClean="0"/>
              <a:t>fast bestand av rovdyr </a:t>
            </a:r>
            <a:r>
              <a:rPr lang="nb-NO" dirty="0"/>
              <a:t>i </a:t>
            </a:r>
            <a:r>
              <a:rPr lang="nb-NO" dirty="0" smtClean="0"/>
              <a:t>nærområdet (1/2)</a:t>
            </a:r>
            <a:br>
              <a:rPr lang="nb-NO" dirty="0" smtClean="0"/>
            </a:br>
            <a:r>
              <a:rPr lang="nb-NO" sz="1000" i="1" dirty="0" smtClean="0"/>
              <a:t>«</a:t>
            </a:r>
            <a:r>
              <a:rPr lang="nb-NO" sz="1000" i="1" dirty="0"/>
              <a:t>H</a:t>
            </a:r>
            <a:r>
              <a:rPr lang="nb-NO" sz="1000" i="1" dirty="0" smtClean="0"/>
              <a:t>vor </a:t>
            </a:r>
            <a:r>
              <a:rPr lang="nb-NO" sz="1000" i="1" dirty="0" smtClean="0"/>
              <a:t>positiv eller negativ er du til å ha en fast bestand av følgende dyr i ditt eget nærområde</a:t>
            </a:r>
            <a:r>
              <a:rPr lang="nb-NO" sz="1000" i="1" dirty="0" smtClean="0"/>
              <a:t>?» </a:t>
            </a:r>
            <a:r>
              <a:rPr lang="nb-NO" sz="1000" dirty="0" smtClean="0"/>
              <a:t>I % av base n= 601. </a:t>
            </a:r>
            <a:r>
              <a:rPr lang="nb-NO" dirty="0" smtClean="0"/>
              <a:t/>
            </a:r>
            <a:br>
              <a:rPr lang="nb-NO" dirty="0" smtClean="0"/>
            </a:br>
            <a:endParaRPr lang="nb-NO" dirty="0">
              <a:solidFill>
                <a:schemeClr val="tx1"/>
              </a:solidFill>
            </a:endParaRPr>
          </a:p>
        </p:txBody>
      </p:sp>
      <p:sp>
        <p:nvSpPr>
          <p:cNvPr id="5" name="Plassholder for innhold 4"/>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200" dirty="0" smtClean="0"/>
              <a:t>Siden 2012har befolkningen blitt generelt mer positive til fast bestand av rovdyr i eget nærområde. </a:t>
            </a:r>
          </a:p>
          <a:p>
            <a:pPr marL="171450" indent="-171450">
              <a:spcAft>
                <a:spcPts val="600"/>
              </a:spcAft>
              <a:buFont typeface="Wingdings" panose="05000000000000000000" pitchFamily="2" charset="2"/>
              <a:buChar char="§"/>
            </a:pPr>
            <a:r>
              <a:rPr lang="nb-NO" sz="1200" dirty="0" smtClean="0"/>
              <a:t>Respondentene </a:t>
            </a:r>
            <a:r>
              <a:rPr lang="nb-NO" sz="1200" dirty="0"/>
              <a:t>er </a:t>
            </a:r>
            <a:r>
              <a:rPr lang="nb-NO" sz="1200" dirty="0" smtClean="0"/>
              <a:t>som før mest </a:t>
            </a:r>
            <a:r>
              <a:rPr lang="nb-NO" sz="1200" dirty="0"/>
              <a:t>positive til gaupe og minst positive til bjørn</a:t>
            </a:r>
            <a:r>
              <a:rPr lang="nb-NO" sz="1200" dirty="0" smtClean="0"/>
              <a:t>.</a:t>
            </a:r>
            <a:endParaRPr lang="nb-NO" sz="1200" dirty="0"/>
          </a:p>
        </p:txBody>
      </p:sp>
      <p:graphicFrame>
        <p:nvGraphicFramePr>
          <p:cNvPr id="8" name="Plassholder for innhold 5"/>
          <p:cNvGraphicFramePr>
            <a:graphicFrameLocks noGrp="1"/>
          </p:cNvGraphicFramePr>
          <p:nvPr>
            <p:ph sz="quarter" idx="11"/>
            <p:extLst>
              <p:ext uri="{D42A27DB-BD31-4B8C-83A1-F6EECF244321}">
                <p14:modId xmlns:p14="http://schemas.microsoft.com/office/powerpoint/2010/main" val="192119142"/>
              </p:ext>
            </p:extLst>
          </p:nvPr>
        </p:nvGraphicFramePr>
        <p:xfrm>
          <a:off x="285750" y="2902857"/>
          <a:ext cx="4030663" cy="2928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lassholder for innhold 5"/>
          <p:cNvGraphicFramePr>
            <a:graphicFrameLocks/>
          </p:cNvGraphicFramePr>
          <p:nvPr>
            <p:extLst>
              <p:ext uri="{D42A27DB-BD31-4B8C-83A1-F6EECF244321}">
                <p14:modId xmlns:p14="http://schemas.microsoft.com/office/powerpoint/2010/main" val="297417386"/>
              </p:ext>
            </p:extLst>
          </p:nvPr>
        </p:nvGraphicFramePr>
        <p:xfrm>
          <a:off x="285750" y="1031876"/>
          <a:ext cx="4030663" cy="1783895"/>
        </p:xfrm>
        <a:graphic>
          <a:graphicData uri="http://schemas.openxmlformats.org/drawingml/2006/chart">
            <c:chart xmlns:c="http://schemas.openxmlformats.org/drawingml/2006/chart" xmlns:r="http://schemas.openxmlformats.org/officeDocument/2006/relationships" r:id="rId4"/>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30</a:t>
            </a:r>
            <a:endParaRPr lang="nb-NO" sz="750" b="0" dirty="0" err="1" smtClean="0">
              <a:solidFill>
                <a:srgbClr val="333333"/>
              </a:solidFill>
              <a:latin typeface="+mn-lt"/>
            </a:endParaRPr>
          </a:p>
        </p:txBody>
      </p:sp>
    </p:spTree>
    <p:extLst>
      <p:ext uri="{BB962C8B-B14F-4D97-AF65-F5344CB8AC3E}">
        <p14:creationId xmlns:p14="http://schemas.microsoft.com/office/powerpoint/2010/main" val="3787110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a:pPr>
            <a:r>
              <a:rPr lang="nb-NO" kern="0" dirty="0" smtClean="0"/>
              <a:t>Oppfattet konsekvens av rovdyr i nærområdet</a:t>
            </a:r>
            <a:r>
              <a:rPr lang="nb-NO" sz="1000" kern="0" dirty="0" smtClean="0"/>
              <a:t/>
            </a:r>
            <a:br>
              <a:rPr lang="nb-NO" sz="1000" kern="0" dirty="0" smtClean="0"/>
            </a:br>
            <a:r>
              <a:rPr lang="nb-NO" sz="1000" i="1" kern="0" dirty="0" smtClean="0"/>
              <a:t>«H</a:t>
            </a:r>
            <a:r>
              <a:rPr lang="nb-NO" sz="1000" i="1" kern="0" dirty="0" smtClean="0"/>
              <a:t>vis </a:t>
            </a:r>
            <a:r>
              <a:rPr lang="nb-NO" sz="1000" i="1" kern="0" dirty="0" smtClean="0"/>
              <a:t>du har eller hadde hatt en fast bestand av følgende dyr i ditt nærområde, ville dette fått positive konsekvenser, negative konsekvenser eller ingen konsekvenser for din interesse for og bruk av natur i ditt nærområde</a:t>
            </a:r>
            <a:r>
              <a:rPr lang="nb-NO" sz="1000" i="1" kern="0" dirty="0" smtClean="0"/>
              <a:t>?» </a:t>
            </a:r>
            <a:r>
              <a:rPr lang="nb-NO" sz="1000" i="1" kern="0" dirty="0" smtClean="0"/>
              <a:t>Pr dyr. </a:t>
            </a:r>
            <a:r>
              <a:rPr lang="nb-NO" sz="1000" kern="0" dirty="0" smtClean="0"/>
              <a:t>I %av base n=601.  </a:t>
            </a:r>
            <a:br>
              <a:rPr lang="nb-NO" sz="1000" kern="0" dirty="0" smtClean="0"/>
            </a:br>
            <a:r>
              <a:rPr lang="nb-NO" kern="0" dirty="0" smtClean="0"/>
              <a:t/>
            </a:r>
            <a:br>
              <a:rPr lang="nb-NO" kern="0" dirty="0" smtClean="0"/>
            </a:br>
            <a:endParaRPr lang="nb-NO" kern="0" dirty="0"/>
          </a:p>
        </p:txBody>
      </p:sp>
      <p:sp>
        <p:nvSpPr>
          <p:cNvPr id="5" name="Plassholder for innhold 4"/>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050" dirty="0"/>
              <a:t>Andelen som tror at faste bestander av </a:t>
            </a:r>
            <a:r>
              <a:rPr lang="nb-NO" sz="1050" dirty="0" smtClean="0"/>
              <a:t>ulv vil </a:t>
            </a:r>
            <a:r>
              <a:rPr lang="nb-NO" sz="1050" dirty="0"/>
              <a:t>få negative konsekvenser for egeninteresse for og bruk av natur </a:t>
            </a:r>
            <a:r>
              <a:rPr lang="nb-NO" sz="1050" dirty="0" smtClean="0"/>
              <a:t>er redusert noe ved at 4%poeng flere svarer ‘ingen konsekvenser’ og 2%poeng færre svarer ‘negative konsekvenser’ vedr ULV.  </a:t>
            </a:r>
            <a:endParaRPr lang="nb-NO" sz="1050" dirty="0"/>
          </a:p>
          <a:p>
            <a:pPr marL="171450" indent="-171450">
              <a:spcAft>
                <a:spcPts val="600"/>
              </a:spcAft>
              <a:buFont typeface="Wingdings" panose="05000000000000000000" pitchFamily="2" charset="2"/>
              <a:buChar char="§"/>
            </a:pPr>
            <a:r>
              <a:rPr lang="nb-NO" sz="1050" dirty="0" smtClean="0"/>
              <a:t>Gaupe og </a:t>
            </a:r>
            <a:r>
              <a:rPr lang="nb-NO" sz="1050" dirty="0" err="1" smtClean="0"/>
              <a:t>jerv</a:t>
            </a:r>
            <a:r>
              <a:rPr lang="nb-NO" sz="1050" dirty="0" smtClean="0"/>
              <a:t> anses </a:t>
            </a:r>
            <a:r>
              <a:rPr lang="nb-NO" sz="1050" dirty="0"/>
              <a:t>som mest positivt; bjørn som </a:t>
            </a:r>
            <a:r>
              <a:rPr lang="nb-NO" sz="1050" dirty="0" smtClean="0"/>
              <a:t>klart mest </a:t>
            </a:r>
            <a:r>
              <a:rPr lang="nb-NO" sz="1050" dirty="0"/>
              <a:t>negativt.</a:t>
            </a:r>
          </a:p>
        </p:txBody>
      </p:sp>
      <p:graphicFrame>
        <p:nvGraphicFramePr>
          <p:cNvPr id="8" name="Plassholder for innhold 5"/>
          <p:cNvGraphicFramePr>
            <a:graphicFrameLocks noGrp="1"/>
          </p:cNvGraphicFramePr>
          <p:nvPr>
            <p:ph sz="quarter" idx="11"/>
            <p:extLst>
              <p:ext uri="{D42A27DB-BD31-4B8C-83A1-F6EECF244321}">
                <p14:modId xmlns:p14="http://schemas.microsoft.com/office/powerpoint/2010/main" val="2347261507"/>
              </p:ext>
            </p:extLst>
          </p:nvPr>
        </p:nvGraphicFramePr>
        <p:xfrm>
          <a:off x="285750" y="3512457"/>
          <a:ext cx="4030663" cy="2318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lassholder for innhold 5"/>
          <p:cNvGraphicFramePr>
            <a:graphicFrameLocks/>
          </p:cNvGraphicFramePr>
          <p:nvPr>
            <p:extLst>
              <p:ext uri="{D42A27DB-BD31-4B8C-83A1-F6EECF244321}">
                <p14:modId xmlns:p14="http://schemas.microsoft.com/office/powerpoint/2010/main" val="3048833660"/>
              </p:ext>
            </p:extLst>
          </p:nvPr>
        </p:nvGraphicFramePr>
        <p:xfrm>
          <a:off x="285750" y="1031876"/>
          <a:ext cx="4030663" cy="23064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lassholder for innhold 5"/>
          <p:cNvGraphicFramePr>
            <a:graphicFrameLocks/>
          </p:cNvGraphicFramePr>
          <p:nvPr>
            <p:extLst>
              <p:ext uri="{D42A27DB-BD31-4B8C-83A1-F6EECF244321}">
                <p14:modId xmlns:p14="http://schemas.microsoft.com/office/powerpoint/2010/main" val="1237295279"/>
              </p:ext>
            </p:extLst>
          </p:nvPr>
        </p:nvGraphicFramePr>
        <p:xfrm>
          <a:off x="4835979" y="3512457"/>
          <a:ext cx="4030663" cy="2318431"/>
        </p:xfrm>
        <a:graphic>
          <a:graphicData uri="http://schemas.openxmlformats.org/drawingml/2006/chart">
            <c:chart xmlns:c="http://schemas.openxmlformats.org/drawingml/2006/chart" xmlns:r="http://schemas.openxmlformats.org/officeDocument/2006/relationships" r:id="rId5"/>
          </a:graphicData>
        </a:graphic>
      </p:graphicFrame>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31</a:t>
            </a:r>
            <a:endParaRPr lang="nb-NO" sz="750" b="0" dirty="0" err="1" smtClean="0">
              <a:solidFill>
                <a:srgbClr val="333333"/>
              </a:solidFill>
              <a:latin typeface="+mn-lt"/>
            </a:endParaRPr>
          </a:p>
        </p:txBody>
      </p:sp>
    </p:spTree>
    <p:extLst>
      <p:ext uri="{BB962C8B-B14F-4D97-AF65-F5344CB8AC3E}">
        <p14:creationId xmlns:p14="http://schemas.microsoft.com/office/powerpoint/2010/main" val="2912891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2728731687"/>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8av 10 mener at ulv </a:t>
            </a:r>
            <a:r>
              <a:rPr lang="nb-NO" dirty="0"/>
              <a:t>en naturlig del av norsk </a:t>
            </a:r>
            <a:r>
              <a:rPr lang="nb-NO" dirty="0" smtClean="0"/>
              <a:t>fauna</a:t>
            </a:r>
            <a:br>
              <a:rPr lang="nb-NO" dirty="0" smtClean="0"/>
            </a:br>
            <a:r>
              <a:rPr lang="nb-NO" sz="1000" i="1" dirty="0" smtClean="0"/>
              <a:t>«Hvor </a:t>
            </a:r>
            <a:r>
              <a:rPr lang="nb-NO" sz="1000" i="1" dirty="0" smtClean="0"/>
              <a:t>enig eller uenig er du i </a:t>
            </a:r>
            <a:r>
              <a:rPr lang="nb-NO" sz="1000" i="1" dirty="0" smtClean="0"/>
              <a:t>påstandene» </a:t>
            </a:r>
            <a:r>
              <a:rPr lang="nb-NO" sz="1000" i="1" dirty="0" smtClean="0"/>
              <a:t>(flere på andre sider</a:t>
            </a:r>
            <a:r>
              <a:rPr lang="nb-NO" sz="1000" i="1" dirty="0" smtClean="0"/>
              <a:t>) </a:t>
            </a:r>
            <a:r>
              <a:rPr lang="nb-NO" sz="1000" i="1" dirty="0" smtClean="0"/>
              <a:t>«Ulven er en naturlig del av norsk fauna». </a:t>
            </a:r>
            <a:r>
              <a:rPr lang="nb-NO" sz="1000" dirty="0" smtClean="0"/>
              <a:t>I% av base n=601. </a:t>
            </a:r>
            <a:endParaRPr lang="nb-NO" sz="1000"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46043085"/>
              </p:ext>
            </p:extLst>
          </p:nvPr>
        </p:nvGraphicFramePr>
        <p:xfrm>
          <a:off x="285750" y="4769191"/>
          <a:ext cx="4523316" cy="1134788"/>
        </p:xfrm>
        <a:graphic>
          <a:graphicData uri="http://schemas.openxmlformats.org/drawingml/2006/table">
            <a:tbl>
              <a:tblPr firstRow="1">
                <a:solidFill>
                  <a:srgbClr val="FFFFFF">
                    <a:alpha val="0"/>
                  </a:srgbClr>
                </a:solidFill>
                <a:tableStyleId>{5C22544A-7EE6-4342-B048-85BDC9FD1C3A}</a:tableStyleId>
              </a:tblPr>
              <a:tblGrid>
                <a:gridCol w="778783"/>
                <a:gridCol w="534933"/>
                <a:gridCol w="534933"/>
                <a:gridCol w="550816"/>
                <a:gridCol w="519051"/>
                <a:gridCol w="555975"/>
                <a:gridCol w="513892"/>
                <a:gridCol w="53493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81</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82</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95</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91</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78</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79</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76</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90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Stadig flere mener </a:t>
            </a:r>
            <a:r>
              <a:rPr lang="nb-NO" sz="1100" dirty="0"/>
              <a:t>at ulven er en naturlig del av norsk </a:t>
            </a:r>
            <a:r>
              <a:rPr lang="nb-NO" sz="1100" dirty="0" smtClean="0"/>
              <a:t>fauna; andelen </a:t>
            </a:r>
            <a:r>
              <a:rPr lang="nb-NO" sz="1100" i="1" dirty="0" smtClean="0"/>
              <a:t>helt og ganske enige </a:t>
            </a:r>
            <a:r>
              <a:rPr lang="nb-NO" sz="1100" dirty="0" smtClean="0"/>
              <a:t>har økt fra 76% i 2010 til 81% i 2014. </a:t>
            </a:r>
          </a:p>
          <a:p>
            <a:pPr marL="171450" indent="-171450">
              <a:spcAft>
                <a:spcPts val="600"/>
              </a:spcAft>
              <a:buFont typeface="Wingdings" panose="05000000000000000000" pitchFamily="2" charset="2"/>
              <a:buChar char="§"/>
            </a:pPr>
            <a:r>
              <a:rPr lang="nb-NO" sz="1100" dirty="0" smtClean="0"/>
              <a:t>Den positive holdningen til at ulven er en naturlig del av faunaen representeres først og fremst av de unge – hhv 95 og 91% av de under 45 er enige i dette., mens i aldersgruppen 60+ er tilsvarende andel kun 59%. </a:t>
            </a: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32</a:t>
            </a:r>
            <a:endParaRPr lang="nb-NO" sz="750" b="0" dirty="0" err="1" smtClean="0">
              <a:solidFill>
                <a:srgbClr val="333333"/>
              </a:solidFill>
              <a:latin typeface="+mn-lt"/>
            </a:endParaRPr>
          </a:p>
        </p:txBody>
      </p:sp>
    </p:spTree>
    <p:extLst>
      <p:ext uri="{BB962C8B-B14F-4D97-AF65-F5344CB8AC3E}">
        <p14:creationId xmlns:p14="http://schemas.microsoft.com/office/powerpoint/2010/main" val="183004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479893821"/>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a:t>T</a:t>
            </a:r>
            <a:r>
              <a:rPr lang="nb-NO" dirty="0" smtClean="0"/>
              <a:t>iltro til tallene rovdyrforskerne kommer frem til.</a:t>
            </a:r>
            <a:r>
              <a:rPr lang="nb-NO" dirty="0"/>
              <a:t/>
            </a:r>
            <a:br>
              <a:rPr lang="nb-NO" dirty="0"/>
            </a:br>
            <a:r>
              <a:rPr lang="nb-NO" sz="1000" i="1" dirty="0" smtClean="0"/>
              <a:t>Grad av enighet til påstanden: «Jeg har tiltro til de tallene rovdyrforskerne kommer fram til». </a:t>
            </a:r>
            <a:r>
              <a:rPr lang="nb-NO" sz="1000" dirty="0" smtClean="0"/>
              <a:t>I % av base n=601.  </a:t>
            </a:r>
            <a:endParaRPr lang="nb-NO" sz="1000"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450482654"/>
              </p:ext>
            </p:extLst>
          </p:nvPr>
        </p:nvGraphicFramePr>
        <p:xfrm>
          <a:off x="285750" y="4769191"/>
          <a:ext cx="4030675" cy="1222165"/>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71</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75</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80</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61</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69</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71</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81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200" dirty="0" smtClean="0"/>
              <a:t>71% er </a:t>
            </a:r>
            <a:r>
              <a:rPr lang="nb-NO" sz="1200" i="1" dirty="0" smtClean="0"/>
              <a:t>helt eller ganske enige </a:t>
            </a:r>
            <a:r>
              <a:rPr lang="nb-NO" sz="1200" dirty="0" smtClean="0"/>
              <a:t>i påstanden  </a:t>
            </a:r>
            <a:r>
              <a:rPr lang="nb-NO" sz="1200" dirty="0"/>
              <a:t>tillit til de tallene rovdyrforskerne kommer fram til.</a:t>
            </a:r>
          </a:p>
          <a:p>
            <a:pPr marL="171450" indent="-171450">
              <a:spcAft>
                <a:spcPts val="600"/>
              </a:spcAft>
              <a:buFont typeface="Wingdings" panose="05000000000000000000" pitchFamily="2" charset="2"/>
              <a:buChar char="§"/>
            </a:pPr>
            <a:r>
              <a:rPr lang="nb-NO" sz="1200" dirty="0" smtClean="0"/>
              <a:t>Det er menn og eldre som i minst grad har tiltro. </a:t>
            </a:r>
            <a:endParaRPr lang="nb-NO" sz="12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33</a:t>
            </a:r>
            <a:endParaRPr lang="nb-NO" sz="750" b="0" dirty="0" err="1" smtClean="0">
              <a:solidFill>
                <a:srgbClr val="333333"/>
              </a:solidFill>
              <a:latin typeface="+mn-lt"/>
            </a:endParaRPr>
          </a:p>
        </p:txBody>
      </p:sp>
    </p:spTree>
    <p:extLst>
      <p:ext uri="{BB962C8B-B14F-4D97-AF65-F5344CB8AC3E}">
        <p14:creationId xmlns:p14="http://schemas.microsoft.com/office/powerpoint/2010/main" val="814287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5</a:t>
            </a:r>
            <a:endParaRPr lang="nb-NO" dirty="0"/>
          </a:p>
        </p:txBody>
      </p:sp>
      <p:sp>
        <p:nvSpPr>
          <p:cNvPr id="4" name="Tittel 3"/>
          <p:cNvSpPr>
            <a:spLocks noGrp="1"/>
          </p:cNvSpPr>
          <p:nvPr>
            <p:ph type="title"/>
          </p:nvPr>
        </p:nvSpPr>
        <p:spPr/>
        <p:txBody>
          <a:bodyPr/>
          <a:lstStyle/>
          <a:p>
            <a:r>
              <a:rPr lang="nb-NO" dirty="0">
                <a:solidFill>
                  <a:schemeClr val="tx1"/>
                </a:solidFill>
              </a:rPr>
              <a:t>Om skogbruk, vern og forvaltning </a:t>
            </a:r>
            <a:endParaRPr lang="nb-NO" dirty="0"/>
          </a:p>
        </p:txBody>
      </p:sp>
      <p:pic>
        <p:nvPicPr>
          <p:cNvPr id="9" name="Plassholder for bilde 8"/>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1269737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2348875410"/>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a:t>Tillit </a:t>
            </a:r>
            <a:r>
              <a:rPr lang="nb-NO" dirty="0" smtClean="0"/>
              <a:t>til at skogbruket drives på en miljøvennlig </a:t>
            </a:r>
            <a:r>
              <a:rPr lang="nb-NO" dirty="0"/>
              <a:t>måte</a:t>
            </a:r>
            <a:br>
              <a:rPr lang="nb-NO" dirty="0"/>
            </a:br>
            <a:r>
              <a:rPr lang="nb-NO" sz="1000" i="1" dirty="0" smtClean="0"/>
              <a:t>«Hvor </a:t>
            </a:r>
            <a:r>
              <a:rPr lang="nb-NO" sz="1000" i="1" dirty="0"/>
              <a:t>stor tillit har du til at skogbruk i Norge drives på en miljøvennlig måte</a:t>
            </a:r>
            <a:r>
              <a:rPr lang="nb-NO" sz="1000" i="1" dirty="0" smtClean="0"/>
              <a:t>?» </a:t>
            </a:r>
            <a:r>
              <a:rPr lang="nb-NO" sz="1000" i="1" dirty="0"/>
              <a:t>LES </a:t>
            </a:r>
            <a:r>
              <a:rPr lang="nb-NO" sz="1000" i="1" dirty="0" smtClean="0"/>
              <a:t>OPP. </a:t>
            </a:r>
            <a:r>
              <a:rPr lang="nb-NO" sz="1000" dirty="0" smtClean="0"/>
              <a:t>I % av base n=601.</a:t>
            </a:r>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78665266"/>
              </p:ext>
            </p:extLst>
          </p:nvPr>
        </p:nvGraphicFramePr>
        <p:xfrm>
          <a:off x="285750" y="4769191"/>
          <a:ext cx="4421716" cy="1134788"/>
        </p:xfrm>
        <a:graphic>
          <a:graphicData uri="http://schemas.openxmlformats.org/drawingml/2006/table">
            <a:tbl>
              <a:tblPr firstRow="1">
                <a:solidFill>
                  <a:srgbClr val="FFFFFF">
                    <a:alpha val="0"/>
                  </a:srgbClr>
                </a:solidFill>
                <a:tableStyleId>{5C22544A-7EE6-4342-B048-85BDC9FD1C3A}</a:tableStyleId>
              </a:tblPr>
              <a:tblGrid>
                <a:gridCol w="761290"/>
                <a:gridCol w="522918"/>
                <a:gridCol w="522918"/>
                <a:gridCol w="538444"/>
                <a:gridCol w="507392"/>
                <a:gridCol w="543487"/>
                <a:gridCol w="502349"/>
                <a:gridCol w="522918"/>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Stor tillit</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70</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66</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70</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72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68</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58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67% har i svært eller ganske stor grad tillit </a:t>
            </a:r>
            <a:r>
              <a:rPr lang="nb-NO" sz="1100" dirty="0"/>
              <a:t>til at skogbruket i Norge drives på en miljøvennlig måte. </a:t>
            </a:r>
            <a:endParaRPr lang="nb-NO" sz="1100" dirty="0" smtClean="0"/>
          </a:p>
          <a:p>
            <a:pPr marL="171450" indent="-171450">
              <a:spcAft>
                <a:spcPts val="600"/>
              </a:spcAft>
              <a:buFont typeface="Wingdings" panose="05000000000000000000" pitchFamily="2" charset="2"/>
              <a:buChar char="§"/>
            </a:pPr>
            <a:r>
              <a:rPr lang="nb-NO" sz="1100" dirty="0" smtClean="0"/>
              <a:t>Fra 2008 til 2012 var trenden at tilliten økte, men pr 2014 brytes trenden og tilliten er noe svekket.  Kvinner og eldre har minst tillit. </a:t>
            </a: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35</a:t>
            </a:r>
            <a:endParaRPr lang="nb-NO" sz="750" b="0" dirty="0" err="1" smtClean="0">
              <a:solidFill>
                <a:srgbClr val="333333"/>
              </a:solidFill>
              <a:latin typeface="+mn-lt"/>
            </a:endParaRPr>
          </a:p>
        </p:txBody>
      </p:sp>
    </p:spTree>
    <p:extLst>
      <p:ext uri="{BB962C8B-B14F-4D97-AF65-F5344CB8AC3E}">
        <p14:creationId xmlns:p14="http://schemas.microsoft.com/office/powerpoint/2010/main" val="83379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1775801973"/>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a:t>Motorkjøretøy i </a:t>
            </a:r>
            <a:r>
              <a:rPr lang="nb-NO" dirty="0" smtClean="0"/>
              <a:t>utmark – bør det bli lettere å få tillatelse</a:t>
            </a:r>
            <a:r>
              <a:rPr lang="nb-NO" dirty="0"/>
              <a:t>? </a:t>
            </a:r>
            <a:r>
              <a:rPr lang="nb-NO" dirty="0" smtClean="0"/>
              <a:t/>
            </a:r>
            <a:br>
              <a:rPr lang="nb-NO" dirty="0" smtClean="0"/>
            </a:br>
            <a:r>
              <a:rPr lang="nb-NO" sz="1000" i="1" dirty="0" smtClean="0"/>
              <a:t>Grad av enighet i påstand: «Det </a:t>
            </a:r>
            <a:r>
              <a:rPr lang="nb-NO" sz="1000" i="1" dirty="0"/>
              <a:t>bør bli lettere å få tillatelse til å bruke motorkjøretøy i norsk </a:t>
            </a:r>
            <a:r>
              <a:rPr lang="nb-NO" sz="1000" i="1" dirty="0" smtClean="0"/>
              <a:t>utmark» </a:t>
            </a:r>
            <a:r>
              <a:rPr lang="nb-NO" sz="1000" dirty="0" smtClean="0"/>
              <a:t>I % av base n= 601. </a:t>
            </a:r>
            <a:endParaRPr lang="nb-NO" sz="1000"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313786023"/>
              </p:ext>
            </p:extLst>
          </p:nvPr>
        </p:nvGraphicFramePr>
        <p:xfrm>
          <a:off x="285750" y="4769191"/>
          <a:ext cx="4030675" cy="1222165"/>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20</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26</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14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28</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19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18</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15</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26</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34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18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20</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17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16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15</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Også </a:t>
            </a:r>
            <a:r>
              <a:rPr lang="nb-NO" sz="1100" dirty="0" err="1" smtClean="0"/>
              <a:t>ift</a:t>
            </a:r>
            <a:r>
              <a:rPr lang="nb-NO" sz="1100" dirty="0" smtClean="0"/>
              <a:t> motorkjøretøy generelt er det færre som er enige i at det bør bli lettere å få tillatelse; 20% er </a:t>
            </a:r>
            <a:r>
              <a:rPr lang="nb-NO" sz="1100" i="1" dirty="0" smtClean="0"/>
              <a:t>svært</a:t>
            </a:r>
            <a:r>
              <a:rPr lang="nb-NO" sz="1100" dirty="0" smtClean="0"/>
              <a:t> eller </a:t>
            </a:r>
            <a:r>
              <a:rPr lang="nb-NO" sz="1100" i="1" dirty="0" smtClean="0"/>
              <a:t>ganske enige </a:t>
            </a:r>
            <a:r>
              <a:rPr lang="nb-NO" sz="1100" dirty="0" smtClean="0"/>
              <a:t>mot 26% i 2012. </a:t>
            </a:r>
          </a:p>
          <a:p>
            <a:pPr marL="171450" indent="-171450">
              <a:spcAft>
                <a:spcPts val="600"/>
              </a:spcAft>
              <a:buFont typeface="Wingdings" panose="05000000000000000000" pitchFamily="2" charset="2"/>
              <a:buChar char="§"/>
            </a:pPr>
            <a:r>
              <a:rPr lang="nb-NO" sz="1100" dirty="0" smtClean="0"/>
              <a:t>Andelen som er uenige i påstanden øker også 4%poeng. </a:t>
            </a:r>
          </a:p>
          <a:p>
            <a:pPr marL="171450" indent="-171450">
              <a:spcAft>
                <a:spcPts val="600"/>
              </a:spcAft>
              <a:buFont typeface="Wingdings" panose="05000000000000000000" pitchFamily="2" charset="2"/>
              <a:buChar char="§"/>
            </a:pPr>
            <a:r>
              <a:rPr lang="nb-NO" sz="1100" dirty="0" smtClean="0"/>
              <a:t>Både menn og kvinner er i mindre grad enige i påstanden enn før, men kvinner mest (fra 20 til 14% </a:t>
            </a:r>
            <a:r>
              <a:rPr lang="nb-NO" sz="1100" i="1" dirty="0" smtClean="0"/>
              <a:t>ganske</a:t>
            </a:r>
            <a:r>
              <a:rPr lang="nb-NO" sz="1100" dirty="0" smtClean="0"/>
              <a:t> + </a:t>
            </a:r>
            <a:r>
              <a:rPr lang="nb-NO" sz="1100" i="1" dirty="0" smtClean="0"/>
              <a:t>svært enige</a:t>
            </a:r>
            <a:r>
              <a:rPr lang="nb-NO" sz="1100" dirty="0" smtClean="0"/>
              <a:t>)</a:t>
            </a:r>
          </a:p>
          <a:p>
            <a:pPr marL="171450" indent="-171450">
              <a:spcAft>
                <a:spcPts val="600"/>
              </a:spcAft>
              <a:buFont typeface="Wingdings" panose="05000000000000000000" pitchFamily="2" charset="2"/>
              <a:buChar char="§"/>
            </a:pPr>
            <a:r>
              <a:rPr lang="nb-NO" sz="1100" dirty="0" err="1" smtClean="0"/>
              <a:t>Ift</a:t>
            </a:r>
            <a:r>
              <a:rPr lang="nb-NO" sz="1100" dirty="0" smtClean="0"/>
              <a:t> alder er grad av enighet omvendt proporsjonal med alder. </a:t>
            </a:r>
          </a:p>
          <a:p>
            <a:pPr marL="171450" indent="-171450">
              <a:spcAft>
                <a:spcPts val="600"/>
              </a:spcAft>
              <a:buFont typeface="Wingdings" panose="05000000000000000000" pitchFamily="2" charset="2"/>
              <a:buChar char="§"/>
            </a:pPr>
            <a:endParaRPr lang="nb-NO" sz="1100" dirty="0" smtClean="0"/>
          </a:p>
          <a:p>
            <a:pPr marL="171450" indent="-171450">
              <a:lnSpc>
                <a:spcPct val="150000"/>
              </a:lnSpc>
              <a:spcAft>
                <a:spcPts val="600"/>
              </a:spcAft>
              <a:buFont typeface="Wingdings" panose="05000000000000000000" pitchFamily="2" charset="2"/>
              <a:buChar char="§"/>
            </a:pP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36</a:t>
            </a:r>
            <a:endParaRPr lang="nb-NO" sz="750" b="0" dirty="0" err="1" smtClean="0">
              <a:solidFill>
                <a:srgbClr val="333333"/>
              </a:solidFill>
              <a:latin typeface="+mn-lt"/>
            </a:endParaRPr>
          </a:p>
        </p:txBody>
      </p:sp>
    </p:spTree>
    <p:extLst>
      <p:ext uri="{BB962C8B-B14F-4D97-AF65-F5344CB8AC3E}">
        <p14:creationId xmlns:p14="http://schemas.microsoft.com/office/powerpoint/2010/main" val="1947521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1134243040"/>
              </p:ext>
            </p:extLst>
          </p:nvPr>
        </p:nvGraphicFramePr>
        <p:xfrm>
          <a:off x="285750" y="1253067"/>
          <a:ext cx="4030663" cy="355520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Flere er uenige i at det bør bli lettere å få tillatelse til å kjøre snøscooter i norsk utmark </a:t>
            </a:r>
            <a:br>
              <a:rPr lang="nb-NO" dirty="0" smtClean="0"/>
            </a:br>
            <a:r>
              <a:rPr lang="nb-NO" sz="1000" i="1" dirty="0"/>
              <a:t>Grad av </a:t>
            </a:r>
            <a:r>
              <a:rPr lang="nb-NO" sz="1000" i="1" dirty="0" smtClean="0"/>
              <a:t>enighet i påstand: </a:t>
            </a:r>
            <a:r>
              <a:rPr lang="nb-NO" sz="1000" i="1" dirty="0"/>
              <a:t>«Det bør bli lettere å få tillatelse til å bruke </a:t>
            </a:r>
            <a:r>
              <a:rPr lang="nb-NO" sz="1000" i="1" dirty="0" smtClean="0"/>
              <a:t>snøscooter </a:t>
            </a:r>
            <a:r>
              <a:rPr lang="nb-NO" sz="1000" i="1" dirty="0"/>
              <a:t>i norsk utmark</a:t>
            </a:r>
            <a:r>
              <a:rPr lang="nb-NO" sz="1000" i="1" dirty="0" smtClean="0"/>
              <a:t>». I % av base n=601. </a:t>
            </a:r>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53021664"/>
              </p:ext>
            </p:extLst>
          </p:nvPr>
        </p:nvGraphicFramePr>
        <p:xfrm>
          <a:off x="285750" y="4769191"/>
          <a:ext cx="4030675" cy="1148515"/>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7497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6709">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33</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38</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26</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55</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33</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23</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19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192354">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34</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38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31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5729">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30</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37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49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30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18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01266">
                <a:tc>
                  <a:txBody>
                    <a:bodyPr/>
                    <a:lstStyle/>
                    <a:p>
                      <a:pPr marL="0" algn="l" defTabSz="914400" rtl="0" eaLnBrk="1" latinLnBrk="0" hangingPunct="1"/>
                      <a:r>
                        <a:rPr lang="nb-NO" sz="700" b="0" u="none" kern="1200" dirty="0" smtClean="0">
                          <a:solidFill>
                            <a:schemeClr val="tx1"/>
                          </a:solidFill>
                          <a:latin typeface="Verdana"/>
                          <a:ea typeface="+mn-ea"/>
                          <a:cs typeface="+mn-cs"/>
                        </a:rPr>
                        <a:t>2008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22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25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34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26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19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12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6%poeng flere </a:t>
            </a:r>
            <a:r>
              <a:rPr lang="nb-NO" sz="1100" dirty="0"/>
              <a:t>(</a:t>
            </a:r>
            <a:r>
              <a:rPr lang="nb-NO" sz="1100" dirty="0" smtClean="0"/>
              <a:t>signifikant) er </a:t>
            </a:r>
            <a:r>
              <a:rPr lang="nb-NO" sz="1100" i="1" dirty="0"/>
              <a:t>helt uenige</a:t>
            </a:r>
            <a:r>
              <a:rPr lang="nb-NO" sz="1100" dirty="0"/>
              <a:t> i </a:t>
            </a:r>
            <a:r>
              <a:rPr lang="nb-NO" sz="1100" dirty="0" smtClean="0"/>
              <a:t>at det bør bli lettere å få tillatelse til å kjøre snøscooter i norsk utmark. </a:t>
            </a:r>
            <a:endParaRPr lang="nb-NO" sz="1100" dirty="0"/>
          </a:p>
          <a:p>
            <a:pPr marL="171450" indent="-171450">
              <a:spcAft>
                <a:spcPts val="600"/>
              </a:spcAft>
              <a:buFont typeface="Wingdings" panose="05000000000000000000" pitchFamily="2" charset="2"/>
              <a:buChar char="§"/>
            </a:pPr>
            <a:r>
              <a:rPr lang="nb-NO" sz="1100" dirty="0" smtClean="0"/>
              <a:t>%andelen som er </a:t>
            </a:r>
            <a:r>
              <a:rPr lang="nb-NO" sz="1100" i="1" dirty="0" smtClean="0"/>
              <a:t>helt enig </a:t>
            </a:r>
            <a:r>
              <a:rPr lang="nb-NO" sz="1100" dirty="0" smtClean="0"/>
              <a:t>i at det bør bli lettere å få tillatelse til å bruke snøscooter går ned 2%poeng fra 2012. </a:t>
            </a:r>
          </a:p>
          <a:p>
            <a:pPr marL="171450" indent="-171450">
              <a:spcAft>
                <a:spcPts val="600"/>
              </a:spcAft>
              <a:buFont typeface="Wingdings" panose="05000000000000000000" pitchFamily="2" charset="2"/>
              <a:buChar char="§"/>
            </a:pPr>
            <a:r>
              <a:rPr lang="nb-NO" sz="1100" dirty="0" smtClean="0"/>
              <a:t>Slår vi sammen de som er </a:t>
            </a:r>
            <a:r>
              <a:rPr lang="nb-NO" sz="1100" i="1" dirty="0" smtClean="0"/>
              <a:t>helt </a:t>
            </a:r>
            <a:r>
              <a:rPr lang="nb-NO" sz="1100" dirty="0" smtClean="0"/>
              <a:t>og </a:t>
            </a:r>
            <a:r>
              <a:rPr lang="nb-NO" sz="1100" i="1" dirty="0" smtClean="0"/>
              <a:t>ganske enig </a:t>
            </a:r>
            <a:r>
              <a:rPr lang="nb-NO" sz="1100" dirty="0" smtClean="0"/>
              <a:t>er det kun 1%poengs endring fra siste måling. </a:t>
            </a:r>
          </a:p>
          <a:p>
            <a:pPr marL="171450" indent="-171450">
              <a:spcAft>
                <a:spcPts val="600"/>
              </a:spcAft>
              <a:buFont typeface="Wingdings" panose="05000000000000000000" pitchFamily="2" charset="2"/>
              <a:buChar char="§"/>
            </a:pPr>
            <a:r>
              <a:rPr lang="nb-NO" sz="1100" dirty="0" smtClean="0"/>
              <a:t>Det er først og fremst kvinner og de over 44 år som i mindre grad enn tidligere er enige i at det bør bli lettere å få tillatelse. </a:t>
            </a:r>
          </a:p>
          <a:p>
            <a:pPr marL="171450" indent="-171450">
              <a:lnSpc>
                <a:spcPct val="150000"/>
              </a:lnSpc>
              <a:spcAft>
                <a:spcPts val="600"/>
              </a:spcAft>
              <a:buFont typeface="Arial" panose="020B0604020202020204" pitchFamily="34" charset="0"/>
              <a:buChar char="•"/>
            </a:pP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37</a:t>
            </a:r>
            <a:endParaRPr lang="nb-NO" sz="750" b="0" dirty="0" err="1" smtClean="0">
              <a:solidFill>
                <a:srgbClr val="333333"/>
              </a:solidFill>
              <a:latin typeface="+mn-lt"/>
            </a:endParaRPr>
          </a:p>
        </p:txBody>
      </p:sp>
    </p:spTree>
    <p:extLst>
      <p:ext uri="{BB962C8B-B14F-4D97-AF65-F5344CB8AC3E}">
        <p14:creationId xmlns:p14="http://schemas.microsoft.com/office/powerpoint/2010/main" val="1829015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311419341"/>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smtClean="0"/>
              <a:t>Bør mer av Norges landareal vernes</a:t>
            </a:r>
            <a:r>
              <a:rPr lang="nb-NO" dirty="0"/>
              <a:t>? </a:t>
            </a:r>
            <a:r>
              <a:rPr lang="nb-NO" dirty="0" smtClean="0"/>
              <a:t/>
            </a:r>
            <a:br>
              <a:rPr lang="nb-NO" dirty="0" smtClean="0"/>
            </a:br>
            <a:r>
              <a:rPr lang="nb-NO" sz="1000" i="1" dirty="0"/>
              <a:t>Grad av enighet i påstand</a:t>
            </a:r>
            <a:r>
              <a:rPr lang="nb-NO" sz="1000" i="1" dirty="0" smtClean="0"/>
              <a:t>: «Mer </a:t>
            </a:r>
            <a:r>
              <a:rPr lang="nb-NO" sz="1000" i="1" dirty="0"/>
              <a:t>av Norges landareal burde vernes som nasjonalpark, landskapsvernområde eller </a:t>
            </a:r>
            <a:r>
              <a:rPr lang="nb-NO" sz="1000" i="1" dirty="0" smtClean="0"/>
              <a:t>naturreservat» </a:t>
            </a:r>
            <a:r>
              <a:rPr lang="nb-NO" sz="1000" dirty="0" smtClean="0"/>
              <a:t>I % av base n=601</a:t>
            </a:r>
            <a:endParaRPr lang="nb-NO" sz="1000"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2382970784"/>
              </p:ext>
            </p:extLst>
          </p:nvPr>
        </p:nvGraphicFramePr>
        <p:xfrm>
          <a:off x="285750" y="4769191"/>
          <a:ext cx="4030675" cy="1222165"/>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73</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68</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63</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52</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60</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54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55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68</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65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a:solidFill>
                            <a:srgbClr val="000000"/>
                          </a:solidFill>
                          <a:effectLst/>
                          <a:latin typeface="Calibri"/>
                        </a:rPr>
                        <a:t>70</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a:solidFill>
                            <a:srgbClr val="000000"/>
                          </a:solidFill>
                          <a:effectLst/>
                          <a:latin typeface="Calibri"/>
                        </a:rPr>
                        <a:t>62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smtClean="0"/>
              <a:t>Andelen som er </a:t>
            </a:r>
            <a:r>
              <a:rPr lang="nb-NO" sz="1100" i="1" dirty="0" smtClean="0"/>
              <a:t>helt enige </a:t>
            </a:r>
            <a:r>
              <a:rPr lang="nb-NO" sz="1100" dirty="0" smtClean="0"/>
              <a:t>i påstanden øker  4%poeng fra 2012, men for øvrig er det ingen entydige utviklingstrekk over lengre tid her. </a:t>
            </a:r>
          </a:p>
          <a:p>
            <a:pPr marL="171450" indent="-171450">
              <a:spcAft>
                <a:spcPts val="600"/>
              </a:spcAft>
              <a:buFont typeface="Wingdings" panose="05000000000000000000" pitchFamily="2" charset="2"/>
              <a:buChar char="§"/>
            </a:pPr>
            <a:r>
              <a:rPr lang="nb-NO" sz="1100" dirty="0" smtClean="0"/>
              <a:t>Kvinner er mer enige enn menn, og grad av enighet er omvendt proporsjonal med alder. </a:t>
            </a:r>
            <a:endParaRPr lang="nb-NO" sz="1100" dirty="0"/>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38</a:t>
            </a:r>
            <a:endParaRPr lang="nb-NO" sz="750" b="0" dirty="0" err="1" smtClean="0">
              <a:solidFill>
                <a:srgbClr val="333333"/>
              </a:solidFill>
              <a:latin typeface="+mn-lt"/>
            </a:endParaRPr>
          </a:p>
        </p:txBody>
      </p:sp>
    </p:spTree>
    <p:extLst>
      <p:ext uri="{BB962C8B-B14F-4D97-AF65-F5344CB8AC3E}">
        <p14:creationId xmlns:p14="http://schemas.microsoft.com/office/powerpoint/2010/main" val="2725740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err="1" smtClean="0"/>
              <a:t>Innsikt</a:t>
            </a:r>
            <a:r>
              <a:rPr lang="en-AU" dirty="0" smtClean="0"/>
              <a:t> II</a:t>
            </a:r>
            <a:endParaRPr lang="en-AU" dirty="0"/>
          </a:p>
        </p:txBody>
      </p:sp>
      <p:sp>
        <p:nvSpPr>
          <p:cNvPr id="12" name="Content Placeholder 11"/>
          <p:cNvSpPr>
            <a:spLocks noGrp="1"/>
          </p:cNvSpPr>
          <p:nvPr>
            <p:ph sz="quarter" idx="11"/>
          </p:nvPr>
        </p:nvSpPr>
        <p:spPr>
          <a:xfrm>
            <a:off x="285749" y="801511"/>
            <a:ext cx="3823407" cy="5029378"/>
          </a:xfrm>
        </p:spPr>
        <p:txBody>
          <a:bodyPr/>
          <a:lstStyle/>
          <a:p>
            <a:pPr>
              <a:buClr>
                <a:schemeClr val="accent3"/>
              </a:buClr>
            </a:pPr>
            <a:r>
              <a:rPr lang="nb-NO" sz="1400" dirty="0" smtClean="0">
                <a:latin typeface="Calibri" panose="020F0502020204030204" pitchFamily="34" charset="0"/>
              </a:rPr>
              <a:t>JAKT</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Når </a:t>
            </a:r>
            <a:r>
              <a:rPr lang="nb-NO" sz="1400" b="0" dirty="0">
                <a:latin typeface="Calibri" panose="020F0502020204030204" pitchFamily="34" charset="0"/>
              </a:rPr>
              <a:t>det gjelder holdninger til jakt generelt ser det ut til at færre er positive/ flere negative og noen flere er usikre. Nedgangen gjelder både kvinner og menn, men relativt sett er menn fortsatt klart mer positive enn kvinner</a:t>
            </a:r>
            <a:r>
              <a:rPr lang="nb-NO" sz="1400" b="0" dirty="0" smtClean="0">
                <a:latin typeface="Calibri" panose="020F0502020204030204" pitchFamily="34" charset="0"/>
              </a:rPr>
              <a:t>.</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I tråd med ovennevnte er også tiltroen til at jakt utøves på en human og forsvarlig måte i Norge svekket, og dette gjelder i større grad kvinner enn menn, og i større grad yngre enn eldre. </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Det er først og fremst </a:t>
            </a:r>
            <a:r>
              <a:rPr lang="nb-NO" sz="1400" b="0" i="1" dirty="0" smtClean="0">
                <a:latin typeface="Calibri" panose="020F0502020204030204" pitchFamily="34" charset="0"/>
              </a:rPr>
              <a:t>ulvejakt </a:t>
            </a:r>
            <a:r>
              <a:rPr lang="nb-NO" sz="1400" b="0" dirty="0" smtClean="0">
                <a:latin typeface="Calibri" panose="020F0502020204030204" pitchFamily="34" charset="0"/>
              </a:rPr>
              <a:t>man har mindre tiltro til. Tiltroen til human elgjakt er uendret, mens øvrige jaktformer har økt tiltro. </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Halvparten av befolkningen er positive til «</a:t>
            </a:r>
            <a:r>
              <a:rPr lang="nb-NO" sz="1400" b="0" dirty="0" err="1" smtClean="0">
                <a:latin typeface="Calibri" panose="020F0502020204030204" pitchFamily="34" charset="0"/>
              </a:rPr>
              <a:t>catch</a:t>
            </a:r>
            <a:r>
              <a:rPr lang="nb-NO" sz="1400" b="0" dirty="0" smtClean="0">
                <a:latin typeface="Calibri" panose="020F0502020204030204" pitchFamily="34" charset="0"/>
              </a:rPr>
              <a:t> and </a:t>
            </a:r>
            <a:r>
              <a:rPr lang="nb-NO" sz="1400" b="0" dirty="0" err="1" smtClean="0">
                <a:latin typeface="Calibri" panose="020F0502020204030204" pitchFamily="34" charset="0"/>
              </a:rPr>
              <a:t>release</a:t>
            </a:r>
            <a:r>
              <a:rPr lang="nb-NO" sz="1400" b="0" dirty="0" smtClean="0">
                <a:latin typeface="Calibri" panose="020F0502020204030204" pitchFamily="34" charset="0"/>
              </a:rPr>
              <a:t>» innen fisking, og andelen er uendret fra 2012.</a:t>
            </a: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a:latin typeface="Calibri" panose="020F0502020204030204" pitchFamily="34" charset="0"/>
            </a:endParaRPr>
          </a:p>
          <a:p>
            <a:pPr marL="285750" indent="-285750">
              <a:buClr>
                <a:schemeClr val="accent3"/>
              </a:buClr>
              <a:buFont typeface="Wingdings" panose="05000000000000000000" pitchFamily="2" charset="2"/>
              <a:buChar char="§"/>
            </a:pPr>
            <a:endParaRPr lang="nb-NO" sz="1400" dirty="0">
              <a:latin typeface="Calibri" panose="020F0502020204030204" pitchFamily="34" charset="0"/>
            </a:endParaRPr>
          </a:p>
        </p:txBody>
      </p:sp>
      <p:pic>
        <p:nvPicPr>
          <p:cNvPr id="8" name="Picture 7" descr="TNS_Signature_Marque-03.jpg"/>
          <p:cNvPicPr>
            <a:picLocks noChangeAspect="1"/>
          </p:cNvPicPr>
          <p:nvPr/>
        </p:nvPicPr>
        <p:blipFill>
          <a:blip r:embed="rId3" cstate="print"/>
          <a:srcRect l="27222" t="15824" r="21667" b="11778"/>
          <a:stretch>
            <a:fillRect/>
          </a:stretch>
        </p:blipFill>
        <p:spPr>
          <a:xfrm>
            <a:off x="8087783" y="276225"/>
            <a:ext cx="767292" cy="768350"/>
          </a:xfrm>
          <a:prstGeom prst="rect">
            <a:avLst/>
          </a:prstGeom>
        </p:spPr>
      </p:pic>
      <p:sp>
        <p:nvSpPr>
          <p:cNvPr id="11" name="Content Placeholder 11"/>
          <p:cNvSpPr>
            <a:spLocks noGrp="1"/>
          </p:cNvSpPr>
          <p:nvPr>
            <p:ph sz="quarter" idx="11"/>
          </p:nvPr>
        </p:nvSpPr>
        <p:spPr>
          <a:xfrm>
            <a:off x="4809067" y="795866"/>
            <a:ext cx="4046008" cy="5029378"/>
          </a:xfrm>
        </p:spPr>
        <p:txBody>
          <a:bodyPr/>
          <a:lstStyle/>
          <a:p>
            <a:pPr>
              <a:buClr>
                <a:schemeClr val="accent3"/>
              </a:buClr>
            </a:pPr>
            <a:r>
              <a:rPr lang="nb-NO" sz="1400" dirty="0" smtClean="0">
                <a:latin typeface="Calibri" panose="020F0502020204030204" pitchFamily="34" charset="0"/>
              </a:rPr>
              <a:t>ROVDYR OG SAMFUNN</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Uendret fra tidligere, opptar rovdyrkonflikten 52% av befolkningen. Det er ikke lenger forskjell i interesse mellom kjønn, men de under 30 år er klart mindre interessert enn resten. </a:t>
            </a:r>
          </a:p>
          <a:p>
            <a:pPr marL="285750" lvl="1" indent="-285750">
              <a:buClr>
                <a:schemeClr val="accent3"/>
              </a:buClr>
              <a:buFont typeface="Wingdings" panose="05000000000000000000" pitchFamily="2" charset="2"/>
              <a:buChar char="§"/>
            </a:pPr>
            <a:r>
              <a:rPr lang="nb-NO" sz="1400" b="0" dirty="0">
                <a:latin typeface="Calibri" panose="020F0502020204030204" pitchFamily="34" charset="0"/>
              </a:rPr>
              <a:t>Siden 2012har befolkningen blitt generelt mer positive til fast bestand av rovdyr i eget nærområde. </a:t>
            </a:r>
            <a:r>
              <a:rPr lang="nb-NO" sz="1400" b="0" dirty="0" smtClean="0">
                <a:latin typeface="Calibri" panose="020F0502020204030204" pitchFamily="34" charset="0"/>
              </a:rPr>
              <a:t>Økningen gjelder alle de fire dyreartene; man er mest </a:t>
            </a:r>
            <a:r>
              <a:rPr lang="nb-NO" sz="1400" b="0" dirty="0">
                <a:latin typeface="Calibri" panose="020F0502020204030204" pitchFamily="34" charset="0"/>
              </a:rPr>
              <a:t>positive til gaupe og minst positive til bjørn</a:t>
            </a:r>
            <a:r>
              <a:rPr lang="nb-NO" sz="1400" b="0" dirty="0" smtClean="0">
                <a:latin typeface="Calibri" panose="020F0502020204030204" pitchFamily="34" charset="0"/>
              </a:rPr>
              <a:t>. </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Andelen </a:t>
            </a:r>
            <a:r>
              <a:rPr lang="nb-NO" sz="1400" b="0" dirty="0">
                <a:latin typeface="Calibri" panose="020F0502020204030204" pitchFamily="34" charset="0"/>
              </a:rPr>
              <a:t>som tror at faste bestander av ulv vil få negative konsekvenser for egeninteresse for og bruk av natur er </a:t>
            </a:r>
            <a:r>
              <a:rPr lang="nb-NO" sz="1400" b="0" dirty="0" smtClean="0">
                <a:latin typeface="Calibri" panose="020F0502020204030204" pitchFamily="34" charset="0"/>
              </a:rPr>
              <a:t>noe redusert ved </a:t>
            </a:r>
            <a:r>
              <a:rPr lang="nb-NO" sz="1400" b="0" dirty="0">
                <a:latin typeface="Calibri" panose="020F0502020204030204" pitchFamily="34" charset="0"/>
              </a:rPr>
              <a:t>at 4%poeng flere svarer ‘ingen konsekvenser’ og 2%poeng færre svarer ‘negative konsekvenser</a:t>
            </a:r>
            <a:r>
              <a:rPr lang="nb-NO" sz="1400" b="0" dirty="0" smtClean="0">
                <a:latin typeface="Calibri" panose="020F0502020204030204" pitchFamily="34" charset="0"/>
              </a:rPr>
              <a:t>’. </a:t>
            </a:r>
          </a:p>
          <a:p>
            <a:pPr marL="285750" lvl="1" indent="-285750">
              <a:buClr>
                <a:schemeClr val="accent3"/>
              </a:buClr>
              <a:buFont typeface="Wingdings" panose="05000000000000000000" pitchFamily="2" charset="2"/>
              <a:buChar char="§"/>
            </a:pPr>
            <a:r>
              <a:rPr lang="nb-NO" sz="1400" b="0" dirty="0" smtClean="0">
                <a:latin typeface="Calibri" panose="020F0502020204030204" pitchFamily="34" charset="0"/>
              </a:rPr>
              <a:t>Flere, 5%poeng, mener at ulv er en naturlig del av norsk fauna. De under 45 år er klart mest positive </a:t>
            </a:r>
            <a:r>
              <a:rPr lang="nb-NO" sz="1400" b="0" dirty="0" err="1" smtClean="0">
                <a:latin typeface="Calibri" panose="020F0502020204030204" pitchFamily="34" charset="0"/>
              </a:rPr>
              <a:t>ift</a:t>
            </a:r>
            <a:r>
              <a:rPr lang="nb-NO" sz="1400" b="0" dirty="0" smtClean="0">
                <a:latin typeface="Calibri" panose="020F0502020204030204" pitchFamily="34" charset="0"/>
              </a:rPr>
              <a:t> ulvens plass i norsk natur. </a:t>
            </a: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538163" lvl="2" indent="-285750">
              <a:buClr>
                <a:schemeClr val="accent3"/>
              </a:buClr>
              <a:buFont typeface="Wingdings" panose="05000000000000000000" pitchFamily="2" charset="2"/>
              <a:buChar char="§"/>
            </a:pPr>
            <a:endParaRPr lang="nb-NO" sz="1400" dirty="0">
              <a:latin typeface="Calibri" panose="020F0502020204030204" pitchFamily="34" charset="0"/>
            </a:endParaRPr>
          </a:p>
        </p:txBody>
      </p:sp>
      <p:sp>
        <p:nvSpPr>
          <p:cNvPr id="2" name="TekstSylinder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4</a:t>
            </a:r>
            <a:endParaRPr lang="nb-NO" sz="750" b="0" dirty="0" err="1" smtClean="0">
              <a:solidFill>
                <a:srgbClr val="333333"/>
              </a:solidFill>
              <a:latin typeface="+mn-lt"/>
            </a:endParaRPr>
          </a:p>
        </p:txBody>
      </p:sp>
    </p:spTree>
    <p:extLst>
      <p:ext uri="{BB962C8B-B14F-4D97-AF65-F5344CB8AC3E}">
        <p14:creationId xmlns:p14="http://schemas.microsoft.com/office/powerpoint/2010/main" val="405213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163077338"/>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a:t>Viktigheten av staten som forvalter </a:t>
            </a:r>
            <a:r>
              <a:rPr lang="nb-NO" dirty="0" smtClean="0"/>
              <a:t/>
            </a:r>
            <a:br>
              <a:rPr lang="nb-NO" dirty="0" smtClean="0"/>
            </a:br>
            <a:r>
              <a:rPr lang="nb-NO" sz="1000" i="1" dirty="0" smtClean="0"/>
              <a:t>Grad av enighet i påstand: «Statskog </a:t>
            </a:r>
            <a:r>
              <a:rPr lang="nb-NO" sz="1000" i="1" dirty="0"/>
              <a:t>forvalter på vegne av staten og fellesskapet 1\5 av Norges landareal (hovedsakelig fjellområder). Det er viktig at staten eier og forvalter disse arealene også i </a:t>
            </a:r>
            <a:r>
              <a:rPr lang="nb-NO" sz="1000" i="1" dirty="0" smtClean="0"/>
              <a:t>fremtiden» </a:t>
            </a:r>
            <a:r>
              <a:rPr lang="nb-NO" sz="1000" dirty="0" smtClean="0"/>
              <a:t>I % av base n=601. </a:t>
            </a:r>
            <a:endParaRPr lang="nb-NO" sz="1000" i="1"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517540238"/>
              </p:ext>
            </p:extLst>
          </p:nvPr>
        </p:nvGraphicFramePr>
        <p:xfrm>
          <a:off x="285750" y="4769191"/>
          <a:ext cx="4387850" cy="907291"/>
        </p:xfrm>
        <a:graphic>
          <a:graphicData uri="http://schemas.openxmlformats.org/drawingml/2006/table">
            <a:tbl>
              <a:tblPr firstRow="1">
                <a:solidFill>
                  <a:srgbClr val="FFFFFF">
                    <a:alpha val="0"/>
                  </a:srgbClr>
                </a:solidFill>
                <a:tableStyleId>{5C22544A-7EE6-4342-B048-85BDC9FD1C3A}</a:tableStyleId>
              </a:tblPr>
              <a:tblGrid>
                <a:gridCol w="956028"/>
                <a:gridCol w="406400"/>
                <a:gridCol w="430857"/>
                <a:gridCol w="534320"/>
                <a:gridCol w="503506"/>
                <a:gridCol w="539325"/>
                <a:gridCol w="498501"/>
                <a:gridCol w="51891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88</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93</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87</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87</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78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94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91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84</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79</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200" dirty="0" smtClean="0">
                <a:solidFill>
                  <a:schemeClr val="tx1"/>
                </a:solidFill>
              </a:rPr>
              <a:t>Befolkningen er i økende grad enige i påstanden – 89% er </a:t>
            </a:r>
            <a:r>
              <a:rPr lang="nb-NO" sz="1200" i="1" dirty="0" smtClean="0">
                <a:solidFill>
                  <a:schemeClr val="tx1"/>
                </a:solidFill>
              </a:rPr>
              <a:t>helt</a:t>
            </a:r>
            <a:r>
              <a:rPr lang="nb-NO" sz="1200" dirty="0" smtClean="0">
                <a:solidFill>
                  <a:schemeClr val="tx1"/>
                </a:solidFill>
              </a:rPr>
              <a:t> eller </a:t>
            </a:r>
            <a:r>
              <a:rPr lang="nb-NO" sz="1200" i="1" dirty="0" smtClean="0">
                <a:solidFill>
                  <a:schemeClr val="tx1"/>
                </a:solidFill>
              </a:rPr>
              <a:t>ganske enige </a:t>
            </a:r>
            <a:r>
              <a:rPr lang="nb-NO" sz="1200" dirty="0" smtClean="0">
                <a:solidFill>
                  <a:schemeClr val="tx1"/>
                </a:solidFill>
              </a:rPr>
              <a:t>og kun 9% er uenige. </a:t>
            </a:r>
            <a:r>
              <a:rPr lang="nb-NO" sz="1200" i="1" dirty="0" smtClean="0">
                <a:solidFill>
                  <a:schemeClr val="tx1"/>
                </a:solidFill>
              </a:rPr>
              <a:t> </a:t>
            </a:r>
            <a:endParaRPr lang="nb-NO" sz="1200" i="1" dirty="0">
              <a:solidFill>
                <a:schemeClr val="tx1"/>
              </a:solidFill>
            </a:endParaRPr>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39</a:t>
            </a:r>
            <a:endParaRPr lang="nb-NO" sz="750" b="0" dirty="0" err="1" smtClean="0">
              <a:solidFill>
                <a:srgbClr val="333333"/>
              </a:solidFill>
              <a:latin typeface="+mn-lt"/>
            </a:endParaRPr>
          </a:p>
        </p:txBody>
      </p:sp>
    </p:spTree>
    <p:extLst>
      <p:ext uri="{BB962C8B-B14F-4D97-AF65-F5344CB8AC3E}">
        <p14:creationId xmlns:p14="http://schemas.microsoft.com/office/powerpoint/2010/main" val="2930493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8576812"/>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a:t>Holdning til utbygging av urørte vassdrag</a:t>
            </a:r>
            <a:br>
              <a:rPr lang="nb-NO" dirty="0"/>
            </a:br>
            <a:r>
              <a:rPr lang="nb-NO" sz="1000" dirty="0" smtClean="0"/>
              <a:t>Grad av enighet i påstand: «</a:t>
            </a:r>
            <a:r>
              <a:rPr lang="nb-NO" sz="1000" i="1" dirty="0" smtClean="0"/>
              <a:t>2 </a:t>
            </a:r>
            <a:r>
              <a:rPr lang="nb-NO" sz="1000" i="1" dirty="0"/>
              <a:t>av 3 norske vassdrag er i dag regulert til vannkraftformål. Det bør ikke bygges ut vannkraft i vassdrag som i dag er </a:t>
            </a:r>
            <a:r>
              <a:rPr lang="nb-NO" sz="1000" i="1" dirty="0" smtClean="0"/>
              <a:t>urørte» </a:t>
            </a:r>
            <a:r>
              <a:rPr lang="nb-NO" sz="1000" dirty="0" smtClean="0"/>
              <a:t>I % av base n=601. </a:t>
            </a:r>
            <a:r>
              <a:rPr lang="nb-NO" dirty="0"/>
              <a:t/>
            </a:r>
            <a:br>
              <a:rPr lang="nb-NO" dirty="0"/>
            </a:br>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707796949"/>
              </p:ext>
            </p:extLst>
          </p:nvPr>
        </p:nvGraphicFramePr>
        <p:xfrm>
          <a:off x="285750" y="4769191"/>
          <a:ext cx="4030675" cy="994668"/>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59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63</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71</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69</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73</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66</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71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65</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57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74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68</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67</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61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p:txBody>
          <a:bodyPr/>
          <a:lstStyle/>
          <a:p>
            <a:pPr marL="171450" indent="-171450">
              <a:spcAft>
                <a:spcPts val="600"/>
              </a:spcAft>
              <a:buFont typeface="Wingdings" panose="05000000000000000000" pitchFamily="2" charset="2"/>
              <a:buChar char="§"/>
            </a:pPr>
            <a:r>
              <a:rPr lang="nb-NO" sz="1100" dirty="0">
                <a:solidFill>
                  <a:schemeClr val="tx1"/>
                </a:solidFill>
              </a:rPr>
              <a:t>En klar </a:t>
            </a:r>
            <a:r>
              <a:rPr lang="nb-NO" sz="1100" dirty="0" smtClean="0">
                <a:solidFill>
                  <a:schemeClr val="tx1"/>
                </a:solidFill>
              </a:rPr>
              <a:t>majoritet, 67%, er </a:t>
            </a:r>
            <a:r>
              <a:rPr lang="nb-NO" sz="1100" i="1" dirty="0" smtClean="0">
                <a:solidFill>
                  <a:schemeClr val="tx1"/>
                </a:solidFill>
              </a:rPr>
              <a:t>helt</a:t>
            </a:r>
            <a:r>
              <a:rPr lang="nb-NO" sz="1100" dirty="0" smtClean="0">
                <a:solidFill>
                  <a:schemeClr val="tx1"/>
                </a:solidFill>
              </a:rPr>
              <a:t> eller </a:t>
            </a:r>
            <a:r>
              <a:rPr lang="nb-NO" sz="1100" i="1" dirty="0" smtClean="0">
                <a:solidFill>
                  <a:schemeClr val="tx1"/>
                </a:solidFill>
              </a:rPr>
              <a:t>ganske enige </a:t>
            </a:r>
            <a:r>
              <a:rPr lang="nb-NO" sz="1100" dirty="0" smtClean="0">
                <a:solidFill>
                  <a:schemeClr val="tx1"/>
                </a:solidFill>
              </a:rPr>
              <a:t>i at </a:t>
            </a:r>
            <a:r>
              <a:rPr lang="nb-NO" sz="1100" dirty="0">
                <a:solidFill>
                  <a:schemeClr val="tx1"/>
                </a:solidFill>
              </a:rPr>
              <a:t>det ikke bør </a:t>
            </a:r>
            <a:r>
              <a:rPr lang="nb-NO" sz="1100" dirty="0" smtClean="0">
                <a:solidFill>
                  <a:schemeClr val="tx1"/>
                </a:solidFill>
              </a:rPr>
              <a:t>reguleres flere urørte vassdrag til vannkraftformål. </a:t>
            </a:r>
          </a:p>
          <a:p>
            <a:pPr marL="171450" indent="-171450">
              <a:spcAft>
                <a:spcPts val="600"/>
              </a:spcAft>
              <a:buFont typeface="Wingdings" panose="05000000000000000000" pitchFamily="2" charset="2"/>
              <a:buChar char="§"/>
            </a:pPr>
            <a:r>
              <a:rPr lang="nb-NO" sz="1100" dirty="0" smtClean="0">
                <a:solidFill>
                  <a:schemeClr val="tx1"/>
                </a:solidFill>
              </a:rPr>
              <a:t>Men andelen </a:t>
            </a:r>
            <a:r>
              <a:rPr lang="nb-NO" sz="1100" i="1" dirty="0" smtClean="0">
                <a:solidFill>
                  <a:schemeClr val="tx1"/>
                </a:solidFill>
              </a:rPr>
              <a:t>helt uenige </a:t>
            </a:r>
            <a:r>
              <a:rPr lang="nb-NO" sz="1100" dirty="0" smtClean="0">
                <a:solidFill>
                  <a:schemeClr val="tx1"/>
                </a:solidFill>
              </a:rPr>
              <a:t>er svakt økende uten at vi kan slå fast at det er en trend. </a:t>
            </a:r>
            <a:endParaRPr lang="nb-NO" sz="1100" dirty="0">
              <a:solidFill>
                <a:schemeClr val="tx1"/>
              </a:solidFill>
            </a:endParaRPr>
          </a:p>
          <a:p>
            <a:pPr marL="171450" indent="-171450">
              <a:spcAft>
                <a:spcPts val="600"/>
              </a:spcAft>
              <a:buFont typeface="Wingdings" panose="05000000000000000000" pitchFamily="2" charset="2"/>
              <a:buChar char="§"/>
            </a:pPr>
            <a:r>
              <a:rPr lang="nb-NO" sz="1100" dirty="0" smtClean="0">
                <a:solidFill>
                  <a:schemeClr val="tx1"/>
                </a:solidFill>
              </a:rPr>
              <a:t>Kvinner er klart mer enige i påstanden enn menn, og eldre er klart mer enige enn de yngre. </a:t>
            </a:r>
            <a:endParaRPr lang="nb-NO" sz="1100" dirty="0">
              <a:solidFill>
                <a:schemeClr val="tx1"/>
              </a:solidFill>
            </a:endParaRPr>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40</a:t>
            </a:r>
            <a:endParaRPr lang="nb-NO" sz="750" b="0" dirty="0" err="1" smtClean="0">
              <a:solidFill>
                <a:srgbClr val="333333"/>
              </a:solidFill>
              <a:latin typeface="+mn-lt"/>
            </a:endParaRPr>
          </a:p>
        </p:txBody>
      </p:sp>
    </p:spTree>
    <p:extLst>
      <p:ext uri="{BB962C8B-B14F-4D97-AF65-F5344CB8AC3E}">
        <p14:creationId xmlns:p14="http://schemas.microsoft.com/office/powerpoint/2010/main" val="853271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2790758881"/>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dirty="0"/>
              <a:t>Pålegg til kraftprodusentene om miljøtiltak</a:t>
            </a:r>
            <a:br>
              <a:rPr lang="nb-NO" dirty="0"/>
            </a:br>
            <a:r>
              <a:rPr lang="nb-NO" sz="1000" i="1" dirty="0"/>
              <a:t>Grad av enighet i påstand</a:t>
            </a:r>
            <a:r>
              <a:rPr lang="nb-NO" sz="1000" i="1" dirty="0" smtClean="0"/>
              <a:t>: «Kraftprodusentene </a:t>
            </a:r>
            <a:r>
              <a:rPr lang="nb-NO" sz="1000" i="1" dirty="0"/>
              <a:t>bør pålegges å gjennomføre tiltak for å bedre miljøet i de utbygde vassdragene, herunder sørge for at det slippes vann på elvestrekninger som har vært helt eller delvis tørrlagt, selv om det innebærer noe </a:t>
            </a:r>
            <a:r>
              <a:rPr lang="nb-NO" sz="1000" i="1" dirty="0" smtClean="0"/>
              <a:t>krafttap» </a:t>
            </a:r>
            <a:r>
              <a:rPr lang="nb-NO" sz="1000" dirty="0" smtClean="0"/>
              <a:t>I % av base n= 601</a:t>
            </a:r>
            <a:r>
              <a:rPr lang="nb-NO" sz="1000" i="1" dirty="0" smtClean="0"/>
              <a:t>.</a:t>
            </a:r>
            <a:r>
              <a:rPr lang="nb-NO" sz="1000" i="1" dirty="0"/>
              <a:t/>
            </a:r>
            <a:br>
              <a:rPr lang="nb-NO" sz="1000" i="1" dirty="0"/>
            </a:br>
            <a:endParaRPr lang="nb-NO" i="1"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1275505369"/>
              </p:ext>
            </p:extLst>
          </p:nvPr>
        </p:nvGraphicFramePr>
        <p:xfrm>
          <a:off x="285750" y="4769191"/>
          <a:ext cx="4030675" cy="994668"/>
        </p:xfrm>
        <a:graphic>
          <a:graphicData uri="http://schemas.openxmlformats.org/drawingml/2006/table">
            <a:tbl>
              <a:tblPr firstRow="1">
                <a:solidFill>
                  <a:srgbClr val="FFFFFF">
                    <a:alpha val="0"/>
                  </a:srgbClr>
                </a:solidFill>
                <a:tableStyleId>{5C22544A-7EE6-4342-B048-85BDC9FD1C3A}</a:tableStyleId>
              </a:tblPr>
              <a:tblGrid>
                <a:gridCol w="693964"/>
                <a:gridCol w="476673"/>
                <a:gridCol w="476673"/>
                <a:gridCol w="490826"/>
                <a:gridCol w="462520"/>
                <a:gridCol w="495423"/>
                <a:gridCol w="457923"/>
                <a:gridCol w="476673"/>
              </a:tblGrid>
              <a:tr h="217423">
                <a:tc>
                  <a:txBody>
                    <a:bodyPr/>
                    <a:lstStyle/>
                    <a:p>
                      <a:pPr marL="0" algn="l" defTabSz="914400" rtl="0" eaLnBrk="1" latinLnBrk="0" hangingPunct="1"/>
                      <a:r>
                        <a:rPr lang="nb-NO" sz="700" b="0" u="none" kern="1200" dirty="0" smtClean="0">
                          <a:solidFill>
                            <a:srgbClr val="FFFFFF"/>
                          </a:solidFill>
                          <a:latin typeface="Verdana"/>
                          <a:ea typeface="+mn-ea"/>
                          <a:cs typeface="+mn-cs"/>
                        </a:rPr>
                        <a:t>Enige (top2)</a:t>
                      </a:r>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86</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82</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87</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87</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900" b="0" u="none" kern="1200" dirty="0" smtClean="0">
                          <a:solidFill>
                            <a:schemeClr val="tx1"/>
                          </a:solidFill>
                          <a:latin typeface="Verdana"/>
                          <a:ea typeface="+mn-ea"/>
                          <a:cs typeface="+mn-cs"/>
                        </a:rPr>
                        <a:t>84</a:t>
                      </a:r>
                      <a:endParaRPr lang="nb-NO" sz="9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82</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81</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83</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dirty="0" smtClean="0">
                          <a:solidFill>
                            <a:srgbClr val="000000"/>
                          </a:solidFill>
                          <a:effectLst/>
                          <a:latin typeface="Calibri"/>
                        </a:rPr>
                        <a:t>84</a:t>
                      </a:r>
                      <a:endParaRPr lang="nb-NO" sz="9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86</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85</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82</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900" b="0" i="0" u="none" strike="noStrike" kern="1200" dirty="0">
                          <a:solidFill>
                            <a:srgbClr val="000000"/>
                          </a:solidFill>
                          <a:effectLst/>
                          <a:latin typeface="Calibri"/>
                          <a:ea typeface="+mn-ea"/>
                          <a:cs typeface="+mn-cs"/>
                        </a:rPr>
                        <a:t>84</a:t>
                      </a: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6" name="Plassholder for innhold 5"/>
          <p:cNvSpPr>
            <a:spLocks noGrp="1"/>
          </p:cNvSpPr>
          <p:nvPr>
            <p:ph sz="quarter" idx="12"/>
          </p:nvPr>
        </p:nvSpPr>
        <p:spPr>
          <a:xfrm>
            <a:off x="4826000" y="1174044"/>
            <a:ext cx="4029075" cy="4656844"/>
          </a:xfrm>
        </p:spPr>
        <p:txBody>
          <a:bodyPr/>
          <a:lstStyle/>
          <a:p>
            <a:pPr marL="171450" indent="-171450">
              <a:spcAft>
                <a:spcPts val="600"/>
              </a:spcAft>
              <a:buFont typeface="Wingdings" panose="05000000000000000000" pitchFamily="2" charset="2"/>
              <a:buChar char="§"/>
            </a:pPr>
            <a:r>
              <a:rPr lang="nb-NO" sz="1100" dirty="0">
                <a:solidFill>
                  <a:schemeClr val="tx1"/>
                </a:solidFill>
              </a:rPr>
              <a:t>En overveldende majoritet er </a:t>
            </a:r>
            <a:r>
              <a:rPr lang="nb-NO" sz="1100" dirty="0" smtClean="0">
                <a:solidFill>
                  <a:schemeClr val="tx1"/>
                </a:solidFill>
              </a:rPr>
              <a:t>enige </a:t>
            </a:r>
            <a:r>
              <a:rPr lang="nb-NO" sz="1100" dirty="0">
                <a:solidFill>
                  <a:schemeClr val="tx1"/>
                </a:solidFill>
              </a:rPr>
              <a:t>i at kraftprodusentene bør pålegges </a:t>
            </a:r>
            <a:r>
              <a:rPr lang="nb-NO" sz="1100" dirty="0" smtClean="0">
                <a:solidFill>
                  <a:schemeClr val="tx1"/>
                </a:solidFill>
              </a:rPr>
              <a:t>miljøtiltak for å bedre miljøet i de utbygde vassdragene, </a:t>
            </a:r>
            <a:r>
              <a:rPr lang="nb-NO" sz="1100" dirty="0">
                <a:solidFill>
                  <a:schemeClr val="tx1"/>
                </a:solidFill>
              </a:rPr>
              <a:t>som inkluderer at det slippes vann på helt - eller delvis tørrlagte elvestrekninger</a:t>
            </a:r>
            <a:r>
              <a:rPr lang="nb-NO" sz="1100" dirty="0" smtClean="0">
                <a:solidFill>
                  <a:schemeClr val="tx1"/>
                </a:solidFill>
              </a:rPr>
              <a:t>. </a:t>
            </a:r>
            <a:endParaRPr lang="nb-NO" sz="1100" dirty="0">
              <a:solidFill>
                <a:schemeClr val="tx1"/>
              </a:solidFill>
            </a:endParaRPr>
          </a:p>
          <a:p>
            <a:pPr marL="171450" indent="-171450">
              <a:spcAft>
                <a:spcPts val="600"/>
              </a:spcAft>
              <a:buFont typeface="Wingdings" panose="05000000000000000000" pitchFamily="2" charset="2"/>
              <a:buChar char="§"/>
            </a:pPr>
            <a:r>
              <a:rPr lang="nb-NO" sz="1100" dirty="0">
                <a:solidFill>
                  <a:schemeClr val="tx1"/>
                </a:solidFill>
              </a:rPr>
              <a:t>Dette gjelder på tvers av </a:t>
            </a:r>
            <a:r>
              <a:rPr lang="nb-NO" sz="1100" dirty="0" smtClean="0">
                <a:solidFill>
                  <a:schemeClr val="tx1"/>
                </a:solidFill>
              </a:rPr>
              <a:t>undergrupper og det er ingen signifikante endringer fra 2012. </a:t>
            </a:r>
            <a:endParaRPr lang="nb-NO" sz="1100" dirty="0">
              <a:solidFill>
                <a:schemeClr val="tx1"/>
              </a:solidFill>
            </a:endParaRPr>
          </a:p>
        </p:txBody>
      </p: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41</a:t>
            </a:r>
            <a:endParaRPr lang="nb-NO" sz="750" b="0" dirty="0" err="1" smtClean="0">
              <a:solidFill>
                <a:srgbClr val="333333"/>
              </a:solidFill>
              <a:latin typeface="+mn-lt"/>
            </a:endParaRPr>
          </a:p>
        </p:txBody>
      </p:sp>
    </p:spTree>
    <p:extLst>
      <p:ext uri="{BB962C8B-B14F-4D97-AF65-F5344CB8AC3E}">
        <p14:creationId xmlns:p14="http://schemas.microsoft.com/office/powerpoint/2010/main" val="1403640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6</a:t>
            </a:r>
            <a:endParaRPr lang="nb-NO" dirty="0"/>
          </a:p>
        </p:txBody>
      </p:sp>
      <p:sp>
        <p:nvSpPr>
          <p:cNvPr id="4" name="Tittel 3"/>
          <p:cNvSpPr>
            <a:spLocks noGrp="1"/>
          </p:cNvSpPr>
          <p:nvPr>
            <p:ph type="title"/>
          </p:nvPr>
        </p:nvSpPr>
        <p:spPr/>
        <p:txBody>
          <a:bodyPr/>
          <a:lstStyle/>
          <a:p>
            <a:r>
              <a:rPr lang="nb-NO" dirty="0">
                <a:solidFill>
                  <a:schemeClr val="tx1"/>
                </a:solidFill>
              </a:rPr>
              <a:t>Nærmiljø</a:t>
            </a:r>
            <a:endParaRPr lang="nb-NO" dirty="0"/>
          </a:p>
        </p:txBody>
      </p:sp>
      <p:pic>
        <p:nvPicPr>
          <p:cNvPr id="9" name="Plassholder for bilde 8"/>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509029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Friluftsliv/aktiviteter i nærmiljøet</a:t>
            </a:r>
            <a:br>
              <a:rPr lang="nb-NO" dirty="0"/>
            </a:br>
            <a:r>
              <a:rPr lang="nb-NO" sz="1000" i="1" dirty="0" smtClean="0"/>
              <a:t>«Hvor </a:t>
            </a:r>
            <a:r>
              <a:rPr lang="nb-NO" sz="1000" i="1" dirty="0"/>
              <a:t>ofte utøver du friluftsliv eller aktiviteter i ditt nærmiljø, dvs. med utgangspunkt i der du bor, uten bruk av motorisert transport? Vi mener IKKE organiserte idrettsaktiviteter, men uorganisert </a:t>
            </a:r>
            <a:r>
              <a:rPr lang="nb-NO" sz="1000" i="1" dirty="0" smtClean="0"/>
              <a:t>aktivitet»</a:t>
            </a:r>
            <a:r>
              <a:rPr lang="nb-NO" sz="1000" dirty="0" smtClean="0"/>
              <a:t>. </a:t>
            </a:r>
            <a:r>
              <a:rPr lang="nb-NO" sz="1000" dirty="0" smtClean="0"/>
              <a:t>I % av base n= 601. </a:t>
            </a:r>
            <a:endParaRPr lang="nb-NO" sz="1000"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3101772528"/>
              </p:ext>
            </p:extLst>
          </p:nvPr>
        </p:nvGraphicFramePr>
        <p:xfrm>
          <a:off x="285750" y="812801"/>
          <a:ext cx="4030663" cy="2997200"/>
        </p:xfrm>
        <a:graphic>
          <a:graphicData uri="http://schemas.openxmlformats.org/drawingml/2006/chart">
            <c:chart xmlns:c="http://schemas.openxmlformats.org/drawingml/2006/chart" xmlns:r="http://schemas.openxmlformats.org/officeDocument/2006/relationships" r:id="rId4"/>
          </a:graphicData>
        </a:graphic>
      </p:graphicFrame>
      <p:sp>
        <p:nvSpPr>
          <p:cNvPr id="5" name="Plassholder for innhold 4"/>
          <p:cNvSpPr>
            <a:spLocks noGrp="1"/>
          </p:cNvSpPr>
          <p:nvPr>
            <p:ph sz="quarter" idx="12"/>
          </p:nvPr>
        </p:nvSpPr>
        <p:spPr>
          <a:xfrm>
            <a:off x="4859866" y="862506"/>
            <a:ext cx="4029075" cy="4799049"/>
          </a:xfrm>
        </p:spPr>
        <p:txBody>
          <a:bodyPr/>
          <a:lstStyle/>
          <a:p>
            <a:pPr marL="285750" indent="-285750">
              <a:spcAft>
                <a:spcPts val="600"/>
              </a:spcAft>
              <a:buFont typeface="Wingdings" panose="05000000000000000000" pitchFamily="2" charset="2"/>
              <a:buChar char="§"/>
            </a:pPr>
            <a:r>
              <a:rPr lang="nb-NO" sz="1200" dirty="0" smtClean="0"/>
              <a:t>22 </a:t>
            </a:r>
            <a:r>
              <a:rPr lang="nb-NO" sz="1200" dirty="0"/>
              <a:t>prosent utøver aktiviteter i nærmiljøet tilnærmet daglig, </a:t>
            </a:r>
            <a:r>
              <a:rPr lang="nb-NO" sz="1200" dirty="0" smtClean="0"/>
              <a:t>- en økning på 3%poeng fra 2012, mens </a:t>
            </a:r>
            <a:r>
              <a:rPr lang="nb-NO" sz="1200" dirty="0"/>
              <a:t>3 av 4 sier at de gjør dette minst 1 dag per uke.</a:t>
            </a:r>
          </a:p>
          <a:p>
            <a:pPr marL="285750" indent="-285750">
              <a:spcAft>
                <a:spcPts val="600"/>
              </a:spcAft>
              <a:buFont typeface="Wingdings" panose="05000000000000000000" pitchFamily="2" charset="2"/>
              <a:buChar char="§"/>
            </a:pPr>
            <a:r>
              <a:rPr lang="nb-NO" sz="1200" dirty="0"/>
              <a:t>Andelen som utøver aktiviteter minst 1 dag i uken er omtrent lik som </a:t>
            </a:r>
            <a:r>
              <a:rPr lang="nb-NO" sz="1200" dirty="0" smtClean="0"/>
              <a:t>tidligere. </a:t>
            </a:r>
            <a:endParaRPr lang="nb-NO" sz="1200" dirty="0"/>
          </a:p>
          <a:p>
            <a:pPr marL="285750" indent="-285750">
              <a:spcAft>
                <a:spcPts val="600"/>
              </a:spcAft>
              <a:buFont typeface="Wingdings" panose="05000000000000000000" pitchFamily="2" charset="2"/>
              <a:buChar char="§"/>
            </a:pPr>
            <a:r>
              <a:rPr lang="nb-NO" sz="1200" dirty="0" smtClean="0"/>
              <a:t>Kvinner er klart mer aktive enn menn, og aktivitet er økende med alder. </a:t>
            </a:r>
          </a:p>
          <a:p>
            <a:pPr marL="285750" indent="-285750">
              <a:spcAft>
                <a:spcPts val="600"/>
              </a:spcAft>
              <a:buFont typeface="Wingdings" panose="05000000000000000000" pitchFamily="2" charset="2"/>
              <a:buChar char="§"/>
            </a:pPr>
            <a:r>
              <a:rPr lang="nb-NO" sz="1200" dirty="0" smtClean="0"/>
              <a:t>Minst aktive er folk i Oslo /Akershus, mens folk på Sør-/Vestlandet og </a:t>
            </a:r>
            <a:r>
              <a:rPr lang="nb-NO" sz="1200" dirty="0" err="1" smtClean="0"/>
              <a:t>NordNorge</a:t>
            </a:r>
            <a:r>
              <a:rPr lang="nb-NO" sz="1200" dirty="0" smtClean="0"/>
              <a:t> er mest aktive. </a:t>
            </a:r>
            <a:endParaRPr lang="nb-NO" sz="1200" dirty="0"/>
          </a:p>
        </p:txBody>
      </p:sp>
      <p:graphicFrame>
        <p:nvGraphicFramePr>
          <p:cNvPr id="7" name="Plassholder for innhold 5"/>
          <p:cNvGraphicFramePr>
            <a:graphicFrameLocks/>
          </p:cNvGraphicFramePr>
          <p:nvPr>
            <p:custDataLst>
              <p:tags r:id="rId1"/>
            </p:custDataLst>
            <p:extLst>
              <p:ext uri="{D42A27DB-BD31-4B8C-83A1-F6EECF244321}">
                <p14:modId xmlns:p14="http://schemas.microsoft.com/office/powerpoint/2010/main" val="2259561109"/>
              </p:ext>
            </p:extLst>
          </p:nvPr>
        </p:nvGraphicFramePr>
        <p:xfrm>
          <a:off x="319314" y="3970915"/>
          <a:ext cx="8537093" cy="1920245"/>
        </p:xfrm>
        <a:graphic>
          <a:graphicData uri="http://schemas.openxmlformats.org/drawingml/2006/table">
            <a:tbl>
              <a:tblPr firstRow="1">
                <a:solidFill>
                  <a:srgbClr val="FFFFFF">
                    <a:alpha val="0"/>
                  </a:srgbClr>
                </a:solidFill>
                <a:tableStyleId>{5C22544A-7EE6-4342-B048-85BDC9FD1C3A}</a:tableStyleId>
              </a:tblPr>
              <a:tblGrid>
                <a:gridCol w="1427089"/>
                <a:gridCol w="646364"/>
                <a:gridCol w="646364"/>
                <a:gridCol w="646364"/>
                <a:gridCol w="646364"/>
                <a:gridCol w="646364"/>
                <a:gridCol w="646364"/>
                <a:gridCol w="646364"/>
                <a:gridCol w="646364"/>
                <a:gridCol w="646364"/>
                <a:gridCol w="646364"/>
                <a:gridCol w="646364"/>
              </a:tblGrid>
              <a:tr h="217423">
                <a:tc>
                  <a:txBody>
                    <a:bodyPr/>
                    <a:lstStyle/>
                    <a:p>
                      <a:pPr marL="0" algn="l" defTabSz="914400" rtl="0" eaLnBrk="1" latinLnBrk="0" hangingPunct="1"/>
                      <a:endParaRPr lang="nb-NO" sz="105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Alle</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Mann</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Kvinne</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15-29</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30- 44</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45-59</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60+</a:t>
                      </a:r>
                      <a:endParaRPr lang="nb-NO" sz="7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Oslo/-A.</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Rest </a:t>
                      </a:r>
                      <a:r>
                        <a:rPr lang="nb-NO" sz="700" b="1" u="none" kern="1200" dirty="0" err="1" smtClean="0">
                          <a:solidFill>
                            <a:srgbClr val="FFFFFF"/>
                          </a:solidFill>
                          <a:latin typeface="Verdana"/>
                          <a:ea typeface="+mn-ea"/>
                          <a:cs typeface="+mn-cs"/>
                        </a:rPr>
                        <a:t>Østl</a:t>
                      </a:r>
                      <a:r>
                        <a:rPr lang="nb-NO" sz="700" b="1" u="none" kern="1200" dirty="0" smtClean="0">
                          <a:solidFill>
                            <a:srgbClr val="FFFFFF"/>
                          </a:solidFill>
                          <a:latin typeface="Verdana"/>
                          <a:ea typeface="+mn-ea"/>
                          <a:cs typeface="+mn-cs"/>
                        </a:rPr>
                        <a: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smtClean="0">
                          <a:solidFill>
                            <a:srgbClr val="FFFFFF"/>
                          </a:solidFill>
                          <a:latin typeface="Verdana"/>
                          <a:ea typeface="+mn-ea"/>
                          <a:cs typeface="+mn-cs"/>
                        </a:rPr>
                        <a:t>Sør/-Vest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700" b="1" u="none" kern="1200" dirty="0" err="1" smtClean="0">
                          <a:solidFill>
                            <a:srgbClr val="FFFFFF"/>
                          </a:solidFill>
                          <a:latin typeface="Verdana"/>
                          <a:ea typeface="+mn-ea"/>
                          <a:cs typeface="+mn-cs"/>
                        </a:rPr>
                        <a:t>Trlag</a:t>
                      </a:r>
                      <a:r>
                        <a:rPr lang="nb-NO" sz="700" b="1" u="none" kern="1200" dirty="0" smtClean="0">
                          <a:solidFill>
                            <a:srgbClr val="FFFFFF"/>
                          </a:solidFill>
                          <a:latin typeface="Verdana"/>
                          <a:ea typeface="+mn-ea"/>
                          <a:cs typeface="+mn-cs"/>
                        </a:rPr>
                        <a:t>/-</a:t>
                      </a:r>
                      <a:r>
                        <a:rPr lang="nb-NO" sz="700" b="1" u="none" kern="1200" dirty="0" err="1" smtClean="0">
                          <a:solidFill>
                            <a:srgbClr val="FFFFFF"/>
                          </a:solidFill>
                          <a:latin typeface="Verdana"/>
                          <a:ea typeface="+mn-ea"/>
                          <a:cs typeface="+mn-cs"/>
                        </a:rPr>
                        <a:t>N.Norge</a:t>
                      </a:r>
                      <a:endParaRPr lang="nb-NO" sz="700" b="1" u="none" kern="1200" dirty="0" smtClean="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900" b="0" u="none" kern="1200" dirty="0" smtClean="0">
                          <a:solidFill>
                            <a:schemeClr val="tx1"/>
                          </a:solidFill>
                          <a:latin typeface="Verdana"/>
                          <a:ea typeface="+mn-ea"/>
                          <a:cs typeface="+mn-cs"/>
                        </a:rPr>
                        <a:t>Tilnærmet daglig</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rgbClr val="000000"/>
                          </a:solidFill>
                          <a:effectLst/>
                          <a:latin typeface="Calibri"/>
                        </a:rPr>
                        <a:t>22</a:t>
                      </a:r>
                      <a:endParaRPr lang="nb-NO" sz="105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17</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27</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17</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19</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24</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27</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17</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20</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26</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24</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900" b="0" u="none" kern="1200" dirty="0" smtClean="0">
                          <a:solidFill>
                            <a:schemeClr val="tx1"/>
                          </a:solidFill>
                          <a:latin typeface="+mn-lt"/>
                          <a:ea typeface="+mn-ea"/>
                          <a:cs typeface="+mn-cs"/>
                        </a:rPr>
                        <a:t>3-4 </a:t>
                      </a:r>
                      <a:r>
                        <a:rPr lang="nb-NO" sz="900" b="0" u="none" kern="1200" dirty="0" err="1" smtClean="0">
                          <a:solidFill>
                            <a:schemeClr val="tx1"/>
                          </a:solidFill>
                          <a:latin typeface="+mn-lt"/>
                          <a:ea typeface="+mn-ea"/>
                          <a:cs typeface="+mn-cs"/>
                        </a:rPr>
                        <a:t>dgr</a:t>
                      </a:r>
                      <a:r>
                        <a:rPr lang="nb-NO" sz="900" b="0" u="none" kern="1200" dirty="0" smtClean="0">
                          <a:solidFill>
                            <a:schemeClr val="tx1"/>
                          </a:solidFill>
                          <a:latin typeface="+mn-lt"/>
                          <a:ea typeface="+mn-ea"/>
                          <a:cs typeface="+mn-cs"/>
                        </a:rPr>
                        <a:t>/uke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rgbClr val="000000"/>
                          </a:solidFill>
                          <a:effectLst/>
                          <a:latin typeface="Calibri"/>
                        </a:rPr>
                        <a:t>22</a:t>
                      </a:r>
                      <a:endParaRPr lang="nb-NO" sz="105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22</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21</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20</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20</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21</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26</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19</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21</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25</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20</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900" b="0" u="none" kern="1200" dirty="0" smtClean="0">
                          <a:solidFill>
                            <a:schemeClr val="tx1"/>
                          </a:solidFill>
                          <a:latin typeface="+mn-lt"/>
                          <a:ea typeface="+mn-ea"/>
                          <a:cs typeface="+mn-cs"/>
                        </a:rPr>
                        <a:t>1-2 </a:t>
                      </a:r>
                      <a:r>
                        <a:rPr lang="nb-NO" sz="900" b="0" u="none" kern="1200" dirty="0" err="1" smtClean="0">
                          <a:solidFill>
                            <a:schemeClr val="tx1"/>
                          </a:solidFill>
                          <a:latin typeface="+mn-lt"/>
                          <a:ea typeface="+mn-ea"/>
                          <a:cs typeface="+mn-cs"/>
                        </a:rPr>
                        <a:t>dgr</a:t>
                      </a:r>
                      <a:r>
                        <a:rPr lang="nb-NO" sz="900" b="0" u="none" kern="1200" dirty="0" smtClean="0">
                          <a:solidFill>
                            <a:schemeClr val="tx1"/>
                          </a:solidFill>
                          <a:latin typeface="+mn-lt"/>
                          <a:ea typeface="+mn-ea"/>
                          <a:cs typeface="+mn-cs"/>
                        </a:rPr>
                        <a:t>/uke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rgbClr val="000000"/>
                          </a:solidFill>
                          <a:effectLst/>
                          <a:latin typeface="Calibri"/>
                        </a:rPr>
                        <a:t>35</a:t>
                      </a:r>
                      <a:endParaRPr lang="nb-NO" sz="105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36</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34</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36</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41</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35</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29</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40</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34</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33</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36</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Annenhver uke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rgbClr val="000000"/>
                          </a:solidFill>
                          <a:effectLst/>
                          <a:latin typeface="Calibri"/>
                        </a:rPr>
                        <a:t>8</a:t>
                      </a:r>
                      <a:endParaRPr lang="nb-NO" sz="105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9</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6</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9</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7</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6</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7</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10</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7</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7</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6</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Månedlig</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rgbClr val="000000"/>
                          </a:solidFill>
                          <a:effectLst/>
                          <a:latin typeface="Calibri"/>
                        </a:rPr>
                        <a:t>7</a:t>
                      </a:r>
                      <a:endParaRPr lang="nb-NO" sz="105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8</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5</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9</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9</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8</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2</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9</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7</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5</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8</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Sjeldnere</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rgbClr val="000000"/>
                          </a:solidFill>
                          <a:effectLst/>
                          <a:latin typeface="Calibri"/>
                        </a:rPr>
                        <a:t>4</a:t>
                      </a:r>
                      <a:endParaRPr lang="nb-NO" sz="105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smtClean="0">
                          <a:solidFill>
                            <a:srgbClr val="000000"/>
                          </a:solidFill>
                          <a:effectLst/>
                          <a:latin typeface="Calibri"/>
                          <a:ea typeface="+mn-ea"/>
                          <a:cs typeface="+mn-cs"/>
                        </a:rPr>
                        <a:t>4</a:t>
                      </a:r>
                      <a:endParaRPr lang="nb-NO" sz="105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2</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6</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2</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8</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2</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2</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900" b="0" u="none" kern="1200" dirty="0" smtClean="0">
                          <a:solidFill>
                            <a:schemeClr val="tx1"/>
                          </a:solidFill>
                          <a:latin typeface="+mn-lt"/>
                          <a:ea typeface="+mn-ea"/>
                          <a:cs typeface="+mn-cs"/>
                        </a:rPr>
                        <a:t>Aldri</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dirty="0" smtClean="0">
                          <a:solidFill>
                            <a:srgbClr val="000000"/>
                          </a:solidFill>
                          <a:effectLst/>
                          <a:latin typeface="Calibri"/>
                        </a:rPr>
                        <a:t>3</a:t>
                      </a:r>
                      <a:endParaRPr lang="nb-NO" sz="105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2</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6</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0</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05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43</a:t>
            </a:r>
            <a:endParaRPr lang="nb-NO" sz="750" b="0" dirty="0" err="1" smtClean="0">
              <a:solidFill>
                <a:srgbClr val="333333"/>
              </a:solidFill>
              <a:latin typeface="+mn-lt"/>
            </a:endParaRPr>
          </a:p>
        </p:txBody>
      </p:sp>
    </p:spTree>
    <p:extLst>
      <p:ext uri="{BB962C8B-B14F-4D97-AF65-F5344CB8AC3E}">
        <p14:creationId xmlns:p14="http://schemas.microsoft.com/office/powerpoint/2010/main" val="1291568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defTabSz="762000" eaLnBrk="0" hangingPunct="0"/>
            <a:r>
              <a:rPr lang="nb-NO" dirty="0"/>
              <a:t>Tilgang på natur og turmuligheter i nærmiljøet</a:t>
            </a:r>
            <a:br>
              <a:rPr lang="nb-NO" dirty="0"/>
            </a:br>
            <a:r>
              <a:rPr lang="nb-NO" sz="1000" i="1" dirty="0" smtClean="0"/>
              <a:t>«H</a:t>
            </a:r>
            <a:r>
              <a:rPr lang="nb-NO" sz="1000" i="1" dirty="0" smtClean="0"/>
              <a:t>ar </a:t>
            </a:r>
            <a:r>
              <a:rPr lang="nb-NO" sz="1000" i="1" dirty="0"/>
              <a:t>du tilgang på natur og turmuligheter i naturpregete omgivelser (inklusive parker og andre grøntarealer) i ditt NÆRMILJØ (dvs. innen 1 km fra der du bor</a:t>
            </a:r>
            <a:r>
              <a:rPr lang="nb-NO" sz="1000" i="1" dirty="0" smtClean="0"/>
              <a:t>)?» </a:t>
            </a:r>
            <a:r>
              <a:rPr lang="nb-NO" sz="1000" i="1" dirty="0"/>
              <a:t>LES </a:t>
            </a:r>
            <a:r>
              <a:rPr lang="nb-NO" sz="1000" i="1" dirty="0" smtClean="0"/>
              <a:t>OPP</a:t>
            </a:r>
            <a:r>
              <a:rPr lang="nb-NO" sz="1000" dirty="0" smtClean="0"/>
              <a:t>. I % av base n=601. </a:t>
            </a:r>
            <a:endParaRPr lang="nb-NO" sz="1000" dirty="0">
              <a:solidFill>
                <a:schemeClr val="tx1"/>
              </a:solidFill>
            </a:endParaRPr>
          </a:p>
        </p:txBody>
      </p:sp>
      <p:sp>
        <p:nvSpPr>
          <p:cNvPr id="5" name="Plassholder for innhold 4"/>
          <p:cNvSpPr>
            <a:spLocks noGrp="1"/>
          </p:cNvSpPr>
          <p:nvPr>
            <p:ph sz="quarter" idx="12"/>
          </p:nvPr>
        </p:nvSpPr>
        <p:spPr>
          <a:xfrm>
            <a:off x="4826000" y="925690"/>
            <a:ext cx="4029075" cy="2517422"/>
          </a:xfrm>
        </p:spPr>
        <p:txBody>
          <a:bodyPr/>
          <a:lstStyle/>
          <a:p>
            <a:pPr marL="171450" indent="-171450">
              <a:spcAft>
                <a:spcPts val="600"/>
              </a:spcAft>
              <a:buFont typeface="Wingdings" panose="05000000000000000000" pitchFamily="2" charset="2"/>
              <a:buChar char="§"/>
            </a:pPr>
            <a:r>
              <a:rPr lang="nb-NO" sz="1100" dirty="0"/>
              <a:t>Nesten hele befolkningen har tilgang på natur og turmuligheter i naturpregete omgivelser (inkl. parker) i sitt nærmiljø. </a:t>
            </a:r>
            <a:r>
              <a:rPr lang="nb-NO" sz="1100" dirty="0" smtClean="0"/>
              <a:t>75 </a:t>
            </a:r>
            <a:r>
              <a:rPr lang="nb-NO" sz="1100" dirty="0"/>
              <a:t>prosent har dette i stor grad, mens </a:t>
            </a:r>
            <a:r>
              <a:rPr lang="nb-NO" sz="1100" dirty="0" smtClean="0"/>
              <a:t>18% har </a:t>
            </a:r>
            <a:r>
              <a:rPr lang="nb-NO" sz="1100" dirty="0"/>
              <a:t>dette i noen grad. </a:t>
            </a:r>
          </a:p>
          <a:p>
            <a:pPr marL="171450" indent="-171450">
              <a:spcAft>
                <a:spcPts val="600"/>
              </a:spcAft>
              <a:buFont typeface="Wingdings" panose="05000000000000000000" pitchFamily="2" charset="2"/>
              <a:buChar char="§"/>
            </a:pPr>
            <a:r>
              <a:rPr lang="nb-NO" sz="1100" dirty="0"/>
              <a:t>De yngste har i noe mindre grad enn andre en slik oppfatning av sitt nærmiljø, </a:t>
            </a:r>
            <a:r>
              <a:rPr lang="nb-NO" sz="1100" dirty="0" smtClean="0"/>
              <a:t>noe som trolig har sammenheng med skole-/studiesteder som er konsentrert i byene. </a:t>
            </a:r>
            <a:endParaRPr lang="nb-NO" sz="1100" dirty="0"/>
          </a:p>
          <a:p>
            <a:pPr marL="171450" indent="-171450">
              <a:spcAft>
                <a:spcPts val="600"/>
              </a:spcAft>
              <a:buFont typeface="Wingdings" panose="05000000000000000000" pitchFamily="2" charset="2"/>
              <a:buChar char="§"/>
            </a:pPr>
            <a:r>
              <a:rPr lang="nb-NO" sz="1100" dirty="0"/>
              <a:t>Blant de minst aktive i befolkningen, svarer omtrent halvparten at de ikke har tilgang på umiddelbare natur og turmuligheter.</a:t>
            </a:r>
          </a:p>
        </p:txBody>
      </p:sp>
      <p:graphicFrame>
        <p:nvGraphicFramePr>
          <p:cNvPr id="6" name="Plassholder for innhold 5"/>
          <p:cNvGraphicFramePr>
            <a:graphicFrameLocks/>
          </p:cNvGraphicFramePr>
          <p:nvPr>
            <p:extLst>
              <p:ext uri="{D42A27DB-BD31-4B8C-83A1-F6EECF244321}">
                <p14:modId xmlns:p14="http://schemas.microsoft.com/office/powerpoint/2010/main" val="4047976090"/>
              </p:ext>
            </p:extLst>
          </p:nvPr>
        </p:nvGraphicFramePr>
        <p:xfrm>
          <a:off x="285750" y="1031875"/>
          <a:ext cx="4030663" cy="26934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Plassholder for innhold 5"/>
          <p:cNvGraphicFramePr>
            <a:graphicFrameLocks/>
          </p:cNvGraphicFramePr>
          <p:nvPr>
            <p:custDataLst>
              <p:tags r:id="rId1"/>
            </p:custDataLst>
            <p:extLst>
              <p:ext uri="{D42A27DB-BD31-4B8C-83A1-F6EECF244321}">
                <p14:modId xmlns:p14="http://schemas.microsoft.com/office/powerpoint/2010/main" val="2469682984"/>
              </p:ext>
            </p:extLst>
          </p:nvPr>
        </p:nvGraphicFramePr>
        <p:xfrm>
          <a:off x="316088" y="4009620"/>
          <a:ext cx="8537093" cy="1676405"/>
        </p:xfrm>
        <a:graphic>
          <a:graphicData uri="http://schemas.openxmlformats.org/drawingml/2006/table">
            <a:tbl>
              <a:tblPr firstRow="1">
                <a:solidFill>
                  <a:srgbClr val="FFFFFF">
                    <a:alpha val="0"/>
                  </a:srgbClr>
                </a:solidFill>
                <a:tableStyleId>{5C22544A-7EE6-4342-B048-85BDC9FD1C3A}</a:tableStyleId>
              </a:tblPr>
              <a:tblGrid>
                <a:gridCol w="1185334"/>
                <a:gridCol w="620889"/>
                <a:gridCol w="688622"/>
                <a:gridCol w="722489"/>
                <a:gridCol w="654756"/>
                <a:gridCol w="786819"/>
                <a:gridCol w="646364"/>
                <a:gridCol w="646364"/>
                <a:gridCol w="646364"/>
                <a:gridCol w="646364"/>
                <a:gridCol w="646364"/>
                <a:gridCol w="646364"/>
              </a:tblGrid>
              <a:tr h="291447">
                <a:tc>
                  <a:txBody>
                    <a:bodyPr/>
                    <a:lstStyle/>
                    <a:p>
                      <a:pPr marL="0" algn="l" defTabSz="914400" rtl="0" eaLnBrk="1" latinLnBrk="0" hangingPunct="1"/>
                      <a:endParaRPr lang="nb-NO" sz="10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Alle</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Mann</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Kvinne</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15-29</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30- 44</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45-59</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60+</a:t>
                      </a:r>
                      <a:endParaRPr lang="nb-NO" sz="10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Oslo/-A.</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Rest </a:t>
                      </a:r>
                      <a:r>
                        <a:rPr lang="nb-NO" sz="1000" b="1" u="none" kern="1200" dirty="0" err="1" smtClean="0">
                          <a:solidFill>
                            <a:srgbClr val="FFFFFF"/>
                          </a:solidFill>
                          <a:latin typeface="Verdana"/>
                          <a:ea typeface="+mn-ea"/>
                          <a:cs typeface="+mn-cs"/>
                        </a:rPr>
                        <a:t>Østl</a:t>
                      </a:r>
                      <a:r>
                        <a:rPr lang="nb-NO" sz="1000" b="1" u="none" kern="1200" dirty="0" smtClean="0">
                          <a:solidFill>
                            <a:srgbClr val="FFFFFF"/>
                          </a:solidFill>
                          <a:latin typeface="Verdana"/>
                          <a:ea typeface="+mn-ea"/>
                          <a:cs typeface="+mn-cs"/>
                        </a:rPr>
                        <a: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smtClean="0">
                          <a:solidFill>
                            <a:srgbClr val="FFFFFF"/>
                          </a:solidFill>
                          <a:latin typeface="Verdana"/>
                          <a:ea typeface="+mn-ea"/>
                          <a:cs typeface="+mn-cs"/>
                        </a:rPr>
                        <a:t>Sør/-Vest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1000" b="1" u="none" kern="1200" dirty="0" err="1" smtClean="0">
                          <a:solidFill>
                            <a:srgbClr val="FFFFFF"/>
                          </a:solidFill>
                          <a:latin typeface="Verdana"/>
                          <a:ea typeface="+mn-ea"/>
                          <a:cs typeface="+mn-cs"/>
                        </a:rPr>
                        <a:t>Trlag</a:t>
                      </a:r>
                      <a:r>
                        <a:rPr lang="nb-NO" sz="1000" b="1" u="none" kern="1200" dirty="0" smtClean="0">
                          <a:solidFill>
                            <a:srgbClr val="FFFFFF"/>
                          </a:solidFill>
                          <a:latin typeface="Verdana"/>
                          <a:ea typeface="+mn-ea"/>
                          <a:cs typeface="+mn-cs"/>
                        </a:rPr>
                        <a:t>/-</a:t>
                      </a:r>
                      <a:r>
                        <a:rPr lang="nb-NO" sz="1000" b="1" u="none" kern="1200" dirty="0" err="1" smtClean="0">
                          <a:solidFill>
                            <a:srgbClr val="FFFFFF"/>
                          </a:solidFill>
                          <a:latin typeface="Verdana"/>
                          <a:ea typeface="+mn-ea"/>
                          <a:cs typeface="+mn-cs"/>
                        </a:rPr>
                        <a:t>N.Norge</a:t>
                      </a:r>
                      <a:endParaRPr lang="nb-NO" sz="1000" b="1" u="none" kern="1200" dirty="0" smtClean="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1000" b="0" u="none" kern="1200" dirty="0" smtClean="0">
                          <a:solidFill>
                            <a:schemeClr val="tx1"/>
                          </a:solidFill>
                          <a:latin typeface="Verdana"/>
                          <a:ea typeface="+mn-ea"/>
                          <a:cs typeface="+mn-cs"/>
                        </a:rPr>
                        <a:t>Nei</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dirty="0" smtClean="0">
                          <a:solidFill>
                            <a:srgbClr val="000000"/>
                          </a:solidFill>
                          <a:effectLst/>
                          <a:latin typeface="Calibri"/>
                        </a:rPr>
                        <a:t>3</a:t>
                      </a:r>
                      <a:endParaRPr lang="nb-NO" sz="12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7</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a:solidFill>
                            <a:srgbClr val="000000"/>
                          </a:solidFill>
                          <a:effectLst/>
                          <a:latin typeface="Calibri"/>
                          <a:ea typeface="+mn-ea"/>
                          <a:cs typeface="+mn-cs"/>
                        </a:rPr>
                        <a:t>7</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2</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1000" b="0" u="none" kern="1200" dirty="0" smtClean="0">
                          <a:solidFill>
                            <a:schemeClr val="tx1"/>
                          </a:solidFill>
                          <a:latin typeface="+mn-lt"/>
                          <a:ea typeface="+mn-ea"/>
                          <a:cs typeface="+mn-cs"/>
                        </a:rPr>
                        <a:t>I liten grad</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dirty="0" smtClean="0">
                          <a:solidFill>
                            <a:srgbClr val="000000"/>
                          </a:solidFill>
                          <a:effectLst/>
                          <a:latin typeface="Calibri"/>
                        </a:rPr>
                        <a:t>4</a:t>
                      </a:r>
                      <a:endParaRPr lang="nb-NO" sz="12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5</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9</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2</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5</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1000" b="0" u="none" kern="1200" dirty="0" smtClean="0">
                          <a:solidFill>
                            <a:schemeClr val="tx1"/>
                          </a:solidFill>
                          <a:latin typeface="+mn-lt"/>
                          <a:ea typeface="+mn-ea"/>
                          <a:cs typeface="+mn-cs"/>
                        </a:rPr>
                        <a:t>Ja, i noen grad</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dirty="0" smtClean="0">
                          <a:solidFill>
                            <a:srgbClr val="000000"/>
                          </a:solidFill>
                          <a:effectLst/>
                          <a:latin typeface="Calibri"/>
                        </a:rPr>
                        <a:t>18</a:t>
                      </a:r>
                      <a:endParaRPr lang="nb-NO" sz="12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17</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18</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24</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17</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17</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12</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20</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15</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18</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18</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1000" b="0" u="none" kern="1200" dirty="0" smtClean="0">
                          <a:solidFill>
                            <a:schemeClr val="tx1"/>
                          </a:solidFill>
                          <a:latin typeface="+mn-lt"/>
                          <a:ea typeface="+mn-ea"/>
                          <a:cs typeface="+mn-cs"/>
                        </a:rPr>
                        <a:t>Ja, i stor grad</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dirty="0" smtClean="0">
                          <a:solidFill>
                            <a:srgbClr val="000000"/>
                          </a:solidFill>
                          <a:effectLst/>
                          <a:latin typeface="Calibri"/>
                        </a:rPr>
                        <a:t>75</a:t>
                      </a:r>
                      <a:endParaRPr lang="nb-NO" sz="12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75</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75</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59</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81</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76</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83</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70</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a:solidFill>
                            <a:srgbClr val="000000"/>
                          </a:solidFill>
                          <a:effectLst/>
                          <a:latin typeface="Calibri"/>
                          <a:ea typeface="+mn-ea"/>
                          <a:cs typeface="+mn-cs"/>
                        </a:rPr>
                        <a:t>79</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74</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200" b="0" i="0" u="none" strike="noStrike" kern="1200" dirty="0" smtClean="0">
                          <a:solidFill>
                            <a:srgbClr val="000000"/>
                          </a:solidFill>
                          <a:effectLst/>
                          <a:latin typeface="Calibri"/>
                          <a:ea typeface="+mn-ea"/>
                          <a:cs typeface="+mn-cs"/>
                        </a:rPr>
                        <a:t>77</a:t>
                      </a:r>
                      <a:endParaRPr lang="nb-NO" sz="12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44</a:t>
            </a:r>
            <a:endParaRPr lang="nb-NO" sz="750" b="0" dirty="0" err="1" smtClean="0">
              <a:solidFill>
                <a:srgbClr val="333333"/>
              </a:solidFill>
              <a:latin typeface="+mn-lt"/>
            </a:endParaRPr>
          </a:p>
        </p:txBody>
      </p:sp>
    </p:spTree>
    <p:extLst>
      <p:ext uri="{BB962C8B-B14F-4D97-AF65-F5344CB8AC3E}">
        <p14:creationId xmlns:p14="http://schemas.microsoft.com/office/powerpoint/2010/main" val="1807395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Vinkel 18"/>
          <p:cNvCxnSpPr/>
          <p:nvPr/>
        </p:nvCxnSpPr>
        <p:spPr>
          <a:xfrm>
            <a:off x="3323723" y="3482113"/>
            <a:ext cx="1342571" cy="10800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Vinkel 19"/>
          <p:cNvCxnSpPr/>
          <p:nvPr/>
        </p:nvCxnSpPr>
        <p:spPr>
          <a:xfrm flipV="1">
            <a:off x="3323723" y="4562119"/>
            <a:ext cx="1342571" cy="10800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Plassholder for innhold 5"/>
          <p:cNvGraphicFramePr>
            <a:graphicFrameLocks/>
          </p:cNvGraphicFramePr>
          <p:nvPr>
            <p:extLst>
              <p:ext uri="{D42A27DB-BD31-4B8C-83A1-F6EECF244321}">
                <p14:modId xmlns:p14="http://schemas.microsoft.com/office/powerpoint/2010/main" val="2308832573"/>
              </p:ext>
            </p:extLst>
          </p:nvPr>
        </p:nvGraphicFramePr>
        <p:xfrm>
          <a:off x="285750" y="1031876"/>
          <a:ext cx="4030663" cy="48609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lstStyle/>
          <a:p>
            <a:pPr defTabSz="762000" eaLnBrk="0" hangingPunct="0"/>
            <a:r>
              <a:rPr lang="nb-NO" dirty="0"/>
              <a:t>Tilgang på natur og </a:t>
            </a:r>
            <a:r>
              <a:rPr lang="nb-NO" dirty="0" smtClean="0"/>
              <a:t>turmuligheter påvirker trivsel</a:t>
            </a:r>
            <a:r>
              <a:rPr lang="nb-NO" dirty="0"/>
              <a:t/>
            </a:r>
            <a:br>
              <a:rPr lang="nb-NO" dirty="0"/>
            </a:br>
            <a:r>
              <a:rPr lang="nb-NO" sz="1000" i="1" dirty="0" smtClean="0"/>
              <a:t>«P</a:t>
            </a:r>
            <a:r>
              <a:rPr lang="nb-NO" sz="1000" i="1" dirty="0" smtClean="0"/>
              <a:t>å </a:t>
            </a:r>
            <a:r>
              <a:rPr lang="nb-NO" sz="1000" i="1" dirty="0"/>
              <a:t>hvilken måte påvirker manglende </a:t>
            </a:r>
            <a:r>
              <a:rPr lang="nb-NO" sz="1000" i="1" dirty="0" smtClean="0"/>
              <a:t>tilgang  </a:t>
            </a:r>
            <a:r>
              <a:rPr lang="nb-NO" sz="1000" i="1" dirty="0"/>
              <a:t>på natur og turmuligheter trivselen din der du bor</a:t>
            </a:r>
            <a:r>
              <a:rPr lang="nb-NO" sz="1000" i="1" dirty="0" smtClean="0"/>
              <a:t>?» </a:t>
            </a:r>
            <a:r>
              <a:rPr lang="nb-NO" sz="1000" i="1" dirty="0"/>
              <a:t>LES OPP</a:t>
            </a:r>
            <a:br>
              <a:rPr lang="nb-NO" sz="1000" i="1" dirty="0"/>
            </a:br>
            <a:r>
              <a:rPr lang="nb-NO" sz="1000" i="1" dirty="0" smtClean="0"/>
              <a:t>«På </a:t>
            </a:r>
            <a:r>
              <a:rPr lang="nb-NO" sz="1000" i="1" dirty="0"/>
              <a:t>hvilken måte påvirker tilgang på natur og turmuligheter trivselen din der du bor</a:t>
            </a:r>
            <a:r>
              <a:rPr lang="nb-NO" sz="1000" i="1" dirty="0" smtClean="0"/>
              <a:t>?» </a:t>
            </a:r>
            <a:r>
              <a:rPr lang="nb-NO" sz="1000" i="1" dirty="0"/>
              <a:t>LES </a:t>
            </a:r>
            <a:r>
              <a:rPr lang="nb-NO" sz="1000" i="1" dirty="0" smtClean="0"/>
              <a:t>OPP. </a:t>
            </a:r>
            <a:r>
              <a:rPr lang="nb-NO" sz="1000" dirty="0" smtClean="0"/>
              <a:t>I % av base n=601. </a:t>
            </a:r>
            <a:br>
              <a:rPr lang="nb-NO" sz="1000" dirty="0" smtClean="0"/>
            </a:br>
            <a:r>
              <a:rPr lang="nb-NO" dirty="0"/>
              <a:t/>
            </a:r>
            <a:br>
              <a:rPr lang="nb-NO" dirty="0"/>
            </a:br>
            <a:endParaRPr lang="nb-NO" dirty="0">
              <a:solidFill>
                <a:schemeClr val="bg1">
                  <a:lumMod val="50000"/>
                </a:schemeClr>
              </a:solidFill>
            </a:endParaRPr>
          </a:p>
        </p:txBody>
      </p:sp>
      <p:graphicFrame>
        <p:nvGraphicFramePr>
          <p:cNvPr id="7" name="Plassholder for innhold 5"/>
          <p:cNvGraphicFramePr>
            <a:graphicFrameLocks/>
          </p:cNvGraphicFramePr>
          <p:nvPr>
            <p:extLst>
              <p:ext uri="{D42A27DB-BD31-4B8C-83A1-F6EECF244321}">
                <p14:modId xmlns:p14="http://schemas.microsoft.com/office/powerpoint/2010/main" val="4216458259"/>
              </p:ext>
            </p:extLst>
          </p:nvPr>
        </p:nvGraphicFramePr>
        <p:xfrm>
          <a:off x="4826000" y="1387491"/>
          <a:ext cx="4030663" cy="1704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Plassholder for innhold 5"/>
          <p:cNvGraphicFramePr>
            <a:graphicFrameLocks/>
          </p:cNvGraphicFramePr>
          <p:nvPr>
            <p:extLst>
              <p:ext uri="{D42A27DB-BD31-4B8C-83A1-F6EECF244321}">
                <p14:modId xmlns:p14="http://schemas.microsoft.com/office/powerpoint/2010/main" val="3648219881"/>
              </p:ext>
            </p:extLst>
          </p:nvPr>
        </p:nvGraphicFramePr>
        <p:xfrm>
          <a:off x="4826000" y="3644465"/>
          <a:ext cx="4030663" cy="1704067"/>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Vinkel 15"/>
          <p:cNvCxnSpPr/>
          <p:nvPr/>
        </p:nvCxnSpPr>
        <p:spPr>
          <a:xfrm>
            <a:off x="3323724" y="1233710"/>
            <a:ext cx="1342571" cy="10800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Vinkel 16"/>
          <p:cNvCxnSpPr/>
          <p:nvPr/>
        </p:nvCxnSpPr>
        <p:spPr>
          <a:xfrm flipV="1">
            <a:off x="3323724" y="2313716"/>
            <a:ext cx="1342571" cy="10800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45</a:t>
            </a:r>
            <a:endParaRPr lang="nb-NO" sz="750" b="0" dirty="0" err="1" smtClean="0">
              <a:solidFill>
                <a:srgbClr val="333333"/>
              </a:solidFill>
              <a:latin typeface="+mn-lt"/>
            </a:endParaRPr>
          </a:p>
        </p:txBody>
      </p:sp>
    </p:spTree>
    <p:extLst>
      <p:ext uri="{BB962C8B-B14F-4D97-AF65-F5344CB8AC3E}">
        <p14:creationId xmlns:p14="http://schemas.microsoft.com/office/powerpoint/2010/main" val="454765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lassholder for innhold 5"/>
          <p:cNvGraphicFramePr>
            <a:graphicFrameLocks/>
          </p:cNvGraphicFramePr>
          <p:nvPr>
            <p:extLst>
              <p:ext uri="{D42A27DB-BD31-4B8C-83A1-F6EECF244321}">
                <p14:modId xmlns:p14="http://schemas.microsoft.com/office/powerpoint/2010/main" val="3148569628"/>
              </p:ext>
            </p:extLst>
          </p:nvPr>
        </p:nvGraphicFramePr>
        <p:xfrm>
          <a:off x="364772" y="1426986"/>
          <a:ext cx="4060472" cy="226448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pPr defTabSz="762000" eaLnBrk="0" hangingPunct="0"/>
            <a:r>
              <a:rPr lang="nb-NO" sz="2800" dirty="0"/>
              <a:t>Oppfatning av nærmiljøet</a:t>
            </a:r>
            <a:br>
              <a:rPr lang="nb-NO" sz="2800" dirty="0"/>
            </a:br>
            <a:r>
              <a:rPr lang="nb-NO" sz="1000" i="1" dirty="0" smtClean="0"/>
              <a:t>«H</a:t>
            </a:r>
            <a:r>
              <a:rPr lang="nb-NO" sz="1000" i="1" dirty="0" smtClean="0"/>
              <a:t>vilken </a:t>
            </a:r>
            <a:r>
              <a:rPr lang="nb-NO" sz="1000" i="1" dirty="0"/>
              <a:t>oppfatning har du totalt sett av nærmiljøet der du bor</a:t>
            </a:r>
            <a:r>
              <a:rPr lang="nb-NO" sz="1000" i="1" dirty="0" smtClean="0"/>
              <a:t>?» </a:t>
            </a:r>
            <a:r>
              <a:rPr lang="nb-NO" sz="1000" i="1" dirty="0"/>
              <a:t>LES </a:t>
            </a:r>
            <a:r>
              <a:rPr lang="nb-NO" sz="1000" i="1" dirty="0" smtClean="0"/>
              <a:t>OPP. </a:t>
            </a:r>
            <a:r>
              <a:rPr lang="nb-NO" sz="1000" dirty="0" smtClean="0"/>
              <a:t>I % av base n=601</a:t>
            </a:r>
            <a:br>
              <a:rPr lang="nb-NO" sz="1000" dirty="0" smtClean="0"/>
            </a:br>
            <a:endParaRPr lang="nb-NO" sz="2800" dirty="0"/>
          </a:p>
        </p:txBody>
      </p:sp>
      <p:sp>
        <p:nvSpPr>
          <p:cNvPr id="5" name="Plassholder for innhold 4"/>
          <p:cNvSpPr>
            <a:spLocks noGrp="1"/>
          </p:cNvSpPr>
          <p:nvPr>
            <p:ph sz="quarter" idx="12"/>
          </p:nvPr>
        </p:nvSpPr>
        <p:spPr>
          <a:xfrm>
            <a:off x="4826000" y="1512711"/>
            <a:ext cx="4029075" cy="4318177"/>
          </a:xfrm>
        </p:spPr>
        <p:txBody>
          <a:bodyPr/>
          <a:lstStyle/>
          <a:p>
            <a:pPr marL="285750" indent="-285750">
              <a:spcAft>
                <a:spcPts val="600"/>
              </a:spcAft>
              <a:buFont typeface="Wingdings" panose="05000000000000000000" pitchFamily="2" charset="2"/>
              <a:buChar char="§"/>
            </a:pPr>
            <a:r>
              <a:rPr lang="nb-NO" sz="1200" dirty="0"/>
              <a:t>Folk flest er tilfredse med nærmiljøet sitt: 9 av 10 har en positiv oppfatning.</a:t>
            </a:r>
          </a:p>
          <a:p>
            <a:pPr marL="285750" indent="-285750">
              <a:spcAft>
                <a:spcPts val="600"/>
              </a:spcAft>
              <a:buFont typeface="Wingdings" panose="05000000000000000000" pitchFamily="2" charset="2"/>
              <a:buChar char="§"/>
            </a:pPr>
            <a:r>
              <a:rPr lang="nb-NO" sz="1200" dirty="0" smtClean="0"/>
              <a:t>Kvinner er mer positive enn menn og de over 30 år er mer positive enn de under 30 år. </a:t>
            </a:r>
          </a:p>
          <a:p>
            <a:pPr marL="285750" indent="-285750">
              <a:spcAft>
                <a:spcPts val="600"/>
              </a:spcAft>
              <a:buFont typeface="Wingdings" panose="05000000000000000000" pitchFamily="2" charset="2"/>
              <a:buChar char="§"/>
            </a:pPr>
            <a:r>
              <a:rPr lang="nb-NO" sz="1200" dirty="0" smtClean="0"/>
              <a:t>Geografisk er de som bor i Trøndelag/ Nord Norge mest positive. </a:t>
            </a:r>
            <a:endParaRPr lang="nb-NO" sz="1200" dirty="0"/>
          </a:p>
        </p:txBody>
      </p:sp>
      <p:graphicFrame>
        <p:nvGraphicFramePr>
          <p:cNvPr id="7" name="Plassholder for innhold 5"/>
          <p:cNvGraphicFramePr>
            <a:graphicFrameLocks/>
          </p:cNvGraphicFramePr>
          <p:nvPr>
            <p:custDataLst>
              <p:tags r:id="rId1"/>
            </p:custDataLst>
            <p:extLst>
              <p:ext uri="{D42A27DB-BD31-4B8C-83A1-F6EECF244321}">
                <p14:modId xmlns:p14="http://schemas.microsoft.com/office/powerpoint/2010/main" val="2281734876"/>
              </p:ext>
            </p:extLst>
          </p:nvPr>
        </p:nvGraphicFramePr>
        <p:xfrm>
          <a:off x="375758" y="4086579"/>
          <a:ext cx="8537093" cy="1799806"/>
        </p:xfrm>
        <a:graphic>
          <a:graphicData uri="http://schemas.openxmlformats.org/drawingml/2006/table">
            <a:tbl>
              <a:tblPr firstRow="1">
                <a:solidFill>
                  <a:srgbClr val="FFFFFF">
                    <a:alpha val="0"/>
                  </a:srgbClr>
                </a:solidFill>
                <a:tableStyleId>{5C22544A-7EE6-4342-B048-85BDC9FD1C3A}</a:tableStyleId>
              </a:tblPr>
              <a:tblGrid>
                <a:gridCol w="1427089"/>
                <a:gridCol w="646364"/>
                <a:gridCol w="646364"/>
                <a:gridCol w="646364"/>
                <a:gridCol w="646364"/>
                <a:gridCol w="646364"/>
                <a:gridCol w="646364"/>
                <a:gridCol w="646364"/>
                <a:gridCol w="646364"/>
                <a:gridCol w="544641"/>
                <a:gridCol w="643467"/>
                <a:gridCol w="750984"/>
              </a:tblGrid>
              <a:tr h="315000">
                <a:tc>
                  <a:txBody>
                    <a:bodyPr/>
                    <a:lstStyle/>
                    <a:p>
                      <a:pPr marL="0" algn="l" defTabSz="914400" rtl="0" eaLnBrk="1" latinLnBrk="0" hangingPunct="1"/>
                      <a:endParaRPr lang="nb-NO" sz="11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Verdana"/>
                          <a:ea typeface="+mn-ea"/>
                          <a:cs typeface="+mn-cs"/>
                        </a:rPr>
                        <a:t>Alle</a:t>
                      </a:r>
                      <a:endParaRPr lang="nb-NO" sz="8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Verdana"/>
                          <a:ea typeface="+mn-ea"/>
                          <a:cs typeface="+mn-cs"/>
                        </a:rPr>
                        <a:t>Mann</a:t>
                      </a:r>
                      <a:endParaRPr lang="nb-NO" sz="8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Verdana"/>
                          <a:ea typeface="+mn-ea"/>
                          <a:cs typeface="+mn-cs"/>
                        </a:rPr>
                        <a:t>Kvinne</a:t>
                      </a:r>
                      <a:endParaRPr lang="nb-NO" sz="8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Verdana"/>
                          <a:ea typeface="+mn-ea"/>
                          <a:cs typeface="+mn-cs"/>
                        </a:rPr>
                        <a:t>15-29</a:t>
                      </a:r>
                      <a:endParaRPr lang="nb-NO" sz="8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Verdana"/>
                          <a:ea typeface="+mn-ea"/>
                          <a:cs typeface="+mn-cs"/>
                        </a:rPr>
                        <a:t>30- 44</a:t>
                      </a:r>
                      <a:endParaRPr lang="nb-NO" sz="8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Verdana"/>
                          <a:ea typeface="+mn-ea"/>
                          <a:cs typeface="+mn-cs"/>
                        </a:rPr>
                        <a:t>45-59</a:t>
                      </a:r>
                      <a:endParaRPr lang="nb-NO" sz="8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Verdana"/>
                          <a:ea typeface="+mn-ea"/>
                          <a:cs typeface="+mn-cs"/>
                        </a:rPr>
                        <a:t>60+</a:t>
                      </a:r>
                      <a:endParaRPr lang="nb-NO" sz="800" b="1"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Verdana"/>
                          <a:ea typeface="+mn-ea"/>
                          <a:cs typeface="+mn-cs"/>
                        </a:rPr>
                        <a:t>Oslo/-A.</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Verdana"/>
                          <a:ea typeface="+mn-ea"/>
                          <a:cs typeface="+mn-cs"/>
                        </a:rPr>
                        <a:t>Rest </a:t>
                      </a:r>
                      <a:r>
                        <a:rPr lang="nb-NO" sz="800" b="1" u="none" kern="1200" dirty="0" err="1" smtClean="0">
                          <a:solidFill>
                            <a:srgbClr val="FFFFFF"/>
                          </a:solidFill>
                          <a:latin typeface="Verdana"/>
                          <a:ea typeface="+mn-ea"/>
                          <a:cs typeface="+mn-cs"/>
                        </a:rPr>
                        <a:t>Østl</a:t>
                      </a:r>
                      <a:r>
                        <a:rPr lang="nb-NO" sz="800" b="1" u="none" kern="1200" dirty="0" smtClean="0">
                          <a:solidFill>
                            <a:srgbClr val="FFFFFF"/>
                          </a:solidFill>
                          <a:latin typeface="Verdana"/>
                          <a:ea typeface="+mn-ea"/>
                          <a:cs typeface="+mn-cs"/>
                        </a:rPr>
                        <a: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smtClean="0">
                          <a:solidFill>
                            <a:srgbClr val="FFFFFF"/>
                          </a:solidFill>
                          <a:latin typeface="Verdana"/>
                          <a:ea typeface="+mn-ea"/>
                          <a:cs typeface="+mn-cs"/>
                        </a:rPr>
                        <a:t>Sør/-Vest</a:t>
                      </a: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ctr" defTabSz="914400" rtl="0" eaLnBrk="1" latinLnBrk="0" hangingPunct="1"/>
                      <a:r>
                        <a:rPr lang="nb-NO" sz="800" b="1" u="none" kern="1200" dirty="0" err="1" smtClean="0">
                          <a:solidFill>
                            <a:srgbClr val="FFFFFF"/>
                          </a:solidFill>
                          <a:latin typeface="Verdana"/>
                          <a:ea typeface="+mn-ea"/>
                          <a:cs typeface="+mn-cs"/>
                        </a:rPr>
                        <a:t>Trlag</a:t>
                      </a:r>
                      <a:r>
                        <a:rPr lang="nb-NO" sz="800" b="1" u="none" kern="1200" dirty="0" smtClean="0">
                          <a:solidFill>
                            <a:srgbClr val="FFFFFF"/>
                          </a:solidFill>
                          <a:latin typeface="Verdana"/>
                          <a:ea typeface="+mn-ea"/>
                          <a:cs typeface="+mn-cs"/>
                        </a:rPr>
                        <a:t>/-</a:t>
                      </a:r>
                      <a:r>
                        <a:rPr lang="nb-NO" sz="800" b="1" u="none" kern="1200" dirty="0" err="1" smtClean="0">
                          <a:solidFill>
                            <a:srgbClr val="FFFFFF"/>
                          </a:solidFill>
                          <a:latin typeface="Verdana"/>
                          <a:ea typeface="+mn-ea"/>
                          <a:cs typeface="+mn-cs"/>
                        </a:rPr>
                        <a:t>N.Norge</a:t>
                      </a:r>
                      <a:endParaRPr lang="nb-NO" sz="800" b="1" u="none" kern="1200" dirty="0" smtClean="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80873">
                <a:tc>
                  <a:txBody>
                    <a:bodyPr/>
                    <a:lstStyle/>
                    <a:p>
                      <a:pPr marL="0" algn="l" defTabSz="914400" rtl="0" eaLnBrk="1" latinLnBrk="0" hangingPunct="1"/>
                      <a:r>
                        <a:rPr lang="nb-NO" sz="1000" b="0" u="none" kern="1200" dirty="0" smtClean="0">
                          <a:solidFill>
                            <a:schemeClr val="tx1"/>
                          </a:solidFill>
                          <a:latin typeface="Verdana"/>
                          <a:ea typeface="+mn-ea"/>
                          <a:cs typeface="+mn-cs"/>
                        </a:rPr>
                        <a:t>Meget negativ</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rgbClr val="000000"/>
                          </a:solidFill>
                          <a:effectLst/>
                          <a:latin typeface="Calibri"/>
                        </a:rPr>
                        <a:t>2</a:t>
                      </a:r>
                      <a:endParaRPr lang="nb-NO" sz="11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2</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2</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10</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1</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80873">
                <a:tc>
                  <a:txBody>
                    <a:bodyPr/>
                    <a:lstStyle/>
                    <a:p>
                      <a:pPr marL="0" algn="l" defTabSz="914400" rtl="0" eaLnBrk="1" latinLnBrk="0" hangingPunct="1"/>
                      <a:r>
                        <a:rPr lang="nb-NO" sz="1000" b="0" u="none" kern="1200" dirty="0" smtClean="0">
                          <a:solidFill>
                            <a:schemeClr val="tx1"/>
                          </a:solidFill>
                          <a:latin typeface="+mn-lt"/>
                          <a:ea typeface="+mn-ea"/>
                          <a:cs typeface="+mn-cs"/>
                        </a:rPr>
                        <a:t>Ganske negativ</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rgbClr val="000000"/>
                          </a:solidFill>
                          <a:effectLst/>
                          <a:latin typeface="Calibri"/>
                        </a:rPr>
                        <a:t>4</a:t>
                      </a:r>
                      <a:endParaRPr lang="nb-NO" sz="11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5</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315006">
                <a:tc>
                  <a:txBody>
                    <a:bodyPr/>
                    <a:lstStyle/>
                    <a:p>
                      <a:pPr marL="0" algn="l" defTabSz="914400" rtl="0" eaLnBrk="1" latinLnBrk="0" hangingPunct="1"/>
                      <a:r>
                        <a:rPr lang="nb-NO" sz="1000" b="0" u="none" kern="1200" dirty="0" smtClean="0">
                          <a:solidFill>
                            <a:schemeClr val="tx1"/>
                          </a:solidFill>
                          <a:latin typeface="+mn-lt"/>
                          <a:ea typeface="+mn-ea"/>
                          <a:cs typeface="+mn-cs"/>
                        </a:rPr>
                        <a:t>Verken/eller</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rgbClr val="000000"/>
                          </a:solidFill>
                          <a:effectLst/>
                          <a:latin typeface="Calibri"/>
                        </a:rPr>
                        <a:t>7</a:t>
                      </a:r>
                      <a:endParaRPr lang="nb-NO" sz="11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8</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6</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17</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4</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3</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5</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4</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a:solidFill>
                            <a:srgbClr val="000000"/>
                          </a:solidFill>
                          <a:effectLst/>
                          <a:latin typeface="Calibri"/>
                          <a:ea typeface="+mn-ea"/>
                          <a:cs typeface="+mn-cs"/>
                        </a:rPr>
                        <a:t>7</a:t>
                      </a: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10</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8</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93887">
                <a:tc>
                  <a:txBody>
                    <a:bodyPr/>
                    <a:lstStyle/>
                    <a:p>
                      <a:pPr marL="0" algn="l" defTabSz="914400" rtl="0" eaLnBrk="1" latinLnBrk="0" hangingPunct="1"/>
                      <a:r>
                        <a:rPr lang="nb-NO" sz="1000" b="0" u="none" kern="1200" dirty="0" smtClean="0">
                          <a:solidFill>
                            <a:schemeClr val="tx1"/>
                          </a:solidFill>
                          <a:latin typeface="+mn-lt"/>
                          <a:ea typeface="+mn-ea"/>
                          <a:cs typeface="+mn-cs"/>
                        </a:rPr>
                        <a:t>Ganske positiv</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rgbClr val="000000"/>
                          </a:solidFill>
                          <a:effectLst/>
                          <a:latin typeface="Calibri"/>
                        </a:rPr>
                        <a:t>36</a:t>
                      </a:r>
                      <a:endParaRPr lang="nb-NO" sz="11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37</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35</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37</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39</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37</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33</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39</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40</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33</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33</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93887">
                <a:tc>
                  <a:txBody>
                    <a:bodyPr/>
                    <a:lstStyle/>
                    <a:p>
                      <a:pPr marL="0" algn="l" defTabSz="914400" rtl="0" eaLnBrk="1" latinLnBrk="0" hangingPunct="1"/>
                      <a:r>
                        <a:rPr lang="nb-NO" sz="1000" b="0" u="none" kern="1200" dirty="0" smtClean="0">
                          <a:solidFill>
                            <a:schemeClr val="tx1"/>
                          </a:solidFill>
                          <a:latin typeface="+mn-lt"/>
                          <a:ea typeface="+mn-ea"/>
                          <a:cs typeface="+mn-cs"/>
                        </a:rPr>
                        <a:t>Meget positiv</a:t>
                      </a:r>
                      <a:endParaRPr lang="nb-NO" sz="10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dirty="0" smtClean="0">
                          <a:solidFill>
                            <a:srgbClr val="000000"/>
                          </a:solidFill>
                          <a:effectLst/>
                          <a:latin typeface="Calibri"/>
                        </a:rPr>
                        <a:t>51</a:t>
                      </a:r>
                      <a:endParaRPr lang="nb-NO" sz="1100" b="0" i="0" u="none" strike="noStrike" dirty="0">
                        <a:solidFill>
                          <a:srgbClr val="000000"/>
                        </a:solidFill>
                        <a:effectLst/>
                        <a:latin typeface="Calibri"/>
                      </a:endParaRPr>
                    </a:p>
                  </a:txBody>
                  <a:tcPr marL="9525" marR="9525" marT="9525"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48</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53</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40</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53</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54</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55</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50</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45</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53</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ctr" fontAlgn="b"/>
                      <a:r>
                        <a:rPr lang="nb-NO" sz="1100" b="0" i="0" u="none" strike="noStrike" kern="1200" dirty="0" smtClean="0">
                          <a:solidFill>
                            <a:srgbClr val="000000"/>
                          </a:solidFill>
                          <a:effectLst/>
                          <a:latin typeface="Calibri"/>
                          <a:ea typeface="+mn-ea"/>
                          <a:cs typeface="+mn-cs"/>
                        </a:rPr>
                        <a:t>56</a:t>
                      </a:r>
                      <a:endParaRPr lang="nb-NO" sz="1100" b="0" i="0" u="none" strike="noStrike" kern="1200" dirty="0">
                        <a:solidFill>
                          <a:srgbClr val="000000"/>
                        </a:solidFill>
                        <a:effectLst/>
                        <a:latin typeface="Calibri"/>
                        <a:ea typeface="+mn-ea"/>
                        <a:cs typeface="+mn-cs"/>
                      </a:endParaRPr>
                    </a:p>
                  </a:txBody>
                  <a:tcPr marL="7239" marR="7239" marT="7239" marB="0"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46</a:t>
            </a:r>
            <a:endParaRPr lang="nb-NO" sz="750" b="0" dirty="0" err="1" smtClean="0">
              <a:solidFill>
                <a:srgbClr val="333333"/>
              </a:solidFill>
              <a:latin typeface="+mn-lt"/>
            </a:endParaRPr>
          </a:p>
        </p:txBody>
      </p:sp>
    </p:spTree>
    <p:extLst>
      <p:ext uri="{BB962C8B-B14F-4D97-AF65-F5344CB8AC3E}">
        <p14:creationId xmlns:p14="http://schemas.microsoft.com/office/powerpoint/2010/main" val="42328982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7</a:t>
            </a:r>
            <a:endParaRPr lang="nb-NO"/>
          </a:p>
        </p:txBody>
      </p:sp>
      <p:sp>
        <p:nvSpPr>
          <p:cNvPr id="4" name="Tittel 3"/>
          <p:cNvSpPr>
            <a:spLocks noGrp="1"/>
          </p:cNvSpPr>
          <p:nvPr>
            <p:ph type="title"/>
          </p:nvPr>
        </p:nvSpPr>
        <p:spPr/>
        <p:txBody>
          <a:bodyPr/>
          <a:lstStyle/>
          <a:p>
            <a:r>
              <a:rPr lang="nb-NO" dirty="0">
                <a:solidFill>
                  <a:schemeClr val="tx1"/>
                </a:solidFill>
              </a:rPr>
              <a:t>K</a:t>
            </a:r>
            <a:r>
              <a:rPr lang="nb-NO" dirty="0" smtClean="0">
                <a:solidFill>
                  <a:schemeClr val="tx1"/>
                </a:solidFill>
              </a:rPr>
              <a:t>jennskap </a:t>
            </a:r>
            <a:r>
              <a:rPr lang="nb-NO" dirty="0">
                <a:solidFill>
                  <a:schemeClr val="tx1"/>
                </a:solidFill>
              </a:rPr>
              <a:t>og tillit </a:t>
            </a:r>
            <a:r>
              <a:rPr lang="nb-NO" dirty="0" smtClean="0">
                <a:solidFill>
                  <a:schemeClr val="tx1"/>
                </a:solidFill>
              </a:rPr>
              <a:t>Statskog</a:t>
            </a:r>
            <a:endParaRPr lang="nb-NO" dirty="0"/>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747" y="3062470"/>
            <a:ext cx="4230000" cy="1450286"/>
          </a:xfrm>
          <a:prstGeom prst="rect">
            <a:avLst/>
          </a:prstGeom>
        </p:spPr>
      </p:pic>
      <p:sp>
        <p:nvSpPr>
          <p:cNvPr id="2" name="AutoShape 2" descr="data:image/jpeg;base64,/9j/4AAQSkZJRgABAQAAAQABAAD/2wCEAAkGBwgHBgkIBwgKCgkLDRYPDQwMDRsUFRAWIB0iIiAdHx8kKDQsJCYxJx8fLT0tMTU3Ojo6Iys/RD84QzQ5OjcBCgoKDQwNGg8PGjclHyU3Nzc3Nzc3Nzc3Nzc3Nzc3Nzc3Nzc3Nzc3Nzc3Nzc3Nzc3Nzc3Nzc3Nzc3Nzc3Nzc3N//AABEIAIEAgQMBEQACEQEDEQH/xAAbAAEAAQUBAAAAAAAAAAAAAAAABwECAwQGBf/EAD4QAAEDBAADBAMNBwUAAAAAAAEAAgMEBRESBiExExRBYQdRcxUWIiNTVHSBkqGxstElMnGRk8HSJCYzYnL/xAAaAQEAAwEBAQAAAAAAAAAAAAAAAQIDBQQG/8QAKhEBAAIBAgUCBgMBAAAAAAAAAAERAgMSBRMhMVEyQQQjM1JhcRU0gUL/2gAMAwEAAhEDEQA/APNXTfAiAgICAgICAgICAgICAgICAgICAgICAgICAgICAgICAgIGQiTIQMhAygyxU884JggllA6mOMux/JROUQvjp55+mLX9wrfmVV/Qd+ijfHlbkav2yr3Ct+ZVX9F36JujycjU+2WseXXkVa2cxRkJZTYFDWOALaOpIIyCIXEH7lXfj5acjU+2TuFb8yqv6Dv0TdHk5Gr9srZaWphZtNTTxtzjL43NH3hTGUT2RlpZ4xeUUw5UszIQMhAyEDIQYdlW16Nkso2SyldkKSX6JTmguHtm/lXl+I9T6Hg8fLy/bvVg7KhCDguN+Du8CS5WiL4796aBo/5PNvn5eK30tWukuNxDh++9TT7+GhwRwearS43aJwhzmGB4xv8A9nD1eXiraur7Qx+A4dc8zVjp4SY0AAADAHgvM76qDkvSdy4YPt2f3Wuj6nN4r/X/ANhEmy9j5elNkso2SyjZLKNkKYtlDSjZCjZCjZCkn+iM5t9x9s38q82v6nf4RHy8v279YOuIKYQAMIKoCDkfSiccLO9uz+610vU5/E/6/wDqH9l63zNGyFGyFGyFGyFMWVC9GUKMoUZQpKPofObdcfbN/KvNrd3d4V9Of2kJYusICAgICDj/AEqHHCp+kR/3Wml6ng4l9CUObL1vnJgyiKMoUZQoyhTFt5qF6NvNCjbzQo280KSp6HDm3XL27fyrz63d3OFx8uUiLF1BAQEBAQcb6Vj/ALTd9Ij/ABK00vU8HEfoShnbzXqfPUbeaFG3mhRt5oUbeaFMeyL0bIUbIUbIUlb0MHNtuft2/lXn1u7tcM9EpGWLpiAgICAg4v0snHCTvpEf4rTS9Tw8Q+ihfZelwKNlJRshRshRshTFsqrmyBsgbIUln0LH9m3PPy7fyrDV7uxw7phKRth6wsnRuFs0mkT3jGWtJGUJyQ+PSxe/mVu+w/8AyW/Khx/5HU8QH0sXv5lbvsP/AMk5UH8jqeISpYa+S42ahrZgxslRAyRzWdASM8srGYqXU0tTfhGU+7e2HrChpcOM9LZHvQd9Ij/FaafqeL4+uShMu5r0OHRsgbIGyBsgx7ItRshRsiaNkKXNlewYY9zR5HChMTlHaV3eJflZPtFRULb8/J3iX5WT7RSoRvz8seytatGygpeJ5QAGyPAHQBxSlt2Ue6veJflZPtFRSd+flR00jhh0jyPUSVKJyynvKzZFaNlKKNkKNkKNkTTHlQsZQMoGUDKDPSUlVWy9lR08s8mM6RMLjj+AUWtjhOXSFaakqquV0VLTTTSNaXObHGXFoHUkDolwRhM9oXC31pp2VHdJ+wkdqyTQ6ud0wD60uE8vKrokt9bFVMpJaSdlU/GsLoyHnPTA6pcE6eV1S5ttr3Vb6VtFUmoZzfF2R2YPMeH1pcHLyuqWVVFV0ZxV0k8B6fGxluT5ZS7ROE494a2VKplAygZQMoGUFuVC1GUKMoUZQoyhT2eE6majuxrKVzWzQU8r4y5waNtDgc/WcBVy69G2hM45W6+311pNwur7XLG1lzoJaicPcG9lI5vKHmeuxecDl+76ln1evHLDdM4+8ObqgHcBWuJrozI2vlcYw9uwaWgAkZzjIKt/1bGfpYx+XqcQ0clTx02vgfBJTuq6YMcyZji85Y3AAOeuf5JHppbUxmdbdH4bVaaKsZxPSNka6aW7b9myZjH1MbSctaXHwdz/AAyVHVpO2d8fl5HEdypn2yx0dZDDJUUglM0FNIA2JjiNI9hnngAnqrY95Za2cTjjE93M1MsMk7nU8JhiPSMvL8fWVaHlyqZ6MWVKhlE0ZQoyhRlClmSiz0OH7e273mktz5nQ95foJGs31J6csjkomaaaeG/KMW97hQVFHdJ7fWyySW0bTQzQBmzNtS5pDj09Rwq7mnJiYmp7Nk8MQ++C02kV0v7RgjlEpgHxe4JAxtz6dcpu6J5Eb4xvu1LpZaehoqSrFZK5s9Q+EwywBkgaw4L2/CILT9SRlauejGMXa/iWwQWKpqYHzVkhp5WM7R1IGRyZbsdTsckDwURNp1NGMOls1/4Zisk0neqyU07WN7F5pxtPIWh2rRtjABGXE+XNTGVmehGHeVpsdp9yDdPdWqNP3o0ue5tyTrtt+/0+/wAkv2OVjt3WywWGOhvlNaZLnNTXaZrAHxQjs4XvbyYXbB3QgEgcsqLuLTGlGOUY31VoeE2T00DqmpqI5pLi+3viiphII3t6uJ3HwfPCbkx8P0uZedabGLlxCbS2thbE2RzTVgZZgHUEfxJaB/6Cmcqi2eOluz22zWSwRV97bZqyrlpK51Q6DVtP2jWloJJJLh4ghJy904aMZZbZnqutVkoLpJVimrqsimpH1Lm90G51dgtA36kEEc/HwScpgw0ccpmp7FvslBW3eC2Or6yCeeSONrZKMBzC4Z+EN+WOXQnqk5dE46WOWUY28y6QUtLUGKjqZZtXOY/tIgwtLXEeDjkHGVaJZ54xjNRLSyVLMyUFmVCXoWC5Cz3qjuJiMoppO00DsbfWomLhppZ7MoybUt7iipbhBbqaWL3RP+okllD3abbaNw0AAnqeZVaaTq1e33bx4ppvfFabsKObFugji7LtR8PQEA5xy6pXRPOjfGXhrXTiCG6W6GmqqaV0tLO401T2g3bCTns3cuePD1ckjFGerGcVMLuJb9SXupqqnsKxklTKx5Y+pDo49QGnUa9SB4+tIik6mrjn1b924zhuve6esoZJaCeNnZxOmG1PK0a7sdjlkDmMc02rZa8ZXEx0eN7rRe9b3G7GQS977z23aDGddcYx6vvU11tnzI5e16EvE9NU3amvdVQSOucAYTiUCGSRgw17hjPgCQD4KNvstOtEzvmOq6g4ymoaOARxyOrGXB9bLIXjSbcYewtx0I+9RtTHxFU0jeqWlbW+41NLRuqJmObs9kgjjHPQAt9fPPk31KaV5mMXMQ33cV0ruMKbiJtBIJIwHSxCUfGSa67ZxyyOqV0pbnRzN9POsV5p7VUXFzoZ3x1dO+nbpKGvYHEHOcdeSZRamnqRhM/lWhvFNRcR0V0ZBUSMpi15bLOC+RzehLsY9Q6eCTHQx1Mcc4yeXXTMqK2eeNrmtlkc8NcckZOeqtDLKbymWDKlUygtyoSZQoyiTKBlAyiDKBlEmUDKIMoGUDKJMoGUQZQMoKIkQEBAQEBAQEBAQEBAQEBAQEBAQEBAQEBAQEBAQEBAQEBB/9k="/>
          <p:cNvSpPr>
            <a:spLocks noChangeAspect="1" noChangeArrowheads="1"/>
          </p:cNvSpPr>
          <p:nvPr/>
        </p:nvSpPr>
        <p:spPr bwMode="auto">
          <a:xfrm>
            <a:off x="155575" y="-585788"/>
            <a:ext cx="1228725"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IEAgQMBEQACEQEDEQH/xAAbAAEAAQUBAAAAAAAAAAAAAAAABwECAwQGBf/EAD4QAAEDBAADBAMNBwUAAAAAAAEAAgMEBRESBiExExRBYQdRcxUWIiNTVHSBkqGxstElMnGRk8HSJCYzYnL/xAAaAQEAAwEBAQAAAAAAAAAAAAAAAQIDBQQG/8QAKhEBAAIBAgUCBgMBAAAAAAAAAAERAgMSBRMhMVEyQQQjM1JhcRU0gUL/2gAMAwEAAhEDEQA/APNXTfAiAgICAgICAgICAgICAgICAgICAgICAgICAgICAgICAgIGQiTIQMhAygyxU884JggllA6mOMux/JROUQvjp55+mLX9wrfmVV/Qd+ijfHlbkav2yr3Ct+ZVX9F36JujycjU+2WseXXkVa2cxRkJZTYFDWOALaOpIIyCIXEH7lXfj5acjU+2TuFb8yqv6Dv0TdHk5Gr9srZaWphZtNTTxtzjL43NH3hTGUT2RlpZ4xeUUw5UszIQMhAyEDIQYdlW16Nkso2SyldkKSX6JTmguHtm/lXl+I9T6Hg8fLy/bvVg7KhCDguN+Du8CS5WiL4796aBo/5PNvn5eK30tWukuNxDh++9TT7+GhwRwearS43aJwhzmGB4xv8A9nD1eXiraur7Qx+A4dc8zVjp4SY0AAADAHgvM76qDkvSdy4YPt2f3Wuj6nN4r/X/ANhEmy9j5elNkso2SyjZLKNkKYtlDSjZCjZCjZCkn+iM5t9x9s38q82v6nf4RHy8v279YOuIKYQAMIKoCDkfSiccLO9uz+610vU5/E/6/wDqH9l63zNGyFGyFGyFGyFMWVC9GUKMoUZQpKPofObdcfbN/KvNrd3d4V9Of2kJYusICAgICDj/AEqHHCp+kR/3Wml6ng4l9CUObL1vnJgyiKMoUZQoyhTFt5qF6NvNCjbzQo280KSp6HDm3XL27fyrz63d3OFx8uUiLF1BAQEBAQcb6Vj/ALTd9Ij/ABK00vU8HEfoShnbzXqfPUbeaFG3mhRt5oUbeaFMeyL0bIUbIUbIUlb0MHNtuft2/lXn1u7tcM9EpGWLpiAgICAg4v0snHCTvpEf4rTS9Tw8Q+ihfZelwKNlJRshRshRshTFsqrmyBsgbIUln0LH9m3PPy7fyrDV7uxw7phKRth6wsnRuFs0mkT3jGWtJGUJyQ+PSxe/mVu+w/8AyW/Khx/5HU8QH0sXv5lbvsP/AMk5UH8jqeISpYa+S42ahrZgxslRAyRzWdASM8srGYqXU0tTfhGU+7e2HrChpcOM9LZHvQd9Ij/FaafqeL4+uShMu5r0OHRsgbIGyBsgx7ItRshRsiaNkKXNlewYY9zR5HChMTlHaV3eJflZPtFRULb8/J3iX5WT7RSoRvz8seytatGygpeJ5QAGyPAHQBxSlt2Ue6veJflZPtFRSd+flR00jhh0jyPUSVKJyynvKzZFaNlKKNkKNkKNkTTHlQsZQMoGUDKDPSUlVWy9lR08s8mM6RMLjj+AUWtjhOXSFaakqquV0VLTTTSNaXObHGXFoHUkDolwRhM9oXC31pp2VHdJ+wkdqyTQ6ud0wD60uE8vKrokt9bFVMpJaSdlU/GsLoyHnPTA6pcE6eV1S5ttr3Vb6VtFUmoZzfF2R2YPMeH1pcHLyuqWVVFV0ZxV0k8B6fGxluT5ZS7ROE494a2VKplAygZQMoGUFuVC1GUKMoUZQoyhT2eE6majuxrKVzWzQU8r4y5waNtDgc/WcBVy69G2hM45W6+311pNwur7XLG1lzoJaicPcG9lI5vKHmeuxecDl+76ln1evHLDdM4+8ObqgHcBWuJrozI2vlcYw9uwaWgAkZzjIKt/1bGfpYx+XqcQ0clTx02vgfBJTuq6YMcyZji85Y3AAOeuf5JHppbUxmdbdH4bVaaKsZxPSNka6aW7b9myZjH1MbSctaXHwdz/AAyVHVpO2d8fl5HEdypn2yx0dZDDJUUglM0FNIA2JjiNI9hnngAnqrY95Za2cTjjE93M1MsMk7nU8JhiPSMvL8fWVaHlyqZ6MWVKhlE0ZQoyhRlClmSiz0OH7e273mktz5nQ95foJGs31J6csjkomaaaeG/KMW97hQVFHdJ7fWyySW0bTQzQBmzNtS5pDj09Rwq7mnJiYmp7Nk8MQ++C02kV0v7RgjlEpgHxe4JAxtz6dcpu6J5Eb4xvu1LpZaehoqSrFZK5s9Q+EwywBkgaw4L2/CILT9SRlauejGMXa/iWwQWKpqYHzVkhp5WM7R1IGRyZbsdTsckDwURNp1NGMOls1/4Zisk0neqyU07WN7F5pxtPIWh2rRtjABGXE+XNTGVmehGHeVpsdp9yDdPdWqNP3o0ue5tyTrtt+/0+/wAkv2OVjt3WywWGOhvlNaZLnNTXaZrAHxQjs4XvbyYXbB3QgEgcsqLuLTGlGOUY31VoeE2T00DqmpqI5pLi+3viiphII3t6uJ3HwfPCbkx8P0uZedabGLlxCbS2thbE2RzTVgZZgHUEfxJaB/6Cmcqi2eOluz22zWSwRV97bZqyrlpK51Q6DVtP2jWloJJJLh4ghJy904aMZZbZnqutVkoLpJVimrqsimpH1Lm90G51dgtA36kEEc/HwScpgw0ccpmp7FvslBW3eC2Or6yCeeSONrZKMBzC4Z+EN+WOXQnqk5dE46WOWUY28y6QUtLUGKjqZZtXOY/tIgwtLXEeDjkHGVaJZ54xjNRLSyVLMyUFmVCXoWC5Cz3qjuJiMoppO00DsbfWomLhppZ7MoybUt7iipbhBbqaWL3RP+okllD3abbaNw0AAnqeZVaaTq1e33bx4ppvfFabsKObFugji7LtR8PQEA5xy6pXRPOjfGXhrXTiCG6W6GmqqaV0tLO401T2g3bCTns3cuePD1ckjFGerGcVMLuJb9SXupqqnsKxklTKx5Y+pDo49QGnUa9SB4+tIik6mrjn1b924zhuve6esoZJaCeNnZxOmG1PK0a7sdjlkDmMc02rZa8ZXEx0eN7rRe9b3G7GQS977z23aDGddcYx6vvU11tnzI5e16EvE9NU3amvdVQSOucAYTiUCGSRgw17hjPgCQD4KNvstOtEzvmOq6g4ymoaOARxyOrGXB9bLIXjSbcYewtx0I+9RtTHxFU0jeqWlbW+41NLRuqJmObs9kgjjHPQAt9fPPk31KaV5mMXMQ33cV0ruMKbiJtBIJIwHSxCUfGSa67ZxyyOqV0pbnRzN9POsV5p7VUXFzoZ3x1dO+nbpKGvYHEHOcdeSZRamnqRhM/lWhvFNRcR0V0ZBUSMpi15bLOC+RzehLsY9Q6eCTHQx1Mcc4yeXXTMqK2eeNrmtlkc8NcckZOeqtDLKbymWDKlUygtyoSZQoyiTKBlAyiDKBlEmUDKIMoGUDKJMoGUQZQMoKIkQEBAQEBAQEBAQEBAQEBAQEBAQEBAQEBAQEBAQEBAQEBB/9k="/>
          <p:cNvSpPr>
            <a:spLocks noChangeAspect="1" noChangeArrowheads="1"/>
          </p:cNvSpPr>
          <p:nvPr/>
        </p:nvSpPr>
        <p:spPr bwMode="auto">
          <a:xfrm>
            <a:off x="307975" y="-433388"/>
            <a:ext cx="1228725"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IEAgQMBEQACEQEDEQH/xAAbAAEAAQUBAAAAAAAAAAAAAAAABwECAwQGBf/EAD4QAAEDBAADBAMNBwUAAAAAAAEAAgMEBRESBiExExRBYQdRcxUWIiNTVHSBkqGxstElMnGRk8HSJCYzYnL/xAAaAQEAAwEBAQAAAAAAAAAAAAAAAQIDBQQG/8QAKhEBAAIBAgUCBgMBAAAAAAAAAAERAgMSBRMhMVEyQQQjM1JhcRU0gUL/2gAMAwEAAhEDEQA/APNXTfAiAgICAgICAgICAgICAgICAgICAgICAgICAgICAgICAgIGQiTIQMhAygyxU884JggllA6mOMux/JROUQvjp55+mLX9wrfmVV/Qd+ijfHlbkav2yr3Ct+ZVX9F36JujycjU+2WseXXkVa2cxRkJZTYFDWOALaOpIIyCIXEH7lXfj5acjU+2TuFb8yqv6Dv0TdHk5Gr9srZaWphZtNTTxtzjL43NH3hTGUT2RlpZ4xeUUw5UszIQMhAyEDIQYdlW16Nkso2SyldkKSX6JTmguHtm/lXl+I9T6Hg8fLy/bvVg7KhCDguN+Du8CS5WiL4796aBo/5PNvn5eK30tWukuNxDh++9TT7+GhwRwearS43aJwhzmGB4xv8A9nD1eXiraur7Qx+A4dc8zVjp4SY0AAADAHgvM76qDkvSdy4YPt2f3Wuj6nN4r/X/ANhEmy9j5elNkso2SyjZLKNkKYtlDSjZCjZCjZCkn+iM5t9x9s38q82v6nf4RHy8v279YOuIKYQAMIKoCDkfSiccLO9uz+610vU5/E/6/wDqH9l63zNGyFGyFGyFGyFMWVC9GUKMoUZQpKPofObdcfbN/KvNrd3d4V9Of2kJYusICAgICDj/AEqHHCp+kR/3Wml6ng4l9CUObL1vnJgyiKMoUZQoyhTFt5qF6NvNCjbzQo280KSp6HDm3XL27fyrz63d3OFx8uUiLF1BAQEBAQcb6Vj/ALTd9Ij/ABK00vU8HEfoShnbzXqfPUbeaFG3mhRt5oUbeaFMeyL0bIUbIUbIUlb0MHNtuft2/lXn1u7tcM9EpGWLpiAgICAg4v0snHCTvpEf4rTS9Tw8Q+ihfZelwKNlJRshRshRshTFsqrmyBsgbIUln0LH9m3PPy7fyrDV7uxw7phKRth6wsnRuFs0mkT3jGWtJGUJyQ+PSxe/mVu+w/8AyW/Khx/5HU8QH0sXv5lbvsP/AMk5UH8jqeISpYa+S42ahrZgxslRAyRzWdASM8srGYqXU0tTfhGU+7e2HrChpcOM9LZHvQd9Ij/FaafqeL4+uShMu5r0OHRsgbIGyBsgx7ItRshRsiaNkKXNlewYY9zR5HChMTlHaV3eJflZPtFRULb8/J3iX5WT7RSoRvz8seytatGygpeJ5QAGyPAHQBxSlt2Ue6veJflZPtFRSd+flR00jhh0jyPUSVKJyynvKzZFaNlKKNkKNkKNkTTHlQsZQMoGUDKDPSUlVWy9lR08s8mM6RMLjj+AUWtjhOXSFaakqquV0VLTTTSNaXObHGXFoHUkDolwRhM9oXC31pp2VHdJ+wkdqyTQ6ud0wD60uE8vKrokt9bFVMpJaSdlU/GsLoyHnPTA6pcE6eV1S5ttr3Vb6VtFUmoZzfF2R2YPMeH1pcHLyuqWVVFV0ZxV0k8B6fGxluT5ZS7ROE494a2VKplAygZQMoGUFuVC1GUKMoUZQoyhT2eE6majuxrKVzWzQU8r4y5waNtDgc/WcBVy69G2hM45W6+311pNwur7XLG1lzoJaicPcG9lI5vKHmeuxecDl+76ln1evHLDdM4+8ObqgHcBWuJrozI2vlcYw9uwaWgAkZzjIKt/1bGfpYx+XqcQ0clTx02vgfBJTuq6YMcyZji85Y3AAOeuf5JHppbUxmdbdH4bVaaKsZxPSNka6aW7b9myZjH1MbSctaXHwdz/AAyVHVpO2d8fl5HEdypn2yx0dZDDJUUglM0FNIA2JjiNI9hnngAnqrY95Za2cTjjE93M1MsMk7nU8JhiPSMvL8fWVaHlyqZ6MWVKhlE0ZQoyhRlClmSiz0OH7e273mktz5nQ95foJGs31J6csjkomaaaeG/KMW97hQVFHdJ7fWyySW0bTQzQBmzNtS5pDj09Rwq7mnJiYmp7Nk8MQ++C02kV0v7RgjlEpgHxe4JAxtz6dcpu6J5Eb4xvu1LpZaehoqSrFZK5s9Q+EwywBkgaw4L2/CILT9SRlauejGMXa/iWwQWKpqYHzVkhp5WM7R1IGRyZbsdTsckDwURNp1NGMOls1/4Zisk0neqyU07WN7F5pxtPIWh2rRtjABGXE+XNTGVmehGHeVpsdp9yDdPdWqNP3o0ue5tyTrtt+/0+/wAkv2OVjt3WywWGOhvlNaZLnNTXaZrAHxQjs4XvbyYXbB3QgEgcsqLuLTGlGOUY31VoeE2T00DqmpqI5pLi+3viiphII3t6uJ3HwfPCbkx8P0uZedabGLlxCbS2thbE2RzTVgZZgHUEfxJaB/6Cmcqi2eOluz22zWSwRV97bZqyrlpK51Q6DVtP2jWloJJJLh4ghJy904aMZZbZnqutVkoLpJVimrqsimpH1Lm90G51dgtA36kEEc/HwScpgw0ccpmp7FvslBW3eC2Or6yCeeSONrZKMBzC4Z+EN+WOXQnqk5dE46WOWUY28y6QUtLUGKjqZZtXOY/tIgwtLXEeDjkHGVaJZ54xjNRLSyVLMyUFmVCXoWC5Cz3qjuJiMoppO00DsbfWomLhppZ7MoybUt7iipbhBbqaWL3RP+okllD3abbaNw0AAnqeZVaaTq1e33bx4ppvfFabsKObFugji7LtR8PQEA5xy6pXRPOjfGXhrXTiCG6W6GmqqaV0tLO401T2g3bCTns3cuePD1ckjFGerGcVMLuJb9SXupqqnsKxklTKx5Y+pDo49QGnUa9SB4+tIik6mrjn1b924zhuve6esoZJaCeNnZxOmG1PK0a7sdjlkDmMc02rZa8ZXEx0eN7rRe9b3G7GQS977z23aDGddcYx6vvU11tnzI5e16EvE9NU3amvdVQSOucAYTiUCGSRgw17hjPgCQD4KNvstOtEzvmOq6g4ymoaOARxyOrGXB9bLIXjSbcYewtx0I+9RtTHxFU0jeqWlbW+41NLRuqJmObs9kgjjHPQAt9fPPk31KaV5mMXMQ33cV0ruMKbiJtBIJIwHSxCUfGSa67ZxyyOqV0pbnRzN9POsV5p7VUXFzoZ3x1dO+nbpKGvYHEHOcdeSZRamnqRhM/lWhvFNRcR0V0ZBUSMpi15bLOC+RzehLsY9Q6eCTHQx1Mcc4yeXXTMqK2eeNrmtlkc8NcckZOeqtDLKbymWDKlUygtyoSZQoyiTKBlAyiDKBlEmUDKIMoGUDKJMoGUQZQMoKIkQEBAQEBAQEBAQEBAQEBAQEBAQEBAQEBAQEBAQEBAQEBB/9k="/>
          <p:cNvSpPr>
            <a:spLocks noChangeAspect="1" noChangeArrowheads="1"/>
          </p:cNvSpPr>
          <p:nvPr/>
        </p:nvSpPr>
        <p:spPr bwMode="auto">
          <a:xfrm>
            <a:off x="460375" y="-280988"/>
            <a:ext cx="1228725"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custDataLst>
      <p:tags r:id="rId1"/>
    </p:custDataLst>
    <p:extLst>
      <p:ext uri="{BB962C8B-B14F-4D97-AF65-F5344CB8AC3E}">
        <p14:creationId xmlns:p14="http://schemas.microsoft.com/office/powerpoint/2010/main" val="709540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Noe lavere kjennskap </a:t>
            </a:r>
            <a:r>
              <a:rPr lang="nb-NO" dirty="0"/>
              <a:t>til </a:t>
            </a:r>
            <a:r>
              <a:rPr lang="nb-NO" dirty="0" smtClean="0"/>
              <a:t>Statskog</a:t>
            </a:r>
            <a:r>
              <a:rPr lang="nb-NO" dirty="0"/>
              <a:t/>
            </a:r>
            <a:br>
              <a:rPr lang="nb-NO" dirty="0"/>
            </a:br>
            <a:r>
              <a:rPr lang="nb-NO" sz="1000" i="1" dirty="0" smtClean="0"/>
              <a:t>«H</a:t>
            </a:r>
            <a:r>
              <a:rPr lang="nb-NO" sz="1000" i="1" dirty="0" smtClean="0"/>
              <a:t>vilke </a:t>
            </a:r>
            <a:r>
              <a:rPr lang="nb-NO" sz="1000" i="1" dirty="0"/>
              <a:t>statlige naturforvaltere kjenner du til </a:t>
            </a:r>
            <a:r>
              <a:rPr lang="nb-NO" sz="1000" i="1" dirty="0" smtClean="0"/>
              <a:t>eller </a:t>
            </a:r>
            <a:r>
              <a:rPr lang="nb-NO" sz="1000" i="1" dirty="0"/>
              <a:t>har du hørt om</a:t>
            </a:r>
            <a:r>
              <a:rPr lang="nb-NO" sz="1000" i="1" dirty="0" smtClean="0"/>
              <a:t>?» </a:t>
            </a:r>
            <a:r>
              <a:rPr lang="nb-NO" sz="1000" i="1" dirty="0"/>
              <a:t>IKKE LES. PROBE FOR FLERE SVAR. REGISTRER I REKKEFØLGE</a:t>
            </a:r>
            <a:br>
              <a:rPr lang="nb-NO" sz="1000" i="1" dirty="0"/>
            </a:br>
            <a:r>
              <a:rPr lang="nb-NO" sz="1000" i="1" dirty="0" smtClean="0"/>
              <a:t>«Kjenner </a:t>
            </a:r>
            <a:r>
              <a:rPr lang="nb-NO" sz="1000" i="1" dirty="0"/>
              <a:t>du til - eller har du hørt om Statskog som en statlig naturforvalter</a:t>
            </a:r>
            <a:r>
              <a:rPr lang="nb-NO" sz="1000" i="1" dirty="0" smtClean="0"/>
              <a:t>?» </a:t>
            </a:r>
            <a:r>
              <a:rPr lang="nb-NO" sz="1000" dirty="0" smtClean="0"/>
              <a:t>I % av base n=601. </a:t>
            </a:r>
            <a:endParaRPr lang="nb-NO" sz="1000" dirty="0"/>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1669739943"/>
              </p:ext>
            </p:extLst>
          </p:nvPr>
        </p:nvGraphicFramePr>
        <p:xfrm>
          <a:off x="285750" y="1031875"/>
          <a:ext cx="4030663" cy="4799013"/>
        </p:xfrm>
        <a:graphic>
          <a:graphicData uri="http://schemas.openxmlformats.org/drawingml/2006/chart">
            <c:chart xmlns:c="http://schemas.openxmlformats.org/drawingml/2006/chart" xmlns:r="http://schemas.openxmlformats.org/officeDocument/2006/relationships" r:id="rId3"/>
          </a:graphicData>
        </a:graphic>
      </p:graphicFrame>
      <p:sp>
        <p:nvSpPr>
          <p:cNvPr id="5" name="Plassholder for innhold 4"/>
          <p:cNvSpPr>
            <a:spLocks noGrp="1"/>
          </p:cNvSpPr>
          <p:nvPr>
            <p:ph sz="quarter" idx="12"/>
          </p:nvPr>
        </p:nvSpPr>
        <p:spPr/>
        <p:txBody>
          <a:bodyPr/>
          <a:lstStyle/>
          <a:p>
            <a:pPr marL="285750" indent="-285750">
              <a:lnSpc>
                <a:spcPct val="150000"/>
              </a:lnSpc>
              <a:spcAft>
                <a:spcPts val="600"/>
              </a:spcAft>
              <a:buFont typeface="Wingdings" panose="05000000000000000000" pitchFamily="2" charset="2"/>
              <a:buChar char="§"/>
            </a:pPr>
            <a:r>
              <a:rPr lang="nb-NO" sz="1200" dirty="0" smtClean="0"/>
              <a:t>1%poeng flere (ikke signifikant) kjenner til Statskog </a:t>
            </a:r>
            <a:r>
              <a:rPr lang="nb-NO" sz="1200" i="1" dirty="0" smtClean="0"/>
              <a:t>uhjulpet </a:t>
            </a:r>
            <a:r>
              <a:rPr lang="nb-NO" sz="1200" dirty="0"/>
              <a:t>,</a:t>
            </a:r>
            <a:r>
              <a:rPr lang="nb-NO" sz="1200" dirty="0" smtClean="0"/>
              <a:t> mens 5%poeng færre (signifikant) kjenner til Statskog </a:t>
            </a:r>
            <a:r>
              <a:rPr lang="nb-NO" sz="1200" i="1" dirty="0" smtClean="0"/>
              <a:t>hjulpet. </a:t>
            </a:r>
            <a:endParaRPr lang="nb-NO" sz="1200" i="1" dirty="0"/>
          </a:p>
          <a:p>
            <a:endParaRPr lang="nb-NO" dirty="0"/>
          </a:p>
        </p:txBody>
      </p:sp>
      <p:sp>
        <p:nvSpPr>
          <p:cNvPr id="4" name="TekstSylinder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48</a:t>
            </a:r>
            <a:endParaRPr lang="nb-NO" sz="750" b="0" dirty="0" err="1" smtClean="0">
              <a:solidFill>
                <a:srgbClr val="333333"/>
              </a:solidFill>
              <a:latin typeface="+mn-lt"/>
            </a:endParaRPr>
          </a:p>
        </p:txBody>
      </p:sp>
    </p:spTree>
    <p:extLst>
      <p:ext uri="{BB962C8B-B14F-4D97-AF65-F5344CB8AC3E}">
        <p14:creationId xmlns:p14="http://schemas.microsoft.com/office/powerpoint/2010/main" val="663424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err="1" smtClean="0"/>
              <a:t>Innsikt</a:t>
            </a:r>
            <a:r>
              <a:rPr lang="en-AU" dirty="0" smtClean="0"/>
              <a:t> III</a:t>
            </a:r>
            <a:endParaRPr lang="en-AU" dirty="0"/>
          </a:p>
        </p:txBody>
      </p:sp>
      <p:sp>
        <p:nvSpPr>
          <p:cNvPr id="12" name="Content Placeholder 11"/>
          <p:cNvSpPr>
            <a:spLocks noGrp="1"/>
          </p:cNvSpPr>
          <p:nvPr>
            <p:ph sz="quarter" idx="11"/>
          </p:nvPr>
        </p:nvSpPr>
        <p:spPr>
          <a:xfrm>
            <a:off x="285749" y="801511"/>
            <a:ext cx="3778251" cy="5029378"/>
          </a:xfrm>
        </p:spPr>
        <p:txBody>
          <a:bodyPr/>
          <a:lstStyle/>
          <a:p>
            <a:pPr>
              <a:buClr>
                <a:schemeClr val="accent3"/>
              </a:buClr>
            </a:pPr>
            <a:r>
              <a:rPr lang="nb-NO" sz="1400" dirty="0" smtClean="0">
                <a:latin typeface="Calibri" panose="020F0502020204030204" pitchFamily="34" charset="0"/>
              </a:rPr>
              <a:t>MOTORKJØRETØY/ SNØSCOOTER</a:t>
            </a:r>
          </a:p>
          <a:p>
            <a:pPr marL="285750" indent="-285750">
              <a:buClr>
                <a:schemeClr val="accent3"/>
              </a:buClr>
              <a:buFont typeface="Wingdings" panose="05000000000000000000" pitchFamily="2" charset="2"/>
              <a:buChar char="§"/>
            </a:pPr>
            <a:r>
              <a:rPr lang="nb-NO" sz="1400" dirty="0" smtClean="0">
                <a:latin typeface="Calibri" panose="020F0502020204030204" pitchFamily="34" charset="0"/>
              </a:rPr>
              <a:t>Færre enn i 2012 er enige i at det bør bli lettere å få tillatelse til både å bruke motorkjøretøy generelt og snøscooter spesielt i norsk utmark. Begge endringene er statistisk signifikante. </a:t>
            </a:r>
          </a:p>
          <a:p>
            <a:pPr marL="538163" lvl="2" indent="-285750">
              <a:buClr>
                <a:schemeClr val="accent3"/>
              </a:buClr>
              <a:buFont typeface="Wingdings" panose="05000000000000000000" pitchFamily="2" charset="2"/>
              <a:buChar char="§"/>
            </a:pPr>
            <a:r>
              <a:rPr lang="nb-NO" sz="1400" dirty="0" smtClean="0">
                <a:latin typeface="Calibri" panose="020F0502020204030204" pitchFamily="34" charset="0"/>
              </a:rPr>
              <a:t>For motorkjøretøy generelt er det 5%poeng flere enn i 2012 som er </a:t>
            </a:r>
            <a:r>
              <a:rPr lang="nb-NO" sz="1400" i="1" dirty="0" smtClean="0">
                <a:latin typeface="Calibri" panose="020F0502020204030204" pitchFamily="34" charset="0"/>
              </a:rPr>
              <a:t>helt uenige </a:t>
            </a:r>
            <a:r>
              <a:rPr lang="nb-NO" sz="1400" dirty="0" smtClean="0">
                <a:latin typeface="Calibri" panose="020F0502020204030204" pitchFamily="34" charset="0"/>
              </a:rPr>
              <a:t>og 6%poeng færre som er </a:t>
            </a:r>
            <a:r>
              <a:rPr lang="nb-NO" sz="1400" i="1" dirty="0" smtClean="0">
                <a:latin typeface="Calibri" panose="020F0502020204030204" pitchFamily="34" charset="0"/>
              </a:rPr>
              <a:t>helt</a:t>
            </a:r>
            <a:r>
              <a:rPr lang="nb-NO" sz="1400" dirty="0" smtClean="0">
                <a:latin typeface="Calibri" panose="020F0502020204030204" pitchFamily="34" charset="0"/>
              </a:rPr>
              <a:t> eller </a:t>
            </a:r>
            <a:r>
              <a:rPr lang="nb-NO" sz="1400" i="1" dirty="0" smtClean="0">
                <a:latin typeface="Calibri" panose="020F0502020204030204" pitchFamily="34" charset="0"/>
              </a:rPr>
              <a:t>ganske enige</a:t>
            </a:r>
            <a:r>
              <a:rPr lang="nb-NO" sz="1400" dirty="0" smtClean="0">
                <a:latin typeface="Calibri" panose="020F0502020204030204" pitchFamily="34" charset="0"/>
              </a:rPr>
              <a:t>. </a:t>
            </a:r>
          </a:p>
          <a:p>
            <a:pPr marL="538163" lvl="2" indent="-285750">
              <a:buClr>
                <a:schemeClr val="accent3"/>
              </a:buClr>
              <a:buFont typeface="Wingdings" panose="05000000000000000000" pitchFamily="2" charset="2"/>
              <a:buChar char="§"/>
            </a:pPr>
            <a:r>
              <a:rPr lang="nb-NO" sz="1400" dirty="0" smtClean="0">
                <a:latin typeface="Calibri" panose="020F0502020204030204" pitchFamily="34" charset="0"/>
              </a:rPr>
              <a:t>For snøscooter er det 6%poeng flere som er </a:t>
            </a:r>
            <a:r>
              <a:rPr lang="nb-NO" sz="1400" i="1" dirty="0" smtClean="0">
                <a:latin typeface="Calibri" panose="020F0502020204030204" pitchFamily="34" charset="0"/>
              </a:rPr>
              <a:t>helt uenige</a:t>
            </a:r>
            <a:r>
              <a:rPr lang="nb-NO" sz="1400" dirty="0" smtClean="0">
                <a:latin typeface="Calibri" panose="020F0502020204030204" pitchFamily="34" charset="0"/>
              </a:rPr>
              <a:t> i at det bør bli lettere å få tillatelse.  </a:t>
            </a:r>
            <a:endParaRPr lang="nb-NO" sz="1400" b="0" dirty="0" smtClean="0">
              <a:latin typeface="Calibri" panose="020F0502020204030204" pitchFamily="34" charset="0"/>
            </a:endParaRPr>
          </a:p>
          <a:p>
            <a:pPr lvl="1">
              <a:buClr>
                <a:schemeClr val="accent3"/>
              </a:buClr>
            </a:pPr>
            <a:endParaRPr lang="nb-NO" sz="1400" b="0" dirty="0" smtClean="0">
              <a:latin typeface="Calibri" panose="020F0502020204030204" pitchFamily="34" charset="0"/>
            </a:endParaRPr>
          </a:p>
          <a:p>
            <a:pPr lvl="1">
              <a:buClr>
                <a:schemeClr val="accent3"/>
              </a:buClr>
            </a:pPr>
            <a:r>
              <a:rPr lang="nb-NO" sz="1400" b="0" dirty="0" smtClean="0">
                <a:latin typeface="Calibri" panose="020F0502020204030204" pitchFamily="34" charset="0"/>
              </a:rPr>
              <a:t>STATSKOG</a:t>
            </a:r>
            <a:endParaRPr lang="nb-NO" sz="1400" b="0" dirty="0">
              <a:latin typeface="Calibri" panose="020F0502020204030204" pitchFamily="34" charset="0"/>
            </a:endParaRPr>
          </a:p>
          <a:p>
            <a:pPr marL="285750" lvl="1" indent="-285750">
              <a:buClr>
                <a:schemeClr val="accent3"/>
              </a:buClr>
              <a:buFont typeface="Wingdings" panose="05000000000000000000" pitchFamily="2" charset="2"/>
              <a:buChar char="§"/>
            </a:pPr>
            <a:r>
              <a:rPr lang="nb-NO" sz="1400" b="0" dirty="0">
                <a:latin typeface="Calibri" panose="020F0502020204030204" pitchFamily="34" charset="0"/>
              </a:rPr>
              <a:t>Befolkningens kjennskap til Statskog er noe svekket siste to år, men tilliten ser ut til å ha økt. </a:t>
            </a:r>
          </a:p>
          <a:p>
            <a:pPr marL="285750" lvl="1" indent="-285750">
              <a:buClr>
                <a:schemeClr val="accent3"/>
              </a:buClr>
              <a:buFont typeface="Wingdings" panose="05000000000000000000" pitchFamily="2" charset="2"/>
              <a:buChar char="§"/>
            </a:pPr>
            <a:r>
              <a:rPr lang="nb-NO" sz="1400" b="0" dirty="0">
                <a:latin typeface="Calibri" panose="020F0502020204030204" pitchFamily="34" charset="0"/>
              </a:rPr>
              <a:t>4%poeng færre enn i 2012 er </a:t>
            </a:r>
            <a:r>
              <a:rPr lang="nb-NO" sz="1400" b="0" i="1" dirty="0">
                <a:latin typeface="Calibri" panose="020F0502020204030204" pitchFamily="34" charset="0"/>
              </a:rPr>
              <a:t>helt enige </a:t>
            </a:r>
            <a:r>
              <a:rPr lang="nb-NO" sz="1400" b="0" dirty="0">
                <a:latin typeface="Calibri" panose="020F0502020204030204" pitchFamily="34" charset="0"/>
              </a:rPr>
              <a:t>i at Statskog bør eie og forvalte 1/5 av Norges landareal også i fremtiden. 3%poeng flere svarer ‘vet ikke’. Dette har trolig sammenheng med at kjennskapet er svekket.</a:t>
            </a:r>
          </a:p>
          <a:p>
            <a:pPr lvl="1">
              <a:buClr>
                <a:schemeClr val="accent3"/>
              </a:buCl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a:latin typeface="Calibri" panose="020F0502020204030204" pitchFamily="34" charset="0"/>
            </a:endParaRPr>
          </a:p>
          <a:p>
            <a:pPr marL="285750" indent="-285750">
              <a:buClr>
                <a:schemeClr val="accent3"/>
              </a:buClr>
              <a:buFont typeface="Wingdings" panose="05000000000000000000" pitchFamily="2" charset="2"/>
              <a:buChar char="§"/>
            </a:pPr>
            <a:endParaRPr lang="nb-NO" sz="1400" dirty="0">
              <a:latin typeface="Calibri" panose="020F0502020204030204" pitchFamily="34" charset="0"/>
            </a:endParaRPr>
          </a:p>
        </p:txBody>
      </p:sp>
      <p:pic>
        <p:nvPicPr>
          <p:cNvPr id="8" name="Picture 7" descr="TNS_Signature_Marque-03.jpg"/>
          <p:cNvPicPr>
            <a:picLocks noChangeAspect="1"/>
          </p:cNvPicPr>
          <p:nvPr/>
        </p:nvPicPr>
        <p:blipFill>
          <a:blip r:embed="rId3" cstate="print"/>
          <a:srcRect l="27222" t="15824" r="21667" b="11778"/>
          <a:stretch>
            <a:fillRect/>
          </a:stretch>
        </p:blipFill>
        <p:spPr>
          <a:xfrm>
            <a:off x="8087783" y="276225"/>
            <a:ext cx="767292" cy="768350"/>
          </a:xfrm>
          <a:prstGeom prst="rect">
            <a:avLst/>
          </a:prstGeom>
        </p:spPr>
      </p:pic>
      <p:sp>
        <p:nvSpPr>
          <p:cNvPr id="11" name="Content Placeholder 11"/>
          <p:cNvSpPr>
            <a:spLocks noGrp="1"/>
          </p:cNvSpPr>
          <p:nvPr>
            <p:ph sz="quarter" idx="11"/>
          </p:nvPr>
        </p:nvSpPr>
        <p:spPr>
          <a:xfrm>
            <a:off x="4752621" y="795866"/>
            <a:ext cx="4102453" cy="5029378"/>
          </a:xfrm>
        </p:spPr>
        <p:txBody>
          <a:bodyPr/>
          <a:lstStyle/>
          <a:p>
            <a:pPr lvl="1">
              <a:buClr>
                <a:schemeClr val="accent3"/>
              </a:buClr>
            </a:pPr>
            <a:r>
              <a:rPr lang="nb-NO" sz="1400" b="0" dirty="0">
                <a:latin typeface="Calibri" panose="020F0502020204030204" pitchFamily="34" charset="0"/>
              </a:rPr>
              <a:t>STENGSLER I STRANDSONEN</a:t>
            </a:r>
          </a:p>
          <a:p>
            <a:pPr marL="285750" lvl="1" indent="-285750">
              <a:buClr>
                <a:schemeClr val="accent3"/>
              </a:buClr>
              <a:buFont typeface="Wingdings" panose="05000000000000000000" pitchFamily="2" charset="2"/>
              <a:buChar char="§"/>
            </a:pPr>
            <a:r>
              <a:rPr lang="nb-NO" sz="1400" b="0" dirty="0">
                <a:latin typeface="Calibri" panose="020F0502020204030204" pitchFamily="34" charset="0"/>
              </a:rPr>
              <a:t>Flere (28%, en økning på 6%poeng fra 2012) har opplevd stengsler i strandsonen siste to år, og flest av disse, 33%, er i Oslo/Akershus, mens kun 14% er i Trøndelag/</a:t>
            </a:r>
            <a:r>
              <a:rPr lang="nb-NO" sz="1400" b="0" dirty="0" err="1">
                <a:latin typeface="Calibri" panose="020F0502020204030204" pitchFamily="34" charset="0"/>
              </a:rPr>
              <a:t>N.Norge</a:t>
            </a:r>
            <a:r>
              <a:rPr lang="nb-NO" sz="1400" b="0" dirty="0">
                <a:latin typeface="Calibri" panose="020F0502020204030204" pitchFamily="34" charset="0"/>
              </a:rPr>
              <a:t>. </a:t>
            </a: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lvl="1">
              <a:buClr>
                <a:schemeClr val="accent3"/>
              </a:buClr>
            </a:pPr>
            <a:r>
              <a:rPr lang="nb-NO" sz="1400" b="0" dirty="0">
                <a:latin typeface="Calibri" panose="020F0502020204030204" pitchFamily="34" charset="0"/>
              </a:rPr>
              <a:t>VERN OG VANNKRAFT</a:t>
            </a:r>
          </a:p>
          <a:p>
            <a:pPr marL="285750" lvl="1" indent="-285750">
              <a:buClr>
                <a:schemeClr val="accent3"/>
              </a:buClr>
              <a:buFont typeface="Wingdings" panose="05000000000000000000" pitchFamily="2" charset="2"/>
              <a:buChar char="§"/>
            </a:pPr>
            <a:r>
              <a:rPr lang="nb-NO" sz="1400" b="0" dirty="0">
                <a:latin typeface="Calibri" panose="020F0502020204030204" pitchFamily="34" charset="0"/>
              </a:rPr>
              <a:t>4%poeng flere enn i 2012 er enige i at mer av Norges landareal bør vernes; kvinner og yngre mener dette i noe sterkere grad enn menn og eldre.</a:t>
            </a:r>
          </a:p>
          <a:p>
            <a:pPr marL="285750" lvl="1" indent="-285750">
              <a:buClr>
                <a:schemeClr val="accent3"/>
              </a:buClr>
              <a:buFont typeface="Wingdings" panose="05000000000000000000" pitchFamily="2" charset="2"/>
              <a:buChar char="§"/>
            </a:pPr>
            <a:r>
              <a:rPr lang="nb-NO" sz="1400" b="0" dirty="0">
                <a:latin typeface="Calibri" panose="020F0502020204030204" pitchFamily="34" charset="0"/>
              </a:rPr>
              <a:t>67% av befolkningen er </a:t>
            </a:r>
            <a:r>
              <a:rPr lang="nb-NO" sz="1400" b="0" i="1" dirty="0">
                <a:latin typeface="Calibri" panose="020F0502020204030204" pitchFamily="34" charset="0"/>
              </a:rPr>
              <a:t>helt</a:t>
            </a:r>
            <a:r>
              <a:rPr lang="nb-NO" sz="1400" b="0" dirty="0">
                <a:latin typeface="Calibri" panose="020F0502020204030204" pitchFamily="34" charset="0"/>
              </a:rPr>
              <a:t> eller </a:t>
            </a:r>
            <a:r>
              <a:rPr lang="nb-NO" sz="1400" b="0" i="1" dirty="0">
                <a:latin typeface="Calibri" panose="020F0502020204030204" pitchFamily="34" charset="0"/>
              </a:rPr>
              <a:t>ganske enige </a:t>
            </a:r>
            <a:r>
              <a:rPr lang="nb-NO" sz="1400" b="0" dirty="0">
                <a:latin typeface="Calibri" panose="020F0502020204030204" pitchFamily="34" charset="0"/>
              </a:rPr>
              <a:t>i at det ikke bør bygges ut vannkraft i uberørte vassdrag, og 84% er tilsvarende enige i at kraftprodusentene bør pålegges miljøtiltak i utbygde vassdrag. De yngste er noe i noe mindre grad enige i dette enn 30 år+.  </a:t>
            </a: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285750" lvl="1" indent="-285750">
              <a:buClr>
                <a:schemeClr val="accent3"/>
              </a:buClr>
              <a:buFont typeface="Wingdings" panose="05000000000000000000" pitchFamily="2" charset="2"/>
              <a:buChar char="§"/>
            </a:pPr>
            <a:endParaRPr lang="nb-NO" sz="1400" b="0" dirty="0" smtClean="0">
              <a:latin typeface="Calibri" panose="020F0502020204030204" pitchFamily="34" charset="0"/>
            </a:endParaRPr>
          </a:p>
          <a:p>
            <a:pPr marL="538163" lvl="2" indent="-285750">
              <a:buClr>
                <a:schemeClr val="accent3"/>
              </a:buClr>
              <a:buFont typeface="Wingdings" panose="05000000000000000000" pitchFamily="2" charset="2"/>
              <a:buChar char="§"/>
            </a:pPr>
            <a:endParaRPr lang="nb-NO" sz="1400" dirty="0">
              <a:latin typeface="Calibri" panose="020F0502020204030204" pitchFamily="34" charset="0"/>
            </a:endParaRPr>
          </a:p>
        </p:txBody>
      </p:sp>
      <p:sp>
        <p:nvSpPr>
          <p:cNvPr id="2" name="TekstSylinder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5</a:t>
            </a:r>
            <a:endParaRPr lang="nb-NO" sz="750" b="0" dirty="0" err="1" smtClean="0">
              <a:solidFill>
                <a:srgbClr val="333333"/>
              </a:solidFill>
              <a:latin typeface="+mn-lt"/>
            </a:endParaRPr>
          </a:p>
        </p:txBody>
      </p:sp>
    </p:spTree>
    <p:extLst>
      <p:ext uri="{BB962C8B-B14F-4D97-AF65-F5344CB8AC3E}">
        <p14:creationId xmlns:p14="http://schemas.microsoft.com/office/powerpoint/2010/main" val="174645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tx1"/>
                </a:solidFill>
              </a:rPr>
              <a:t>Økt tillit til Statskog</a:t>
            </a:r>
            <a:r>
              <a:rPr lang="nb-NO" dirty="0">
                <a:solidFill>
                  <a:schemeClr val="tx1">
                    <a:lumMod val="60000"/>
                    <a:lumOff val="40000"/>
                  </a:schemeClr>
                </a:solidFill>
              </a:rPr>
              <a:t/>
            </a:r>
            <a:br>
              <a:rPr lang="nb-NO" dirty="0">
                <a:solidFill>
                  <a:schemeClr val="tx1">
                    <a:lumMod val="60000"/>
                    <a:lumOff val="40000"/>
                  </a:schemeClr>
                </a:solidFill>
              </a:rPr>
            </a:br>
            <a:r>
              <a:rPr lang="nb-NO" sz="1000" i="1" dirty="0" smtClean="0">
                <a:solidFill>
                  <a:schemeClr val="tx1"/>
                </a:solidFill>
              </a:rPr>
              <a:t>«Hvor </a:t>
            </a:r>
            <a:r>
              <a:rPr lang="nb-NO" sz="1000" i="1" dirty="0">
                <a:solidFill>
                  <a:schemeClr val="tx1"/>
                </a:solidFill>
              </a:rPr>
              <a:t>stor eller liten tillit har du til Statskog</a:t>
            </a:r>
            <a:r>
              <a:rPr lang="nb-NO" sz="1000" i="1" dirty="0" smtClean="0">
                <a:solidFill>
                  <a:schemeClr val="tx1"/>
                </a:solidFill>
              </a:rPr>
              <a:t>?» </a:t>
            </a:r>
            <a:r>
              <a:rPr lang="nb-NO" sz="1000" i="1" dirty="0">
                <a:solidFill>
                  <a:schemeClr val="tx1"/>
                </a:solidFill>
              </a:rPr>
              <a:t>LES </a:t>
            </a:r>
            <a:r>
              <a:rPr lang="nb-NO" sz="1000" i="1" dirty="0" smtClean="0">
                <a:solidFill>
                  <a:schemeClr val="tx1"/>
                </a:solidFill>
              </a:rPr>
              <a:t>OPP. </a:t>
            </a:r>
            <a:r>
              <a:rPr lang="nb-NO" sz="1000" dirty="0" smtClean="0">
                <a:solidFill>
                  <a:schemeClr val="tx1"/>
                </a:solidFill>
              </a:rPr>
              <a:t>I % av de som kjenner til Statskog n= 425. </a:t>
            </a:r>
            <a:endParaRPr lang="nb-NO" sz="1000" i="1" dirty="0">
              <a:solidFill>
                <a:schemeClr val="tx1"/>
              </a:solidFill>
            </a:endParaRPr>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243018136"/>
              </p:ext>
            </p:extLst>
          </p:nvPr>
        </p:nvGraphicFramePr>
        <p:xfrm>
          <a:off x="285750" y="1031875"/>
          <a:ext cx="4030663" cy="3776099"/>
        </p:xfrm>
        <a:graphic>
          <a:graphicData uri="http://schemas.openxmlformats.org/drawingml/2006/chart">
            <c:chart xmlns:c="http://schemas.openxmlformats.org/drawingml/2006/chart" xmlns:r="http://schemas.openxmlformats.org/officeDocument/2006/relationships" r:id="rId4"/>
          </a:graphicData>
        </a:graphic>
      </p:graphicFrame>
      <p:sp>
        <p:nvSpPr>
          <p:cNvPr id="5" name="Plassholder for innhold 4"/>
          <p:cNvSpPr>
            <a:spLocks noGrp="1"/>
          </p:cNvSpPr>
          <p:nvPr>
            <p:ph sz="quarter" idx="12"/>
          </p:nvPr>
        </p:nvSpPr>
        <p:spPr>
          <a:xfrm>
            <a:off x="4826000" y="1031839"/>
            <a:ext cx="4029075" cy="4887698"/>
          </a:xfrm>
        </p:spPr>
        <p:txBody>
          <a:bodyPr/>
          <a:lstStyle/>
          <a:p>
            <a:pPr marL="171450" indent="-171450">
              <a:spcAft>
                <a:spcPts val="600"/>
              </a:spcAft>
              <a:buFont typeface="Wingdings" panose="05000000000000000000" pitchFamily="2" charset="2"/>
              <a:buChar char="§"/>
            </a:pPr>
            <a:r>
              <a:rPr lang="nb-NO" sz="1200" dirty="0"/>
              <a:t>Tilliten til Statskog </a:t>
            </a:r>
            <a:r>
              <a:rPr lang="nb-NO" sz="1200" dirty="0" smtClean="0"/>
              <a:t>ser ut til å være økende over tid; gjennomsnittsskåren har økt fra 53 poeng i 2010, til 57 i 2012 og 59 poeng i 2014. Endringen fra 2012 til 2014 er ikke signifikant, men sannsynligheten styrkes av at det er to målepunkter som begge går i positiv retning. </a:t>
            </a:r>
          </a:p>
          <a:p>
            <a:pPr marL="171450" indent="-171450">
              <a:spcAft>
                <a:spcPts val="600"/>
              </a:spcAft>
              <a:buFont typeface="Wingdings" panose="05000000000000000000" pitchFamily="2" charset="2"/>
              <a:buChar char="§"/>
            </a:pPr>
            <a:r>
              <a:rPr lang="nb-NO" sz="1200" dirty="0" smtClean="0">
                <a:solidFill>
                  <a:schemeClr val="tx1"/>
                </a:solidFill>
              </a:rPr>
              <a:t>Av de som har fått økt tillit er </a:t>
            </a:r>
            <a:r>
              <a:rPr lang="nb-NO" sz="1200" i="1" dirty="0" smtClean="0">
                <a:solidFill>
                  <a:schemeClr val="tx1"/>
                </a:solidFill>
              </a:rPr>
              <a:t>menn</a:t>
            </a:r>
            <a:r>
              <a:rPr lang="nb-NO" sz="1200" dirty="0" smtClean="0">
                <a:solidFill>
                  <a:schemeClr val="tx1"/>
                </a:solidFill>
              </a:rPr>
              <a:t> og personer </a:t>
            </a:r>
            <a:r>
              <a:rPr lang="nb-NO" sz="1200" i="1" dirty="0" smtClean="0">
                <a:solidFill>
                  <a:schemeClr val="tx1"/>
                </a:solidFill>
              </a:rPr>
              <a:t>over 44 år </a:t>
            </a:r>
            <a:r>
              <a:rPr lang="nb-NO" sz="1200" dirty="0" smtClean="0">
                <a:solidFill>
                  <a:schemeClr val="tx1"/>
                </a:solidFill>
              </a:rPr>
              <a:t>overrepresentert. </a:t>
            </a:r>
            <a:endParaRPr lang="nb-NO" sz="1200" i="1" dirty="0">
              <a:solidFill>
                <a:schemeClr val="tx1"/>
              </a:solidFill>
            </a:endParaRPr>
          </a:p>
          <a:p>
            <a:pPr marL="171450" indent="-171450">
              <a:lnSpc>
                <a:spcPct val="150000"/>
              </a:lnSpc>
              <a:spcAft>
                <a:spcPts val="600"/>
              </a:spcAft>
              <a:buFont typeface="Wingdings" panose="05000000000000000000" pitchFamily="2" charset="2"/>
              <a:buChar char="§"/>
            </a:pPr>
            <a:endParaRPr lang="nb-NO" sz="1200" dirty="0"/>
          </a:p>
          <a:p>
            <a:endParaRPr lang="nb-NO" dirty="0"/>
          </a:p>
        </p:txBody>
      </p:sp>
      <p:graphicFrame>
        <p:nvGraphicFramePr>
          <p:cNvPr id="7" name="Plassholder for innhold 5"/>
          <p:cNvGraphicFramePr>
            <a:graphicFrameLocks/>
          </p:cNvGraphicFramePr>
          <p:nvPr>
            <p:custDataLst>
              <p:tags r:id="rId1"/>
            </p:custDataLst>
            <p:extLst>
              <p:ext uri="{D42A27DB-BD31-4B8C-83A1-F6EECF244321}">
                <p14:modId xmlns:p14="http://schemas.microsoft.com/office/powerpoint/2010/main" val="3905473606"/>
              </p:ext>
            </p:extLst>
          </p:nvPr>
        </p:nvGraphicFramePr>
        <p:xfrm>
          <a:off x="285750" y="4769187"/>
          <a:ext cx="4550944" cy="1143000"/>
        </p:xfrm>
        <a:graphic>
          <a:graphicData uri="http://schemas.openxmlformats.org/drawingml/2006/table">
            <a:tbl>
              <a:tblPr firstRow="1">
                <a:solidFill>
                  <a:srgbClr val="FFFFFF">
                    <a:alpha val="0"/>
                  </a:srgbClr>
                </a:solidFill>
                <a:tableStyleId>{5C22544A-7EE6-4342-B048-85BDC9FD1C3A}</a:tableStyleId>
              </a:tblPr>
              <a:tblGrid>
                <a:gridCol w="805113"/>
                <a:gridCol w="505326"/>
                <a:gridCol w="513348"/>
                <a:gridCol w="505326"/>
                <a:gridCol w="515227"/>
                <a:gridCol w="568868"/>
                <a:gridCol w="568868"/>
                <a:gridCol w="568868"/>
              </a:tblGrid>
              <a:tr h="206163">
                <a:tc>
                  <a:txBody>
                    <a:bodyPr/>
                    <a:lstStyle/>
                    <a:p>
                      <a:pPr marL="0" algn="l" defTabSz="914400" rtl="0" eaLnBrk="1" latinLnBrk="0" hangingPunct="1"/>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300998">
                <a:tc>
                  <a:txBody>
                    <a:bodyPr/>
                    <a:lstStyle/>
                    <a:p>
                      <a:pPr marL="0" algn="l" defTabSz="914400" rtl="0" eaLnBrk="1" latinLnBrk="0" hangingPunct="1"/>
                      <a:r>
                        <a:rPr lang="nb-NO" sz="700" b="0" u="none" kern="1200" dirty="0" smtClean="0">
                          <a:solidFill>
                            <a:schemeClr val="tx1"/>
                          </a:solidFill>
                          <a:latin typeface="Verdana"/>
                          <a:ea typeface="+mn-ea"/>
                          <a:cs typeface="+mn-cs"/>
                        </a:rPr>
                        <a:t>Tillit 2014</a:t>
                      </a:r>
                    </a:p>
                    <a:p>
                      <a:pPr marL="0" algn="l" defTabSz="914400" rtl="0" eaLnBrk="1" latinLnBrk="0" hangingPunct="1"/>
                      <a:r>
                        <a:rPr lang="nb-NO" sz="700" b="0" u="none" kern="1200" dirty="0" smtClean="0">
                          <a:solidFill>
                            <a:schemeClr val="tx1"/>
                          </a:solidFill>
                          <a:latin typeface="Verdana"/>
                          <a:ea typeface="+mn-ea"/>
                          <a:cs typeface="+mn-cs"/>
                        </a:rPr>
                        <a:t>(</a:t>
                      </a:r>
                      <a:r>
                        <a:rPr lang="nb-NO" sz="700" b="0" u="none" kern="1200" dirty="0" err="1" smtClean="0">
                          <a:solidFill>
                            <a:schemeClr val="tx1"/>
                          </a:solidFill>
                          <a:latin typeface="Verdana"/>
                          <a:ea typeface="+mn-ea"/>
                          <a:cs typeface="+mn-cs"/>
                        </a:rPr>
                        <a:t>mean</a:t>
                      </a:r>
                      <a:r>
                        <a:rPr lang="nb-NO" sz="700" b="0" u="none" kern="1200" dirty="0" smtClean="0">
                          <a:solidFill>
                            <a:schemeClr val="tx1"/>
                          </a:solidFill>
                          <a:latin typeface="Verdana"/>
                          <a:ea typeface="+mn-ea"/>
                          <a:cs typeface="+mn-cs"/>
                        </a:rPr>
                        <a:t>)</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59</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61</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57</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53</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59</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62</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58</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304129">
                <a:tc>
                  <a:txBody>
                    <a:bodyPr/>
                    <a:lstStyle/>
                    <a:p>
                      <a:pPr marL="0" algn="l" defTabSz="914400" rtl="0" eaLnBrk="1" latinLnBrk="0" hangingPunct="1"/>
                      <a:r>
                        <a:rPr lang="nb-NO" sz="700" b="0" u="none" kern="1200" dirty="0" smtClean="0">
                          <a:solidFill>
                            <a:schemeClr val="tx1"/>
                          </a:solidFill>
                          <a:latin typeface="Verdana"/>
                          <a:ea typeface="+mn-ea"/>
                          <a:cs typeface="+mn-cs"/>
                        </a:rPr>
                        <a:t>Tillit 2012</a:t>
                      </a:r>
                    </a:p>
                    <a:p>
                      <a:pPr marL="0" algn="l" defTabSz="914400" rtl="0" eaLnBrk="1" latinLnBrk="0" hangingPunct="1"/>
                      <a:r>
                        <a:rPr lang="nb-NO" sz="700" b="0" u="none" kern="1200" dirty="0" smtClean="0">
                          <a:solidFill>
                            <a:schemeClr val="tx1"/>
                          </a:solidFill>
                          <a:latin typeface="Verdana"/>
                          <a:ea typeface="+mn-ea"/>
                          <a:cs typeface="+mn-cs"/>
                        </a:rPr>
                        <a:t>(</a:t>
                      </a:r>
                      <a:r>
                        <a:rPr lang="nb-NO" sz="700" b="0" u="none" kern="1200" dirty="0" err="1" smtClean="0">
                          <a:solidFill>
                            <a:schemeClr val="tx1"/>
                          </a:solidFill>
                          <a:latin typeface="Verdana"/>
                          <a:ea typeface="+mn-ea"/>
                          <a:cs typeface="+mn-cs"/>
                        </a:rPr>
                        <a:t>mean</a:t>
                      </a:r>
                      <a:r>
                        <a:rPr lang="nb-NO" sz="700" b="0" u="none" kern="1200" dirty="0" smtClean="0">
                          <a:solidFill>
                            <a:schemeClr val="tx1"/>
                          </a:solidFill>
                          <a:latin typeface="Verdana"/>
                          <a:ea typeface="+mn-ea"/>
                          <a:cs typeface="+mn-cs"/>
                        </a:rPr>
                        <a:t>)</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57</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57</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57</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67</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60</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304129">
                <a:tc>
                  <a:txBody>
                    <a:bodyPr/>
                    <a:lstStyle/>
                    <a:p>
                      <a:pPr marL="0" algn="l" defTabSz="914400" rtl="0" eaLnBrk="1" latinLnBrk="0" hangingPunct="1"/>
                      <a:r>
                        <a:rPr lang="nb-NO" sz="700" b="0" u="none" kern="1200" dirty="0" smtClean="0">
                          <a:solidFill>
                            <a:schemeClr val="tx1"/>
                          </a:solidFill>
                          <a:latin typeface="Verdana"/>
                          <a:ea typeface="+mn-ea"/>
                          <a:cs typeface="+mn-cs"/>
                        </a:rPr>
                        <a:t>Tillit 2010</a:t>
                      </a:r>
                    </a:p>
                    <a:p>
                      <a:pPr marL="0" algn="l" defTabSz="914400" rtl="0" eaLnBrk="1" latinLnBrk="0" hangingPunct="1"/>
                      <a:r>
                        <a:rPr lang="nb-NO" sz="700" b="0" u="none" kern="1200" dirty="0" smtClean="0">
                          <a:solidFill>
                            <a:schemeClr val="tx1"/>
                          </a:solidFill>
                          <a:latin typeface="Verdana"/>
                          <a:ea typeface="+mn-ea"/>
                          <a:cs typeface="+mn-cs"/>
                        </a:rPr>
                        <a:t>(</a:t>
                      </a:r>
                      <a:r>
                        <a:rPr lang="nb-NO" sz="700" b="0" u="none" kern="1200" dirty="0" err="1" smtClean="0">
                          <a:solidFill>
                            <a:schemeClr val="tx1"/>
                          </a:solidFill>
                          <a:latin typeface="Verdana"/>
                          <a:ea typeface="+mn-ea"/>
                          <a:cs typeface="+mn-cs"/>
                        </a:rPr>
                        <a:t>mean</a:t>
                      </a:r>
                      <a:r>
                        <a:rPr lang="nb-NO" sz="700" b="0" u="none" kern="1200" dirty="0" smtClean="0">
                          <a:solidFill>
                            <a:schemeClr val="tx1"/>
                          </a:solidFill>
                          <a:latin typeface="Verdana"/>
                          <a:ea typeface="+mn-ea"/>
                          <a:cs typeface="+mn-cs"/>
                        </a:rPr>
                        <a:t>)</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53</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53</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55</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54</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ctr" defTabSz="914400" rtl="0" eaLnBrk="1" latinLnBrk="0" hangingPunct="1"/>
                      <a:r>
                        <a:rPr lang="nb-NO" sz="800" b="0" u="none" kern="1200" dirty="0" smtClean="0">
                          <a:solidFill>
                            <a:schemeClr val="tx1"/>
                          </a:solidFill>
                          <a:latin typeface="Verdana"/>
                          <a:ea typeface="+mn-ea"/>
                          <a:cs typeface="+mn-cs"/>
                        </a:rPr>
                        <a:t>52</a:t>
                      </a:r>
                      <a:endParaRPr lang="nb-NO" sz="800" b="0" u="none" kern="1200" dirty="0">
                        <a:solidFill>
                          <a:schemeClr val="tx1"/>
                        </a:solidFill>
                        <a:latin typeface="Verdana"/>
                        <a:ea typeface="+mn-ea"/>
                        <a:cs typeface="+mn-cs"/>
                      </a:endParaRPr>
                    </a:p>
                  </a:txBody>
                  <a:tcPr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49</a:t>
            </a:r>
            <a:endParaRPr lang="nb-NO" sz="750" b="0" dirty="0" err="1" smtClean="0">
              <a:solidFill>
                <a:srgbClr val="333333"/>
              </a:solidFill>
              <a:latin typeface="+mn-lt"/>
            </a:endParaRPr>
          </a:p>
        </p:txBody>
      </p:sp>
    </p:spTree>
    <p:extLst>
      <p:ext uri="{BB962C8B-B14F-4D97-AF65-F5344CB8AC3E}">
        <p14:creationId xmlns:p14="http://schemas.microsoft.com/office/powerpoint/2010/main" val="1297326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dirty="0"/>
              <a:t>Om Natur- og miljøbarometeret – </a:t>
            </a:r>
            <a:br>
              <a:rPr lang="da-DK" dirty="0"/>
            </a:br>
            <a:r>
              <a:rPr lang="da-DK" dirty="0"/>
              <a:t>formål og metode</a:t>
            </a:r>
            <a:endParaRPr lang="en-GB" dirty="0"/>
          </a:p>
        </p:txBody>
      </p:sp>
      <p:sp>
        <p:nvSpPr>
          <p:cNvPr id="9" name="Content Placeholder 8"/>
          <p:cNvSpPr>
            <a:spLocks noGrp="1"/>
          </p:cNvSpPr>
          <p:nvPr>
            <p:ph sz="quarter" idx="11"/>
          </p:nvPr>
        </p:nvSpPr>
        <p:spPr/>
        <p:txBody>
          <a:bodyPr/>
          <a:lstStyle/>
          <a:p>
            <a:pPr marL="171450" indent="-171450">
              <a:spcAft>
                <a:spcPts val="1200"/>
              </a:spcAft>
              <a:buFont typeface="Wingdings" panose="05000000000000000000" pitchFamily="2" charset="2"/>
              <a:buChar char="§"/>
            </a:pPr>
            <a:r>
              <a:rPr lang="nb-NO" sz="1200" dirty="0"/>
              <a:t>Dette er det </a:t>
            </a:r>
            <a:r>
              <a:rPr lang="nb-NO" sz="1200" dirty="0" smtClean="0"/>
              <a:t>ellevte gangen </a:t>
            </a:r>
            <a:r>
              <a:rPr lang="nb-NO" sz="1200" dirty="0"/>
              <a:t>Natur- og </a:t>
            </a:r>
            <a:r>
              <a:rPr lang="nb-NO" sz="1200" dirty="0" smtClean="0"/>
              <a:t>miljøbarometeret gjennomføres, sist gang var i 2012. </a:t>
            </a:r>
          </a:p>
          <a:p>
            <a:pPr marL="171450" indent="-171450">
              <a:spcAft>
                <a:spcPts val="1200"/>
              </a:spcAft>
              <a:buFont typeface="Wingdings" panose="05000000000000000000" pitchFamily="2" charset="2"/>
              <a:buChar char="§"/>
            </a:pPr>
            <a:r>
              <a:rPr lang="nb-NO" sz="1200" dirty="0" smtClean="0"/>
              <a:t>Hovedformålet </a:t>
            </a:r>
            <a:r>
              <a:rPr lang="nb-NO" sz="1200" dirty="0"/>
              <a:t>er å kartlegge og følge det norske folk over tid når det gjelder holdninger, kunnskap og atferd innenfor spørsmål som er relatert til natur og miljø. Temaene omfatter blant annet naturvern, jakt, friluftsliv, fiske, skogbruk og nærmiljø.  </a:t>
            </a:r>
          </a:p>
          <a:p>
            <a:pPr marL="171450" indent="-171450">
              <a:spcAft>
                <a:spcPts val="1200"/>
              </a:spcAft>
              <a:buFont typeface="Wingdings" panose="05000000000000000000" pitchFamily="2" charset="2"/>
              <a:buChar char="§"/>
            </a:pPr>
            <a:r>
              <a:rPr lang="nb-NO" sz="1200" dirty="0"/>
              <a:t>Undersøkelsen omfatter ikke spørsmål om klima, da dette dekkes i en egen undersøkelse (Klimabarometeret). </a:t>
            </a:r>
          </a:p>
          <a:p>
            <a:pPr marL="171450" indent="-171450">
              <a:spcAft>
                <a:spcPts val="1200"/>
              </a:spcAft>
              <a:buFont typeface="Wingdings" panose="05000000000000000000" pitchFamily="2" charset="2"/>
              <a:buChar char="§"/>
            </a:pPr>
            <a:r>
              <a:rPr lang="nb-NO" sz="1200" dirty="0"/>
              <a:t>Undersøkelsen er gjennomført på oppdrag fra – og i samarbeid med </a:t>
            </a:r>
            <a:r>
              <a:rPr lang="nb-NO" sz="1200" dirty="0" smtClean="0"/>
              <a:t>Miljødirektoratet (tidligere Direktoratet </a:t>
            </a:r>
            <a:r>
              <a:rPr lang="nb-NO" sz="1200" dirty="0"/>
              <a:t>for </a:t>
            </a:r>
            <a:r>
              <a:rPr lang="nb-NO" sz="1200" dirty="0" smtClean="0"/>
              <a:t>naturforvaltning), </a:t>
            </a:r>
            <a:r>
              <a:rPr lang="nb-NO" sz="1200" dirty="0"/>
              <a:t>Friluftslivets fellesorganisasjon, Norges Jeger- og Fiskerforbund og Statskog. </a:t>
            </a:r>
          </a:p>
          <a:p>
            <a:pPr marL="171450" indent="-171450">
              <a:spcAft>
                <a:spcPts val="1200"/>
              </a:spcAft>
              <a:buFont typeface="Wingdings" panose="05000000000000000000" pitchFamily="2" charset="2"/>
              <a:buChar char="§"/>
            </a:pPr>
            <a:r>
              <a:rPr lang="nb-NO" sz="1200" dirty="0">
                <a:sym typeface="Wingdings" pitchFamily="2" charset="2"/>
              </a:rPr>
              <a:t>Undersøkelsen </a:t>
            </a:r>
            <a:r>
              <a:rPr lang="nb-NO" sz="1200" dirty="0" smtClean="0">
                <a:sym typeface="Wingdings" pitchFamily="2" charset="2"/>
              </a:rPr>
              <a:t>er </a:t>
            </a:r>
            <a:r>
              <a:rPr lang="nb-NO" sz="1200" dirty="0">
                <a:sym typeface="Wingdings" pitchFamily="2" charset="2"/>
              </a:rPr>
              <a:t>gjennomført med et landsrepresentativt utvalg på </a:t>
            </a:r>
            <a:r>
              <a:rPr lang="nb-NO" sz="1200" dirty="0" smtClean="0">
                <a:sym typeface="Wingdings" pitchFamily="2" charset="2"/>
              </a:rPr>
              <a:t>601 </a:t>
            </a:r>
            <a:r>
              <a:rPr lang="nb-NO" sz="1200" dirty="0">
                <a:sym typeface="Wingdings" pitchFamily="2" charset="2"/>
              </a:rPr>
              <a:t>respondenter over 15 år. Datainnsamlingen er gjennomført på telefon i </a:t>
            </a:r>
            <a:r>
              <a:rPr lang="nb-NO" sz="1200" dirty="0" smtClean="0">
                <a:solidFill>
                  <a:schemeClr val="tx1"/>
                </a:solidFill>
                <a:sym typeface="Wingdings" pitchFamily="2" charset="2"/>
              </a:rPr>
              <a:t>perioden </a:t>
            </a:r>
            <a:r>
              <a:rPr lang="nb-NO" sz="1200" dirty="0">
                <a:solidFill>
                  <a:schemeClr val="tx1"/>
                </a:solidFill>
                <a:sym typeface="Wingdings" pitchFamily="2" charset="2"/>
              </a:rPr>
              <a:t>5</a:t>
            </a:r>
            <a:r>
              <a:rPr lang="nb-NO" sz="1200" dirty="0" smtClean="0">
                <a:solidFill>
                  <a:schemeClr val="tx1"/>
                </a:solidFill>
                <a:sym typeface="Wingdings" pitchFamily="2" charset="2"/>
              </a:rPr>
              <a:t>.– 15. </a:t>
            </a:r>
            <a:r>
              <a:rPr lang="nb-NO" sz="1200" dirty="0">
                <a:solidFill>
                  <a:schemeClr val="tx1"/>
                </a:solidFill>
                <a:sym typeface="Wingdings" pitchFamily="2" charset="2"/>
              </a:rPr>
              <a:t>mai </a:t>
            </a:r>
            <a:r>
              <a:rPr lang="nb-NO" sz="1200" dirty="0" smtClean="0">
                <a:solidFill>
                  <a:schemeClr val="tx1"/>
                </a:solidFill>
                <a:sym typeface="Wingdings" pitchFamily="2" charset="2"/>
              </a:rPr>
              <a:t>2014. </a:t>
            </a:r>
            <a:r>
              <a:rPr lang="nb-NO" sz="1200" dirty="0">
                <a:sym typeface="Wingdings" pitchFamily="2" charset="2"/>
              </a:rPr>
              <a:t>Feilmarginene avhenger av spredningen i svarene på hvert enkelt spørsmål, men er på i underkant av +/-4 prosent for totalbasen.</a:t>
            </a:r>
          </a:p>
          <a:p>
            <a:pPr marL="171450" indent="-171450">
              <a:spcAft>
                <a:spcPts val="1200"/>
              </a:spcAft>
              <a:buFont typeface="Wingdings" panose="05000000000000000000" pitchFamily="2" charset="2"/>
              <a:buChar char="§"/>
            </a:pPr>
            <a:r>
              <a:rPr lang="nb-NO" sz="1200" dirty="0" smtClean="0">
                <a:sym typeface="Wingdings" pitchFamily="2" charset="2"/>
              </a:rPr>
              <a:t>Ansvarlig i TNS Gallup: </a:t>
            </a:r>
            <a:r>
              <a:rPr lang="nb-NO" sz="1200" dirty="0" smtClean="0">
                <a:solidFill>
                  <a:schemeClr val="tx1"/>
                </a:solidFill>
                <a:sym typeface="Wingdings" pitchFamily="2" charset="2"/>
              </a:rPr>
              <a:t>Nils Erik Bjørge. Kari Nilseng har utarbeidet rapporten.</a:t>
            </a:r>
            <a:endParaRPr lang="nb-NO" sz="1200" dirty="0">
              <a:solidFill>
                <a:schemeClr val="tx1"/>
              </a:solidFill>
            </a:endParaRPr>
          </a:p>
          <a:p>
            <a:pPr>
              <a:spcBef>
                <a:spcPts val="384"/>
              </a:spcBef>
            </a:pPr>
            <a:endParaRPr lang="en-GB" dirty="0"/>
          </a:p>
        </p:txBody>
      </p:sp>
      <p:sp>
        <p:nvSpPr>
          <p:cNvPr id="2" name="TekstSylinder 1"/>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6</a:t>
            </a:r>
            <a:endParaRPr lang="nb-NO" sz="750" b="0" dirty="0" err="1" smtClean="0">
              <a:solidFill>
                <a:srgbClr val="333333"/>
              </a:solidFill>
              <a:latin typeface="+mn-lt"/>
            </a:endParaRPr>
          </a:p>
        </p:txBody>
      </p:sp>
    </p:spTree>
    <p:extLst>
      <p:ext uri="{BB962C8B-B14F-4D97-AF65-F5344CB8AC3E}">
        <p14:creationId xmlns:p14="http://schemas.microsoft.com/office/powerpoint/2010/main" val="1315748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0"/>
          </p:nvPr>
        </p:nvSpPr>
        <p:spPr>
          <a:xfrm>
            <a:off x="285750" y="1821424"/>
            <a:ext cx="1841500" cy="1274762"/>
          </a:xfrm>
        </p:spPr>
        <p:txBody>
          <a:bodyPr/>
          <a:lstStyle/>
          <a:p>
            <a:r>
              <a:rPr lang="nb-NO" smtClean="0"/>
              <a:t>1</a:t>
            </a:r>
            <a:endParaRPr lang="nb-NO" dirty="0"/>
          </a:p>
        </p:txBody>
      </p:sp>
      <p:sp>
        <p:nvSpPr>
          <p:cNvPr id="4" name="Tittel 3"/>
          <p:cNvSpPr>
            <a:spLocks noGrp="1"/>
          </p:cNvSpPr>
          <p:nvPr>
            <p:ph type="title"/>
          </p:nvPr>
        </p:nvSpPr>
        <p:spPr/>
        <p:txBody>
          <a:bodyPr/>
          <a:lstStyle/>
          <a:p>
            <a:r>
              <a:rPr lang="nb-NO" dirty="0">
                <a:solidFill>
                  <a:schemeClr val="tx1"/>
                </a:solidFill>
              </a:rPr>
              <a:t>Miljøvern og friluftsliv</a:t>
            </a:r>
            <a:endParaRPr lang="nb-NO" dirty="0"/>
          </a:p>
        </p:txBody>
      </p:sp>
      <p:pic>
        <p:nvPicPr>
          <p:cNvPr id="16" name="Plassholder for bilde 15"/>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 r="22"/>
          <a:stretch>
            <a:fillRect/>
          </a:stretch>
        </p:blipFill>
        <p:spPr/>
      </p:pic>
    </p:spTree>
    <p:custDataLst>
      <p:tags r:id="rId1"/>
    </p:custDataLst>
    <p:extLst>
      <p:ext uri="{BB962C8B-B14F-4D97-AF65-F5344CB8AC3E}">
        <p14:creationId xmlns:p14="http://schemas.microsoft.com/office/powerpoint/2010/main" val="354285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1450498811"/>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r>
              <a:rPr lang="nb-NO" dirty="0"/>
              <a:t>Interesse for naturforvaltning</a:t>
            </a:r>
            <a:br>
              <a:rPr lang="nb-NO" dirty="0"/>
            </a:br>
            <a:r>
              <a:rPr lang="nb-NO" sz="900" i="1" dirty="0" smtClean="0"/>
              <a:t>«Hvor </a:t>
            </a:r>
            <a:r>
              <a:rPr lang="nb-NO" sz="900" i="1" dirty="0"/>
              <a:t>interessert er du i spørsmål knyttet til naturforvaltning? LES OPP. TIL INTERVJUER: Med naturforvaltning menes måten vi som samfunn bruker naturen og landskapet rundt oss gjennom planlegging, utbygging, vern og bærekraftig bruk av </a:t>
            </a:r>
            <a:r>
              <a:rPr lang="nb-NO" sz="900" i="1" dirty="0" smtClean="0"/>
              <a:t>naturressurs». </a:t>
            </a:r>
            <a:r>
              <a:rPr lang="nb-NO" sz="900" dirty="0" smtClean="0"/>
              <a:t>I % av n= 601. </a:t>
            </a:r>
            <a:r>
              <a:rPr lang="nb-NO" sz="900" i="1" dirty="0" smtClean="0"/>
              <a:t/>
            </a:r>
            <a:br>
              <a:rPr lang="nb-NO" sz="900" i="1" dirty="0" smtClean="0"/>
            </a:br>
            <a:endParaRPr lang="nb-NO" sz="2800" i="1" dirty="0">
              <a:solidFill>
                <a:schemeClr val="bg1">
                  <a:lumMod val="50000"/>
                </a:schemeClr>
              </a:solidFill>
            </a:endParaRPr>
          </a:p>
        </p:txBody>
      </p:sp>
      <p:sp>
        <p:nvSpPr>
          <p:cNvPr id="5" name="Plassholder for innhold 4"/>
          <p:cNvSpPr>
            <a:spLocks noGrp="1"/>
          </p:cNvSpPr>
          <p:nvPr>
            <p:ph sz="quarter" idx="12"/>
          </p:nvPr>
        </p:nvSpPr>
        <p:spPr>
          <a:xfrm>
            <a:off x="4826000" y="1058779"/>
            <a:ext cx="4029075" cy="4772109"/>
          </a:xfrm>
        </p:spPr>
        <p:txBody>
          <a:bodyPr/>
          <a:lstStyle/>
          <a:p>
            <a:pPr marL="171450" indent="-171450">
              <a:spcAft>
                <a:spcPts val="600"/>
              </a:spcAft>
              <a:buFont typeface="Wingdings" panose="05000000000000000000" pitchFamily="2" charset="2"/>
              <a:buChar char="§"/>
            </a:pPr>
            <a:r>
              <a:rPr lang="nb-NO" sz="1200" dirty="0" smtClean="0"/>
              <a:t>Interessen for naturforvaltning er relativt uendret fra 2012; tendensen går i retning av moderasjon fra ‘svært’ til ‘ganske interessert’. </a:t>
            </a:r>
          </a:p>
          <a:p>
            <a:pPr marL="171450" indent="-171450">
              <a:spcAft>
                <a:spcPts val="600"/>
              </a:spcAft>
              <a:buFont typeface="Wingdings" panose="05000000000000000000" pitchFamily="2" charset="2"/>
              <a:buChar char="§"/>
            </a:pPr>
            <a:r>
              <a:rPr lang="nb-NO" sz="1200" dirty="0" smtClean="0"/>
              <a:t>Interessen for naturforvaltning er proporsjonal med alder. </a:t>
            </a:r>
          </a:p>
          <a:p>
            <a:pPr marL="171450" indent="-171450">
              <a:spcAft>
                <a:spcPts val="600"/>
              </a:spcAft>
              <a:buFont typeface="Wingdings" panose="05000000000000000000" pitchFamily="2" charset="2"/>
              <a:buChar char="§"/>
            </a:pPr>
            <a:endParaRPr lang="nb-NO" sz="1200" dirty="0"/>
          </a:p>
          <a:p>
            <a:pPr marL="171450" indent="-171450">
              <a:spcAft>
                <a:spcPts val="600"/>
              </a:spcAft>
              <a:buFont typeface="Wingdings" panose="05000000000000000000" pitchFamily="2" charset="2"/>
              <a:buChar char="§"/>
            </a:pPr>
            <a:endParaRPr lang="nb-NO" sz="1200" dirty="0" smtClean="0"/>
          </a:p>
          <a:p>
            <a:endParaRPr lang="nb-NO" dirty="0"/>
          </a:p>
        </p:txBody>
      </p:sp>
      <p:graphicFrame>
        <p:nvGraphicFramePr>
          <p:cNvPr id="7" name="Plassholder for innhold 5"/>
          <p:cNvGraphicFramePr>
            <a:graphicFrameLocks/>
          </p:cNvGraphicFramePr>
          <p:nvPr>
            <p:custDataLst>
              <p:tags r:id="rId1"/>
            </p:custDataLst>
            <p:extLst>
              <p:ext uri="{D42A27DB-BD31-4B8C-83A1-F6EECF244321}">
                <p14:modId xmlns:p14="http://schemas.microsoft.com/office/powerpoint/2010/main" val="351158959"/>
              </p:ext>
            </p:extLst>
          </p:nvPr>
        </p:nvGraphicFramePr>
        <p:xfrm>
          <a:off x="285750" y="4769187"/>
          <a:ext cx="5313194" cy="899584"/>
        </p:xfrm>
        <a:graphic>
          <a:graphicData uri="http://schemas.openxmlformats.org/drawingml/2006/table">
            <a:tbl>
              <a:tblPr firstRow="1">
                <a:solidFill>
                  <a:srgbClr val="FFFFFF">
                    <a:alpha val="0"/>
                  </a:srgbClr>
                </a:solidFill>
                <a:tableStyleId>{5C22544A-7EE6-4342-B048-85BDC9FD1C3A}</a:tableStyleId>
              </a:tblPr>
              <a:tblGrid>
                <a:gridCol w="945173"/>
                <a:gridCol w="624003"/>
                <a:gridCol w="624003"/>
                <a:gridCol w="624003"/>
                <a:gridCol w="624003"/>
                <a:gridCol w="624003"/>
                <a:gridCol w="624003"/>
                <a:gridCol w="624003"/>
              </a:tblGrid>
              <a:tr h="216329">
                <a:tc>
                  <a:txBody>
                    <a:bodyPr/>
                    <a:lstStyle/>
                    <a:p>
                      <a:pPr marL="0" algn="l" defTabSz="914400" rtl="0" eaLnBrk="1" latinLnBrk="0" hangingPunct="1"/>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333756">
                <a:tc>
                  <a:txBody>
                    <a:bodyPr/>
                    <a:lstStyle/>
                    <a:p>
                      <a:pPr marL="0" algn="l" defTabSz="914400" rtl="0" eaLnBrk="1" latinLnBrk="0" hangingPunct="1"/>
                      <a:r>
                        <a:rPr lang="nb-NO" sz="700" b="0" u="none" kern="1200" dirty="0" smtClean="0">
                          <a:solidFill>
                            <a:schemeClr val="tx1"/>
                          </a:solidFill>
                          <a:latin typeface="Verdana"/>
                          <a:ea typeface="+mn-ea"/>
                          <a:cs typeface="+mn-cs"/>
                        </a:rPr>
                        <a:t>Interesse</a:t>
                      </a:r>
                      <a:r>
                        <a:rPr lang="nb-NO" sz="700" b="0" u="none" kern="1200" baseline="0" dirty="0" smtClean="0">
                          <a:solidFill>
                            <a:schemeClr val="tx1"/>
                          </a:solidFill>
                          <a:latin typeface="Verdana"/>
                          <a:ea typeface="+mn-ea"/>
                          <a:cs typeface="+mn-cs"/>
                        </a:rPr>
                        <a:t> </a:t>
                      </a:r>
                      <a:r>
                        <a:rPr lang="nb-NO" sz="700" b="0" u="none" kern="1200" dirty="0" smtClean="0">
                          <a:solidFill>
                            <a:schemeClr val="tx1"/>
                          </a:solidFill>
                          <a:latin typeface="Verdana"/>
                          <a:ea typeface="+mn-ea"/>
                          <a:cs typeface="+mn-cs"/>
                        </a:rPr>
                        <a:t>2014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64</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71</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53</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72</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76</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337228">
                <a:tc>
                  <a:txBody>
                    <a:bodyPr/>
                    <a:lstStyle/>
                    <a:p>
                      <a:pPr marL="0" algn="l" defTabSz="914400" rtl="0" eaLnBrk="1" latinLnBrk="0" hangingPunct="1"/>
                      <a:r>
                        <a:rPr lang="nb-NO" sz="700" b="0" u="none" kern="1200" dirty="0" smtClean="0">
                          <a:solidFill>
                            <a:schemeClr val="tx1"/>
                          </a:solidFill>
                          <a:latin typeface="Verdana"/>
                          <a:ea typeface="+mn-ea"/>
                          <a:cs typeface="+mn-cs"/>
                        </a:rPr>
                        <a:t>Interesse</a:t>
                      </a:r>
                      <a:r>
                        <a:rPr lang="nb-NO" sz="700" b="0" u="none" kern="1200" baseline="0" dirty="0" smtClean="0">
                          <a:solidFill>
                            <a:schemeClr val="tx1"/>
                          </a:solidFill>
                          <a:latin typeface="Verdana"/>
                          <a:ea typeface="+mn-ea"/>
                          <a:cs typeface="+mn-cs"/>
                        </a:rPr>
                        <a:t> </a:t>
                      </a:r>
                      <a:r>
                        <a:rPr lang="nb-NO" sz="700" b="0" u="none" kern="1200" dirty="0" smtClean="0">
                          <a:solidFill>
                            <a:schemeClr val="tx1"/>
                          </a:solidFill>
                          <a:latin typeface="Verdana"/>
                          <a:ea typeface="+mn-ea"/>
                          <a:cs typeface="+mn-cs"/>
                        </a:rPr>
                        <a:t>2012</a:t>
                      </a:r>
                    </a:p>
                    <a:p>
                      <a:pPr marL="0" algn="l" defTabSz="914400" rtl="0" eaLnBrk="1" latinLnBrk="0" hangingPunct="1"/>
                      <a:r>
                        <a:rPr lang="nb-NO" sz="700" b="0" u="none" kern="1200" dirty="0" smtClean="0">
                          <a:solidFill>
                            <a:schemeClr val="tx1"/>
                          </a:solidFill>
                          <a:latin typeface="Verdana"/>
                          <a:ea typeface="+mn-ea"/>
                          <a:cs typeface="+mn-cs"/>
                        </a:rPr>
                        <a:t>(top2)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66</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67</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64</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49</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65</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72</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77</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8</a:t>
            </a:r>
            <a:endParaRPr lang="nb-NO" sz="750" b="0" dirty="0" err="1" smtClean="0">
              <a:solidFill>
                <a:srgbClr val="333333"/>
              </a:solidFill>
              <a:latin typeface="+mn-lt"/>
            </a:endParaRPr>
          </a:p>
        </p:txBody>
      </p:sp>
    </p:spTree>
    <p:extLst>
      <p:ext uri="{BB962C8B-B14F-4D97-AF65-F5344CB8AC3E}">
        <p14:creationId xmlns:p14="http://schemas.microsoft.com/office/powerpoint/2010/main" val="2184739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p:cNvGraphicFramePr>
            <a:graphicFrameLocks/>
          </p:cNvGraphicFramePr>
          <p:nvPr>
            <p:extLst>
              <p:ext uri="{D42A27DB-BD31-4B8C-83A1-F6EECF244321}">
                <p14:modId xmlns:p14="http://schemas.microsoft.com/office/powerpoint/2010/main" val="811034373"/>
              </p:ext>
            </p:extLst>
          </p:nvPr>
        </p:nvGraphicFramePr>
        <p:xfrm>
          <a:off x="285750" y="1031876"/>
          <a:ext cx="4030663" cy="3776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tel 1"/>
          <p:cNvSpPr>
            <a:spLocks noGrp="1"/>
          </p:cNvSpPr>
          <p:nvPr>
            <p:ph type="title"/>
          </p:nvPr>
        </p:nvSpPr>
        <p:spPr/>
        <p:txBody>
          <a:bodyPr/>
          <a:lstStyle/>
          <a:p>
            <a:r>
              <a:rPr lang="nb-NO" dirty="0"/>
              <a:t> </a:t>
            </a:r>
            <a:r>
              <a:rPr lang="nb-NO" dirty="0" smtClean="0"/>
              <a:t>Interessen </a:t>
            </a:r>
            <a:r>
              <a:rPr lang="nb-NO" dirty="0"/>
              <a:t>for </a:t>
            </a:r>
            <a:r>
              <a:rPr lang="nb-NO" dirty="0" smtClean="0"/>
              <a:t>friluftsliv </a:t>
            </a:r>
            <a:r>
              <a:rPr lang="nb-NO" dirty="0"/>
              <a:t>er økende</a:t>
            </a:r>
            <a:br>
              <a:rPr lang="nb-NO" dirty="0"/>
            </a:br>
            <a:r>
              <a:rPr lang="nb-NO" sz="1000" i="1" dirty="0" smtClean="0"/>
              <a:t>«Hvor </a:t>
            </a:r>
            <a:r>
              <a:rPr lang="nb-NO" sz="1000" i="1" dirty="0"/>
              <a:t>interessert er du i friluftsliv og aktiviteter ute i naturen? LES </a:t>
            </a:r>
            <a:r>
              <a:rPr lang="nb-NO" sz="1000" i="1" dirty="0" smtClean="0"/>
              <a:t>OPP». </a:t>
            </a:r>
            <a:r>
              <a:rPr lang="nb-NO" sz="1000" dirty="0" smtClean="0"/>
              <a:t>I % av base n=601. </a:t>
            </a:r>
            <a:endParaRPr lang="nb-NO" sz="2800" dirty="0">
              <a:solidFill>
                <a:schemeClr val="bg1">
                  <a:lumMod val="50000"/>
                </a:schemeClr>
              </a:solidFill>
            </a:endParaRPr>
          </a:p>
        </p:txBody>
      </p:sp>
      <p:sp>
        <p:nvSpPr>
          <p:cNvPr id="5" name="Plassholder for innhold 4"/>
          <p:cNvSpPr>
            <a:spLocks noGrp="1"/>
          </p:cNvSpPr>
          <p:nvPr>
            <p:ph sz="quarter" idx="12"/>
          </p:nvPr>
        </p:nvSpPr>
        <p:spPr>
          <a:xfrm>
            <a:off x="4850063" y="1031839"/>
            <a:ext cx="4029075" cy="4799049"/>
          </a:xfrm>
        </p:spPr>
        <p:txBody>
          <a:bodyPr/>
          <a:lstStyle/>
          <a:p>
            <a:pPr marL="171450" indent="-171450">
              <a:spcAft>
                <a:spcPts val="600"/>
              </a:spcAft>
              <a:buFont typeface="Wingdings" panose="05000000000000000000" pitchFamily="2" charset="2"/>
              <a:buChar char="§"/>
            </a:pPr>
            <a:r>
              <a:rPr lang="nb-NO" sz="1200" dirty="0" smtClean="0"/>
              <a:t>%andelen som sier de er ‘</a:t>
            </a:r>
            <a:r>
              <a:rPr lang="nb-NO" sz="1200" i="1" dirty="0" smtClean="0"/>
              <a:t>svært interessert</a:t>
            </a:r>
            <a:r>
              <a:rPr lang="nb-NO" sz="1200" dirty="0" smtClean="0"/>
              <a:t>’ i friluftsliv er økende gjennom måleperioden fra 33% i 2001 til 42% i 2014.</a:t>
            </a:r>
          </a:p>
          <a:p>
            <a:pPr marL="171450" indent="-171450">
              <a:spcAft>
                <a:spcPts val="600"/>
              </a:spcAft>
              <a:buFont typeface="Wingdings" panose="05000000000000000000" pitchFamily="2" charset="2"/>
              <a:buChar char="§"/>
            </a:pPr>
            <a:r>
              <a:rPr lang="nb-NO" sz="1200" dirty="0" smtClean="0">
                <a:solidFill>
                  <a:schemeClr val="tx1"/>
                </a:solidFill>
              </a:rPr>
              <a:t>Interessen varierer lite </a:t>
            </a:r>
            <a:r>
              <a:rPr lang="nb-NO" sz="1200" dirty="0" err="1" smtClean="0">
                <a:solidFill>
                  <a:schemeClr val="tx1"/>
                </a:solidFill>
              </a:rPr>
              <a:t>ift</a:t>
            </a:r>
            <a:r>
              <a:rPr lang="nb-NO" sz="1200" dirty="0" smtClean="0">
                <a:solidFill>
                  <a:schemeClr val="tx1"/>
                </a:solidFill>
              </a:rPr>
              <a:t> kjønn og alder; eneste variasjon er at de yngre ser ut til å ha noe lavere interesse enn resten, men forskjellen er ikke signifikant. </a:t>
            </a:r>
            <a:endParaRPr lang="nb-NO" sz="1200" dirty="0">
              <a:solidFill>
                <a:schemeClr val="tx1"/>
              </a:solidFill>
            </a:endParaRPr>
          </a:p>
          <a:p>
            <a:endParaRPr lang="nb-NO" dirty="0"/>
          </a:p>
        </p:txBody>
      </p:sp>
      <p:graphicFrame>
        <p:nvGraphicFramePr>
          <p:cNvPr id="9" name="Plassholder for innhold 5"/>
          <p:cNvGraphicFramePr>
            <a:graphicFrameLocks/>
          </p:cNvGraphicFramePr>
          <p:nvPr>
            <p:custDataLst>
              <p:tags r:id="rId1"/>
            </p:custDataLst>
            <p:extLst>
              <p:ext uri="{D42A27DB-BD31-4B8C-83A1-F6EECF244321}">
                <p14:modId xmlns:p14="http://schemas.microsoft.com/office/powerpoint/2010/main" val="808054438"/>
              </p:ext>
            </p:extLst>
          </p:nvPr>
        </p:nvGraphicFramePr>
        <p:xfrm>
          <a:off x="285746" y="4769191"/>
          <a:ext cx="4366464" cy="1158245"/>
        </p:xfrm>
        <a:graphic>
          <a:graphicData uri="http://schemas.openxmlformats.org/drawingml/2006/table">
            <a:tbl>
              <a:tblPr firstRow="1">
                <a:solidFill>
                  <a:srgbClr val="FFFFFF">
                    <a:alpha val="0"/>
                  </a:srgbClr>
                </a:solidFill>
                <a:tableStyleId>{5C22544A-7EE6-4342-B048-85BDC9FD1C3A}</a:tableStyleId>
              </a:tblPr>
              <a:tblGrid>
                <a:gridCol w="797096"/>
                <a:gridCol w="368969"/>
                <a:gridCol w="471359"/>
                <a:gridCol w="545808"/>
                <a:gridCol w="545808"/>
                <a:gridCol w="545808"/>
                <a:gridCol w="545808"/>
                <a:gridCol w="545808"/>
              </a:tblGrid>
              <a:tr h="217423">
                <a:tc>
                  <a:txBody>
                    <a:bodyPr/>
                    <a:lstStyle/>
                    <a:p>
                      <a:pPr marL="0" algn="l" defTabSz="914400" rtl="0" eaLnBrk="1" latinLnBrk="0" hangingPunct="1"/>
                      <a:endParaRPr lang="nb-NO" sz="9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Alle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Mann</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Kvinne</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15-29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30- 44</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45-59</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c>
                  <a:txBody>
                    <a:bodyPr/>
                    <a:lstStyle/>
                    <a:p>
                      <a:pPr marL="0" algn="l" defTabSz="914400" rtl="0" eaLnBrk="1" latinLnBrk="0" hangingPunct="1"/>
                      <a:r>
                        <a:rPr lang="nb-NO" sz="700" b="0" u="none" kern="1200" dirty="0" smtClean="0">
                          <a:solidFill>
                            <a:srgbClr val="FFFFFF"/>
                          </a:solidFill>
                          <a:latin typeface="Verdana"/>
                          <a:ea typeface="+mn-ea"/>
                          <a:cs typeface="+mn-cs"/>
                        </a:rPr>
                        <a:t>60+</a:t>
                      </a:r>
                      <a:endParaRPr lang="nb-NO" sz="700" b="0" u="none" kern="1200" dirty="0">
                        <a:solidFill>
                          <a:srgbClr val="FFFFFF"/>
                        </a:solidFill>
                        <a:latin typeface="Verdana"/>
                        <a:ea typeface="+mn-ea"/>
                        <a:cs typeface="+mn-cs"/>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C50017">
                          <a:alpha val="0"/>
                        </a:srgbClr>
                      </a:solidFill>
                      <a:prstDash val="solid"/>
                      <a:round/>
                      <a:headEnd type="none" w="med" len="med"/>
                      <a:tailEnd type="none" w="med" len="med"/>
                    </a:lnT>
                    <a:lnB w="0" cap="flat" cmpd="sng" algn="ctr">
                      <a:solidFill>
                        <a:srgbClr val="C50017">
                          <a:alpha val="0"/>
                        </a:srgbClr>
                      </a:solidFill>
                      <a:prstDash val="solid"/>
                      <a:round/>
                      <a:headEnd type="none" w="med" len="med"/>
                      <a:tailEnd type="none" w="med" len="med"/>
                    </a:lnB>
                    <a:solidFill>
                      <a:srgbClr val="C50017"/>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2014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89</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89</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89</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85</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90</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91</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91</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0" cap="flat" cmpd="sng" algn="ctr">
                      <a:solidFill>
                        <a:srgbClr val="C50017">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17423">
                <a:tc>
                  <a:txBody>
                    <a:bodyPr/>
                    <a:lstStyle/>
                    <a:p>
                      <a:pPr marL="0" algn="l" defTabSz="914400" rtl="0" eaLnBrk="1" latinLnBrk="0" hangingPunct="1"/>
                      <a:r>
                        <a:rPr lang="nb-NO" sz="700" b="0" u="none" kern="1200" dirty="0" smtClean="0">
                          <a:solidFill>
                            <a:schemeClr val="tx1"/>
                          </a:solidFill>
                          <a:latin typeface="Verdana"/>
                          <a:ea typeface="+mn-ea"/>
                          <a:cs typeface="+mn-cs"/>
                        </a:rPr>
                        <a:t>2012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88</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89</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88</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86</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86</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91</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89</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43845">
                <a:tc>
                  <a:txBody>
                    <a:bodyPr/>
                    <a:lstStyle/>
                    <a:p>
                      <a:pPr marL="0" algn="l" defTabSz="914400" rtl="0" eaLnBrk="1" latinLnBrk="0" hangingPunct="1"/>
                      <a:r>
                        <a:rPr lang="nb-NO" sz="700" b="0" u="none" kern="1200" dirty="0" smtClean="0">
                          <a:solidFill>
                            <a:schemeClr val="tx1"/>
                          </a:solidFill>
                          <a:latin typeface="Verdana"/>
                          <a:ea typeface="+mn-ea"/>
                          <a:cs typeface="+mn-cs"/>
                        </a:rPr>
                        <a:t>2010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87</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86</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89</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76</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93</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91</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88</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227497">
                <a:tc>
                  <a:txBody>
                    <a:bodyPr/>
                    <a:lstStyle/>
                    <a:p>
                      <a:pPr marL="0" algn="l" defTabSz="914400" rtl="0" eaLnBrk="1" latinLnBrk="0" hangingPunct="1"/>
                      <a:r>
                        <a:rPr lang="nb-NO" sz="700" b="0" u="none" kern="1200" dirty="0" smtClean="0">
                          <a:solidFill>
                            <a:schemeClr val="tx1"/>
                          </a:solidFill>
                          <a:latin typeface="Verdana"/>
                          <a:ea typeface="+mn-ea"/>
                          <a:cs typeface="+mn-cs"/>
                        </a:rPr>
                        <a:t>2008 (top2)</a:t>
                      </a:r>
                      <a:endParaRPr lang="nb-NO" sz="7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90</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89</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91</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87</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88</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93</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marL="0" algn="l" defTabSz="914400" rtl="0" eaLnBrk="1" latinLnBrk="0" hangingPunct="1"/>
                      <a:r>
                        <a:rPr lang="nb-NO" sz="900" b="0" u="none" kern="1200" dirty="0" smtClean="0">
                          <a:solidFill>
                            <a:schemeClr val="tx1"/>
                          </a:solidFill>
                          <a:latin typeface="Verdana"/>
                          <a:ea typeface="+mn-ea"/>
                          <a:cs typeface="+mn-cs"/>
                        </a:rPr>
                        <a:t>92</a:t>
                      </a:r>
                      <a:endParaRPr lang="nb-NO" sz="900" b="0" u="none" kern="1200" dirty="0">
                        <a:solidFill>
                          <a:schemeClr val="tx1"/>
                        </a:solidFill>
                        <a:latin typeface="Verdana"/>
                        <a:ea typeface="+mn-ea"/>
                        <a:cs typeface="+mn-cs"/>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cxnSp>
        <p:nvCxnSpPr>
          <p:cNvPr id="6" name="Rett pil 5"/>
          <p:cNvCxnSpPr/>
          <p:nvPr/>
        </p:nvCxnSpPr>
        <p:spPr>
          <a:xfrm flipV="1">
            <a:off x="1892968" y="986589"/>
            <a:ext cx="328864" cy="3497179"/>
          </a:xfrm>
          <a:prstGeom prst="straightConnector1">
            <a:avLst/>
          </a:prstGeom>
          <a:ln w="57150">
            <a:solidFill>
              <a:schemeClr val="bg1">
                <a:lumMod val="6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TekstSylinder 3"/>
          <p:cNvSpPr txBox="1"/>
          <p:nvPr>
            <p:custDataLst>
              <p:tags r:id="rId2"/>
            </p:custDataLst>
          </p:nvPr>
        </p:nvSpPr>
        <p:spPr>
          <a:xfrm>
            <a:off x="8357908" y="6324879"/>
            <a:ext cx="504788" cy="251816"/>
          </a:xfrm>
          <a:prstGeom prst="rect">
            <a:avLst/>
          </a:prstGeom>
          <a:noFill/>
        </p:spPr>
        <p:txBody>
          <a:bodyPr vert="horz" wrap="square" lIns="0" tIns="0" rIns="0" bIns="0" rtlCol="0" anchor="b">
            <a:noAutofit/>
          </a:bodyPr>
          <a:lstStyle/>
          <a:p>
            <a:pPr algn="r"/>
            <a:r>
              <a:rPr lang="nb-NO" sz="750" b="0" smtClean="0">
                <a:solidFill>
                  <a:srgbClr val="333333"/>
                </a:solidFill>
                <a:latin typeface="+mn-lt"/>
              </a:rPr>
              <a:t>9</a:t>
            </a:r>
            <a:endParaRPr lang="nb-NO" sz="750" b="0" dirty="0" err="1" smtClean="0">
              <a:solidFill>
                <a:srgbClr val="333333"/>
              </a:solidFill>
              <a:latin typeface="+mn-lt"/>
            </a:endParaRPr>
          </a:p>
        </p:txBody>
      </p:sp>
    </p:spTree>
    <p:extLst>
      <p:ext uri="{BB962C8B-B14F-4D97-AF65-F5344CB8AC3E}">
        <p14:creationId xmlns:p14="http://schemas.microsoft.com/office/powerpoint/2010/main" val="12204160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Lst>
</file>

<file path=ppt/tags/tag10.xml><?xml version="1.0" encoding="utf-8"?>
<p:tagLst xmlns:a="http://schemas.openxmlformats.org/drawingml/2006/main" xmlns:r="http://schemas.openxmlformats.org/officeDocument/2006/relationships" xmlns:p="http://schemas.openxmlformats.org/presentationml/2006/main">
  <p:tag name="FOOTER" val="LINE"/>
</p:tagLst>
</file>

<file path=ppt/tags/tag100.xml><?xml version="1.0" encoding="utf-8"?>
<p:tagLst xmlns:a="http://schemas.openxmlformats.org/drawingml/2006/main" xmlns:r="http://schemas.openxmlformats.org/officeDocument/2006/relationships" xmlns:p="http://schemas.openxmlformats.org/presentationml/2006/main">
  <p:tag name="SHP" val="PAGENUMBER"/>
</p:tagLst>
</file>

<file path=ppt/tags/tag101.xml><?xml version="1.0" encoding="utf-8"?>
<p:tagLst xmlns:a="http://schemas.openxmlformats.org/drawingml/2006/main" xmlns:r="http://schemas.openxmlformats.org/officeDocument/2006/relationships" xmlns:p="http://schemas.openxmlformats.org/presentationml/2006/main">
  <p:tag name="SHP" val="TABLE"/>
</p:tagLst>
</file>

<file path=ppt/tags/tag102.xml><?xml version="1.0" encoding="utf-8"?>
<p:tagLst xmlns:a="http://schemas.openxmlformats.org/drawingml/2006/main" xmlns:r="http://schemas.openxmlformats.org/officeDocument/2006/relationships" xmlns:p="http://schemas.openxmlformats.org/presentationml/2006/main">
  <p:tag name="SHP" val="PAGENUMBER"/>
</p:tagLst>
</file>

<file path=ppt/tags/tag11.xml><?xml version="1.0" encoding="utf-8"?>
<p:tagLst xmlns:a="http://schemas.openxmlformats.org/drawingml/2006/main" xmlns:r="http://schemas.openxmlformats.org/officeDocument/2006/relationships" xmlns:p="http://schemas.openxmlformats.org/presentationml/2006/main">
  <p:tag name="SHP" val="DOCUMENTDATA"/>
</p:tagLst>
</file>

<file path=ppt/tags/tag12.xml><?xml version="1.0" encoding="utf-8"?>
<p:tagLst xmlns:a="http://schemas.openxmlformats.org/drawingml/2006/main" xmlns:r="http://schemas.openxmlformats.org/officeDocument/2006/relationships" xmlns:p="http://schemas.openxmlformats.org/presentationml/2006/main">
  <p:tag name="SHP" val="DOCUMENTDATA"/>
</p:tagLst>
</file>

<file path=ppt/tags/tag13.xml><?xml version="1.0" encoding="utf-8"?>
<p:tagLst xmlns:a="http://schemas.openxmlformats.org/drawingml/2006/main" xmlns:r="http://schemas.openxmlformats.org/officeDocument/2006/relationships" xmlns:p="http://schemas.openxmlformats.org/presentationml/2006/main">
  <p:tag name="SHP" val="DOCUMENTDATA"/>
</p:tagLst>
</file>

<file path=ppt/tags/tag14.xml><?xml version="1.0" encoding="utf-8"?>
<p:tagLst xmlns:a="http://schemas.openxmlformats.org/drawingml/2006/main" xmlns:r="http://schemas.openxmlformats.org/officeDocument/2006/relationships" xmlns:p="http://schemas.openxmlformats.org/presentationml/2006/main">
  <p:tag name="SHP" val="GREYBOX"/>
</p:tagLst>
</file>

<file path=ppt/tags/tag15.xml><?xml version="1.0" encoding="utf-8"?>
<p:tagLst xmlns:a="http://schemas.openxmlformats.org/drawingml/2006/main" xmlns:r="http://schemas.openxmlformats.org/officeDocument/2006/relationships" xmlns:p="http://schemas.openxmlformats.org/presentationml/2006/main">
  <p:tag name="FOOTER" val="LINE"/>
</p:tagLst>
</file>

<file path=ppt/tags/tag16.xml><?xml version="1.0" encoding="utf-8"?>
<p:tagLst xmlns:a="http://schemas.openxmlformats.org/drawingml/2006/main" xmlns:r="http://schemas.openxmlformats.org/officeDocument/2006/relationships" xmlns:p="http://schemas.openxmlformats.org/presentationml/2006/main">
  <p:tag name="SHP" val="DOCUMENTDATA"/>
</p:tagLst>
</file>

<file path=ppt/tags/tag17.xml><?xml version="1.0" encoding="utf-8"?>
<p:tagLst xmlns:a="http://schemas.openxmlformats.org/drawingml/2006/main" xmlns:r="http://schemas.openxmlformats.org/officeDocument/2006/relationships" xmlns:p="http://schemas.openxmlformats.org/presentationml/2006/main">
  <p:tag name="SHP" val="DOCUMENTDATA"/>
</p:tagLst>
</file>

<file path=ppt/tags/tag18.xml><?xml version="1.0" encoding="utf-8"?>
<p:tagLst xmlns:a="http://schemas.openxmlformats.org/drawingml/2006/main" xmlns:r="http://schemas.openxmlformats.org/officeDocument/2006/relationships" xmlns:p="http://schemas.openxmlformats.org/presentationml/2006/main">
  <p:tag name="SHP" val="DOCUMENTDATA"/>
</p:tagLst>
</file>

<file path=ppt/tags/tag19.xml><?xml version="1.0" encoding="utf-8"?>
<p:tagLst xmlns:a="http://schemas.openxmlformats.org/drawingml/2006/main" xmlns:r="http://schemas.openxmlformats.org/officeDocument/2006/relationships" xmlns:p="http://schemas.openxmlformats.org/presentationml/2006/main">
  <p:tag name="FOOTER" val="LINE"/>
</p:tagLst>
</file>

<file path=ppt/tags/tag2.xml><?xml version="1.0" encoding="utf-8"?>
<p:tagLst xmlns:a="http://schemas.openxmlformats.org/drawingml/2006/main" xmlns:r="http://schemas.openxmlformats.org/officeDocument/2006/relationships" xmlns:p="http://schemas.openxmlformats.org/presentationml/2006/main">
  <p:tag name="FOOTER" val="LINE"/>
</p:tagLst>
</file>

<file path=ppt/tags/tag20.xml><?xml version="1.0" encoding="utf-8"?>
<p:tagLst xmlns:a="http://schemas.openxmlformats.org/drawingml/2006/main" xmlns:r="http://schemas.openxmlformats.org/officeDocument/2006/relationships" xmlns:p="http://schemas.openxmlformats.org/presentationml/2006/main">
  <p:tag name="SHP" val="DOCUMENTDATA"/>
</p:tagLst>
</file>

<file path=ppt/tags/tag21.xml><?xml version="1.0" encoding="utf-8"?>
<p:tagLst xmlns:a="http://schemas.openxmlformats.org/drawingml/2006/main" xmlns:r="http://schemas.openxmlformats.org/officeDocument/2006/relationships" xmlns:p="http://schemas.openxmlformats.org/presentationml/2006/main">
  <p:tag name="SHP" val="DOCUMENTDATA"/>
</p:tagLst>
</file>

<file path=ppt/tags/tag22.xml><?xml version="1.0" encoding="utf-8"?>
<p:tagLst xmlns:a="http://schemas.openxmlformats.org/drawingml/2006/main" xmlns:r="http://schemas.openxmlformats.org/officeDocument/2006/relationships" xmlns:p="http://schemas.openxmlformats.org/presentationml/2006/main">
  <p:tag name="SHP" val="DOCUMENTDATA"/>
</p:tagLst>
</file>

<file path=ppt/tags/tag23.xml><?xml version="1.0" encoding="utf-8"?>
<p:tagLst xmlns:a="http://schemas.openxmlformats.org/drawingml/2006/main" xmlns:r="http://schemas.openxmlformats.org/officeDocument/2006/relationships" xmlns:p="http://schemas.openxmlformats.org/presentationml/2006/main">
  <p:tag name="SHP" val="DOCUMENTDATA"/>
</p:tagLst>
</file>

<file path=ppt/tags/tag24.xml><?xml version="1.0" encoding="utf-8"?>
<p:tagLst xmlns:a="http://schemas.openxmlformats.org/drawingml/2006/main" xmlns:r="http://schemas.openxmlformats.org/officeDocument/2006/relationships" xmlns:p="http://schemas.openxmlformats.org/presentationml/2006/main">
  <p:tag name="SHP" val="DOCUMENTDATA"/>
</p:tagLst>
</file>

<file path=ppt/tags/tag25.xml><?xml version="1.0" encoding="utf-8"?>
<p:tagLst xmlns:a="http://schemas.openxmlformats.org/drawingml/2006/main" xmlns:r="http://schemas.openxmlformats.org/officeDocument/2006/relationships" xmlns:p="http://schemas.openxmlformats.org/presentationml/2006/main">
  <p:tag name="SHP" val="DOCUMENTDATA"/>
</p:tagLst>
</file>

<file path=ppt/tags/tag26.xml><?xml version="1.0" encoding="utf-8"?>
<p:tagLst xmlns:a="http://schemas.openxmlformats.org/drawingml/2006/main" xmlns:r="http://schemas.openxmlformats.org/officeDocument/2006/relationships" xmlns:p="http://schemas.openxmlformats.org/presentationml/2006/main">
  <p:tag name="SHP" val="DOCUMENTDATA"/>
</p:tagLst>
</file>

<file path=ppt/tags/tag27.xml><?xml version="1.0" encoding="utf-8"?>
<p:tagLst xmlns:a="http://schemas.openxmlformats.org/drawingml/2006/main" xmlns:r="http://schemas.openxmlformats.org/officeDocument/2006/relationships" xmlns:p="http://schemas.openxmlformats.org/presentationml/2006/main">
  <p:tag name="SHP" val="DOCUMENTDATA"/>
</p:tagLst>
</file>

<file path=ppt/tags/tag28.xml><?xml version="1.0" encoding="utf-8"?>
<p:tagLst xmlns:a="http://schemas.openxmlformats.org/drawingml/2006/main" xmlns:r="http://schemas.openxmlformats.org/officeDocument/2006/relationships" xmlns:p="http://schemas.openxmlformats.org/presentationml/2006/main">
  <p:tag name="SHP" val="DOCUMENTDATA"/>
</p:tagLst>
</file>

<file path=ppt/tags/tag29.xml><?xml version="1.0" encoding="utf-8"?>
<p:tagLst xmlns:a="http://schemas.openxmlformats.org/drawingml/2006/main" xmlns:r="http://schemas.openxmlformats.org/officeDocument/2006/relationships" xmlns:p="http://schemas.openxmlformats.org/presentationml/2006/main">
  <p:tag name="SLIDE" val="COVER"/>
</p:tagLst>
</file>

<file path=ppt/tags/tag3.xml><?xml version="1.0" encoding="utf-8"?>
<p:tagLst xmlns:a="http://schemas.openxmlformats.org/drawingml/2006/main" xmlns:r="http://schemas.openxmlformats.org/officeDocument/2006/relationships" xmlns:p="http://schemas.openxmlformats.org/presentationml/2006/main">
  <p:tag name="SHP" val="DOCUMENTDATA"/>
</p:tagLst>
</file>

<file path=ppt/tags/tag30.xml><?xml version="1.0" encoding="utf-8"?>
<p:tagLst xmlns:a="http://schemas.openxmlformats.org/drawingml/2006/main" xmlns:r="http://schemas.openxmlformats.org/officeDocument/2006/relationships" xmlns:p="http://schemas.openxmlformats.org/presentationml/2006/main">
  <p:tag name="SLIDE" val="INDEX"/>
  <p:tag name="INDEX" val="2"/>
  <p:tag name="PAGENUMBERS" val="True"/>
</p:tagLst>
</file>

<file path=ppt/tags/tag31.xml><?xml version="1.0" encoding="utf-8"?>
<p:tagLst xmlns:a="http://schemas.openxmlformats.org/drawingml/2006/main" xmlns:r="http://schemas.openxmlformats.org/officeDocument/2006/relationships" xmlns:p="http://schemas.openxmlformats.org/presentationml/2006/main">
  <p:tag name="SHP" val="TABLE"/>
</p:tagLst>
</file>

<file path=ppt/tags/tag32.xml><?xml version="1.0" encoding="utf-8"?>
<p:tagLst xmlns:a="http://schemas.openxmlformats.org/drawingml/2006/main" xmlns:r="http://schemas.openxmlformats.org/officeDocument/2006/relationships" xmlns:p="http://schemas.openxmlformats.org/presentationml/2006/main">
  <p:tag name="SHP" val="TABLE"/>
</p:tagLst>
</file>

<file path=ppt/tags/tag33.xml><?xml version="1.0" encoding="utf-8"?>
<p:tagLst xmlns:a="http://schemas.openxmlformats.org/drawingml/2006/main" xmlns:r="http://schemas.openxmlformats.org/officeDocument/2006/relationships" xmlns:p="http://schemas.openxmlformats.org/presentationml/2006/main">
  <p:tag name="SHP" val="PAGENUMBER"/>
</p:tagLst>
</file>

<file path=ppt/tags/tag34.xml><?xml version="1.0" encoding="utf-8"?>
<p:tagLst xmlns:a="http://schemas.openxmlformats.org/drawingml/2006/main" xmlns:r="http://schemas.openxmlformats.org/officeDocument/2006/relationships" xmlns:p="http://schemas.openxmlformats.org/presentationml/2006/main">
  <p:tag name="SHP" val="PAGENUMBER"/>
</p:tagLst>
</file>

<file path=ppt/tags/tag35.xml><?xml version="1.0" encoding="utf-8"?>
<p:tagLst xmlns:a="http://schemas.openxmlformats.org/drawingml/2006/main" xmlns:r="http://schemas.openxmlformats.org/officeDocument/2006/relationships" xmlns:p="http://schemas.openxmlformats.org/presentationml/2006/main">
  <p:tag name="SHP" val="PAGENUMBER"/>
</p:tagLst>
</file>

<file path=ppt/tags/tag36.xml><?xml version="1.0" encoding="utf-8"?>
<p:tagLst xmlns:a="http://schemas.openxmlformats.org/drawingml/2006/main" xmlns:r="http://schemas.openxmlformats.org/officeDocument/2006/relationships" xmlns:p="http://schemas.openxmlformats.org/presentationml/2006/main">
  <p:tag name="SHP" val="PAGENUMBER"/>
</p:tagLst>
</file>

<file path=ppt/tags/tag37.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38.xml><?xml version="1.0" encoding="utf-8"?>
<p:tagLst xmlns:a="http://schemas.openxmlformats.org/drawingml/2006/main" xmlns:r="http://schemas.openxmlformats.org/officeDocument/2006/relationships" xmlns:p="http://schemas.openxmlformats.org/presentationml/2006/main">
  <p:tag name="SHP" val="TABLE"/>
</p:tagLst>
</file>

<file path=ppt/tags/tag39.xml><?xml version="1.0" encoding="utf-8"?>
<p:tagLst xmlns:a="http://schemas.openxmlformats.org/drawingml/2006/main" xmlns:r="http://schemas.openxmlformats.org/officeDocument/2006/relationships" xmlns:p="http://schemas.openxmlformats.org/presentationml/2006/main">
  <p:tag name="SHP" val="PAGENUMBER"/>
</p:tagLst>
</file>

<file path=ppt/tags/tag4.xml><?xml version="1.0" encoding="utf-8"?>
<p:tagLst xmlns:a="http://schemas.openxmlformats.org/drawingml/2006/main" xmlns:r="http://schemas.openxmlformats.org/officeDocument/2006/relationships" xmlns:p="http://schemas.openxmlformats.org/presentationml/2006/main">
  <p:tag name="SHP" val="DOCUMENTDATA"/>
</p:tagLst>
</file>

<file path=ppt/tags/tag40.xml><?xml version="1.0" encoding="utf-8"?>
<p:tagLst xmlns:a="http://schemas.openxmlformats.org/drawingml/2006/main" xmlns:r="http://schemas.openxmlformats.org/officeDocument/2006/relationships" xmlns:p="http://schemas.openxmlformats.org/presentationml/2006/main">
  <p:tag name="SHP" val="TABLE"/>
</p:tagLst>
</file>

<file path=ppt/tags/tag41.xml><?xml version="1.0" encoding="utf-8"?>
<p:tagLst xmlns:a="http://schemas.openxmlformats.org/drawingml/2006/main" xmlns:r="http://schemas.openxmlformats.org/officeDocument/2006/relationships" xmlns:p="http://schemas.openxmlformats.org/presentationml/2006/main">
  <p:tag name="SHP" val="PAGENUMBER"/>
</p:tagLst>
</file>

<file path=ppt/tags/tag42.xml><?xml version="1.0" encoding="utf-8"?>
<p:tagLst xmlns:a="http://schemas.openxmlformats.org/drawingml/2006/main" xmlns:r="http://schemas.openxmlformats.org/officeDocument/2006/relationships" xmlns:p="http://schemas.openxmlformats.org/presentationml/2006/main">
  <p:tag name="SHP" val="PAGENUMBER"/>
</p:tagLst>
</file>

<file path=ppt/tags/tag43.xml><?xml version="1.0" encoding="utf-8"?>
<p:tagLst xmlns:a="http://schemas.openxmlformats.org/drawingml/2006/main" xmlns:r="http://schemas.openxmlformats.org/officeDocument/2006/relationships" xmlns:p="http://schemas.openxmlformats.org/presentationml/2006/main">
  <p:tag name="SHP" val="PAGENUMBER"/>
</p:tagLst>
</file>

<file path=ppt/tags/tag44.xml><?xml version="1.0" encoding="utf-8"?>
<p:tagLst xmlns:a="http://schemas.openxmlformats.org/drawingml/2006/main" xmlns:r="http://schemas.openxmlformats.org/officeDocument/2006/relationships" xmlns:p="http://schemas.openxmlformats.org/presentationml/2006/main">
  <p:tag name="SHP" val="PAGENUMBER"/>
</p:tagLst>
</file>

<file path=ppt/tags/tag45.xml><?xml version="1.0" encoding="utf-8"?>
<p:tagLst xmlns:a="http://schemas.openxmlformats.org/drawingml/2006/main" xmlns:r="http://schemas.openxmlformats.org/officeDocument/2006/relationships" xmlns:p="http://schemas.openxmlformats.org/presentationml/2006/main">
  <p:tag name="SHP" val="TABLE"/>
</p:tagLst>
</file>

<file path=ppt/tags/tag46.xml><?xml version="1.0" encoding="utf-8"?>
<p:tagLst xmlns:a="http://schemas.openxmlformats.org/drawingml/2006/main" xmlns:r="http://schemas.openxmlformats.org/officeDocument/2006/relationships" xmlns:p="http://schemas.openxmlformats.org/presentationml/2006/main">
  <p:tag name="SHP" val="PAGENUMBER"/>
</p:tagLst>
</file>

<file path=ppt/tags/tag47.xml><?xml version="1.0" encoding="utf-8"?>
<p:tagLst xmlns:a="http://schemas.openxmlformats.org/drawingml/2006/main" xmlns:r="http://schemas.openxmlformats.org/officeDocument/2006/relationships" xmlns:p="http://schemas.openxmlformats.org/presentationml/2006/main">
  <p:tag name="SHP" val="TABLE"/>
</p:tagLst>
</file>

<file path=ppt/tags/tag48.xml><?xml version="1.0" encoding="utf-8"?>
<p:tagLst xmlns:a="http://schemas.openxmlformats.org/drawingml/2006/main" xmlns:r="http://schemas.openxmlformats.org/officeDocument/2006/relationships" xmlns:p="http://schemas.openxmlformats.org/presentationml/2006/main">
  <p:tag name="SHP" val="PAGENUMBER"/>
</p:tagLst>
</file>

<file path=ppt/tags/tag49.xml><?xml version="1.0" encoding="utf-8"?>
<p:tagLst xmlns:a="http://schemas.openxmlformats.org/drawingml/2006/main" xmlns:r="http://schemas.openxmlformats.org/officeDocument/2006/relationships" xmlns:p="http://schemas.openxmlformats.org/presentationml/2006/main">
  <p:tag name="SHP" val="PAGENUMBER"/>
</p:tagLst>
</file>

<file path=ppt/tags/tag5.xml><?xml version="1.0" encoding="utf-8"?>
<p:tagLst xmlns:a="http://schemas.openxmlformats.org/drawingml/2006/main" xmlns:r="http://schemas.openxmlformats.org/officeDocument/2006/relationships" xmlns:p="http://schemas.openxmlformats.org/presentationml/2006/main">
  <p:tag name="SHP" val="DOCUMENTDATA"/>
</p:tagLst>
</file>

<file path=ppt/tags/tag50.xml><?xml version="1.0" encoding="utf-8"?>
<p:tagLst xmlns:a="http://schemas.openxmlformats.org/drawingml/2006/main" xmlns:r="http://schemas.openxmlformats.org/officeDocument/2006/relationships" xmlns:p="http://schemas.openxmlformats.org/presentationml/2006/main">
  <p:tag name="SHP" val="TABLE"/>
</p:tagLst>
</file>

<file path=ppt/tags/tag51.xml><?xml version="1.0" encoding="utf-8"?>
<p:tagLst xmlns:a="http://schemas.openxmlformats.org/drawingml/2006/main" xmlns:r="http://schemas.openxmlformats.org/officeDocument/2006/relationships" xmlns:p="http://schemas.openxmlformats.org/presentationml/2006/main">
  <p:tag name="SHP" val="PAGENUMBER"/>
</p:tagLst>
</file>

<file path=ppt/tags/tag52.xml><?xml version="1.0" encoding="utf-8"?>
<p:tagLst xmlns:a="http://schemas.openxmlformats.org/drawingml/2006/main" xmlns:r="http://schemas.openxmlformats.org/officeDocument/2006/relationships" xmlns:p="http://schemas.openxmlformats.org/presentationml/2006/main">
  <p:tag name="SHP" val="PAGENUMBER"/>
</p:tagLst>
</file>

<file path=ppt/tags/tag53.xml><?xml version="1.0" encoding="utf-8"?>
<p:tagLst xmlns:a="http://schemas.openxmlformats.org/drawingml/2006/main" xmlns:r="http://schemas.openxmlformats.org/officeDocument/2006/relationships" xmlns:p="http://schemas.openxmlformats.org/presentationml/2006/main">
  <p:tag name="SHP" val="PAGENUMBER"/>
</p:tagLst>
</file>

<file path=ppt/tags/tag54.xml><?xml version="1.0" encoding="utf-8"?>
<p:tagLst xmlns:a="http://schemas.openxmlformats.org/drawingml/2006/main" xmlns:r="http://schemas.openxmlformats.org/officeDocument/2006/relationships" xmlns:p="http://schemas.openxmlformats.org/presentationml/2006/main">
  <p:tag name="SHP" val="PAGENUMBER"/>
</p:tagLst>
</file>

<file path=ppt/tags/tag55.xml><?xml version="1.0" encoding="utf-8"?>
<p:tagLst xmlns:a="http://schemas.openxmlformats.org/drawingml/2006/main" xmlns:r="http://schemas.openxmlformats.org/officeDocument/2006/relationships" xmlns:p="http://schemas.openxmlformats.org/presentationml/2006/main">
  <p:tag name="SHP" val="TABLE"/>
</p:tagLst>
</file>

<file path=ppt/tags/tag56.xml><?xml version="1.0" encoding="utf-8"?>
<p:tagLst xmlns:a="http://schemas.openxmlformats.org/drawingml/2006/main" xmlns:r="http://schemas.openxmlformats.org/officeDocument/2006/relationships" xmlns:p="http://schemas.openxmlformats.org/presentationml/2006/main">
  <p:tag name="SHP" val="PAGENUMBER"/>
</p:tagLst>
</file>

<file path=ppt/tags/tag57.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58.xml><?xml version="1.0" encoding="utf-8"?>
<p:tagLst xmlns:a="http://schemas.openxmlformats.org/drawingml/2006/main" xmlns:r="http://schemas.openxmlformats.org/officeDocument/2006/relationships" xmlns:p="http://schemas.openxmlformats.org/presentationml/2006/main">
  <p:tag name="SHP" val="PAGENUMBER"/>
</p:tagLst>
</file>

<file path=ppt/tags/tag59.xml><?xml version="1.0" encoding="utf-8"?>
<p:tagLst xmlns:a="http://schemas.openxmlformats.org/drawingml/2006/main" xmlns:r="http://schemas.openxmlformats.org/officeDocument/2006/relationships" xmlns:p="http://schemas.openxmlformats.org/presentationml/2006/main">
  <p:tag name="SHP" val="PAGENUMBER"/>
</p:tagLst>
</file>

<file path=ppt/tags/tag6.xml><?xml version="1.0" encoding="utf-8"?>
<p:tagLst xmlns:a="http://schemas.openxmlformats.org/drawingml/2006/main" xmlns:r="http://schemas.openxmlformats.org/officeDocument/2006/relationships" xmlns:p="http://schemas.openxmlformats.org/presentationml/2006/main">
  <p:tag name="FOOTER" val="LINE"/>
</p:tagLst>
</file>

<file path=ppt/tags/tag60.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61.xml><?xml version="1.0" encoding="utf-8"?>
<p:tagLst xmlns:a="http://schemas.openxmlformats.org/drawingml/2006/main" xmlns:r="http://schemas.openxmlformats.org/officeDocument/2006/relationships" xmlns:p="http://schemas.openxmlformats.org/presentationml/2006/main">
  <p:tag name="SHP" val="TABLE"/>
</p:tagLst>
</file>

<file path=ppt/tags/tag62.xml><?xml version="1.0" encoding="utf-8"?>
<p:tagLst xmlns:a="http://schemas.openxmlformats.org/drawingml/2006/main" xmlns:r="http://schemas.openxmlformats.org/officeDocument/2006/relationships" xmlns:p="http://schemas.openxmlformats.org/presentationml/2006/main">
  <p:tag name="SHP" val="PAGENUMBER"/>
</p:tagLst>
</file>

<file path=ppt/tags/tag63.xml><?xml version="1.0" encoding="utf-8"?>
<p:tagLst xmlns:a="http://schemas.openxmlformats.org/drawingml/2006/main" xmlns:r="http://schemas.openxmlformats.org/officeDocument/2006/relationships" xmlns:p="http://schemas.openxmlformats.org/presentationml/2006/main">
  <p:tag name="SHP" val="TABLE"/>
</p:tagLst>
</file>

<file path=ppt/tags/tag64.xml><?xml version="1.0" encoding="utf-8"?>
<p:tagLst xmlns:a="http://schemas.openxmlformats.org/drawingml/2006/main" xmlns:r="http://schemas.openxmlformats.org/officeDocument/2006/relationships" xmlns:p="http://schemas.openxmlformats.org/presentationml/2006/main">
  <p:tag name="SHP" val="PAGENUMBER"/>
</p:tagLst>
</file>

<file path=ppt/tags/tag65.xml><?xml version="1.0" encoding="utf-8"?>
<p:tagLst xmlns:a="http://schemas.openxmlformats.org/drawingml/2006/main" xmlns:r="http://schemas.openxmlformats.org/officeDocument/2006/relationships" xmlns:p="http://schemas.openxmlformats.org/presentationml/2006/main">
  <p:tag name="SHP" val="PAGENUMBER"/>
</p:tagLst>
</file>

<file path=ppt/tags/tag66.xml><?xml version="1.0" encoding="utf-8"?>
<p:tagLst xmlns:a="http://schemas.openxmlformats.org/drawingml/2006/main" xmlns:r="http://schemas.openxmlformats.org/officeDocument/2006/relationships" xmlns:p="http://schemas.openxmlformats.org/presentationml/2006/main">
  <p:tag name="SHP" val="PAGENUMBER"/>
</p:tagLst>
</file>

<file path=ppt/tags/tag67.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68.xml><?xml version="1.0" encoding="utf-8"?>
<p:tagLst xmlns:a="http://schemas.openxmlformats.org/drawingml/2006/main" xmlns:r="http://schemas.openxmlformats.org/officeDocument/2006/relationships" xmlns:p="http://schemas.openxmlformats.org/presentationml/2006/main">
  <p:tag name="SHP" val="TABLE"/>
</p:tagLst>
</file>

<file path=ppt/tags/tag69.xml><?xml version="1.0" encoding="utf-8"?>
<p:tagLst xmlns:a="http://schemas.openxmlformats.org/drawingml/2006/main" xmlns:r="http://schemas.openxmlformats.org/officeDocument/2006/relationships" xmlns:p="http://schemas.openxmlformats.org/presentationml/2006/main">
  <p:tag name="SHP" val="PAGENUMBER"/>
</p:tagLst>
</file>

<file path=ppt/tags/tag7.xml><?xml version="1.0" encoding="utf-8"?>
<p:tagLst xmlns:a="http://schemas.openxmlformats.org/drawingml/2006/main" xmlns:r="http://schemas.openxmlformats.org/officeDocument/2006/relationships" xmlns:p="http://schemas.openxmlformats.org/presentationml/2006/main">
  <p:tag name="SHP" val="DOCUMENTDATA"/>
</p:tagLst>
</file>

<file path=ppt/tags/tag70.xml><?xml version="1.0" encoding="utf-8"?>
<p:tagLst xmlns:a="http://schemas.openxmlformats.org/drawingml/2006/main" xmlns:r="http://schemas.openxmlformats.org/officeDocument/2006/relationships" xmlns:p="http://schemas.openxmlformats.org/presentationml/2006/main">
  <p:tag name="SHP" val="PAGENUMBER"/>
</p:tagLst>
</file>

<file path=ppt/tags/tag71.xml><?xml version="1.0" encoding="utf-8"?>
<p:tagLst xmlns:a="http://schemas.openxmlformats.org/drawingml/2006/main" xmlns:r="http://schemas.openxmlformats.org/officeDocument/2006/relationships" xmlns:p="http://schemas.openxmlformats.org/presentationml/2006/main">
  <p:tag name="SHP" val="PAGENUMBER"/>
</p:tagLst>
</file>

<file path=ppt/tags/tag72.xml><?xml version="1.0" encoding="utf-8"?>
<p:tagLst xmlns:a="http://schemas.openxmlformats.org/drawingml/2006/main" xmlns:r="http://schemas.openxmlformats.org/officeDocument/2006/relationships" xmlns:p="http://schemas.openxmlformats.org/presentationml/2006/main">
  <p:tag name="SHP" val="TABLE"/>
</p:tagLst>
</file>

<file path=ppt/tags/tag73.xml><?xml version="1.0" encoding="utf-8"?>
<p:tagLst xmlns:a="http://schemas.openxmlformats.org/drawingml/2006/main" xmlns:r="http://schemas.openxmlformats.org/officeDocument/2006/relationships" xmlns:p="http://schemas.openxmlformats.org/presentationml/2006/main">
  <p:tag name="SHP" val="PAGENUMBER"/>
</p:tagLst>
</file>

<file path=ppt/tags/tag74.xml><?xml version="1.0" encoding="utf-8"?>
<p:tagLst xmlns:a="http://schemas.openxmlformats.org/drawingml/2006/main" xmlns:r="http://schemas.openxmlformats.org/officeDocument/2006/relationships" xmlns:p="http://schemas.openxmlformats.org/presentationml/2006/main">
  <p:tag name="SHP" val="TABLE"/>
</p:tagLst>
</file>

<file path=ppt/tags/tag75.xml><?xml version="1.0" encoding="utf-8"?>
<p:tagLst xmlns:a="http://schemas.openxmlformats.org/drawingml/2006/main" xmlns:r="http://schemas.openxmlformats.org/officeDocument/2006/relationships" xmlns:p="http://schemas.openxmlformats.org/presentationml/2006/main">
  <p:tag name="SHP" val="PAGENUMBER"/>
</p:tagLst>
</file>

<file path=ppt/tags/tag76.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77.xml><?xml version="1.0" encoding="utf-8"?>
<p:tagLst xmlns:a="http://schemas.openxmlformats.org/drawingml/2006/main" xmlns:r="http://schemas.openxmlformats.org/officeDocument/2006/relationships" xmlns:p="http://schemas.openxmlformats.org/presentationml/2006/main">
  <p:tag name="SHP" val="TABLE"/>
</p:tagLst>
</file>

<file path=ppt/tags/tag78.xml><?xml version="1.0" encoding="utf-8"?>
<p:tagLst xmlns:a="http://schemas.openxmlformats.org/drawingml/2006/main" xmlns:r="http://schemas.openxmlformats.org/officeDocument/2006/relationships" xmlns:p="http://schemas.openxmlformats.org/presentationml/2006/main">
  <p:tag name="SHP" val="PAGENUMBER"/>
</p:tagLst>
</file>

<file path=ppt/tags/tag79.xml><?xml version="1.0" encoding="utf-8"?>
<p:tagLst xmlns:a="http://schemas.openxmlformats.org/drawingml/2006/main" xmlns:r="http://schemas.openxmlformats.org/officeDocument/2006/relationships" xmlns:p="http://schemas.openxmlformats.org/presentationml/2006/main">
  <p:tag name="SHP" val="TABLE"/>
</p:tagLst>
</file>

<file path=ppt/tags/tag8.xml><?xml version="1.0" encoding="utf-8"?>
<p:tagLst xmlns:a="http://schemas.openxmlformats.org/drawingml/2006/main" xmlns:r="http://schemas.openxmlformats.org/officeDocument/2006/relationships" xmlns:p="http://schemas.openxmlformats.org/presentationml/2006/main">
  <p:tag name="SHP" val="DOCUMENTDATA"/>
</p:tagLst>
</file>

<file path=ppt/tags/tag80.xml><?xml version="1.0" encoding="utf-8"?>
<p:tagLst xmlns:a="http://schemas.openxmlformats.org/drawingml/2006/main" xmlns:r="http://schemas.openxmlformats.org/officeDocument/2006/relationships" xmlns:p="http://schemas.openxmlformats.org/presentationml/2006/main">
  <p:tag name="SHP" val="PAGENUMBER"/>
</p:tagLst>
</file>

<file path=ppt/tags/tag81.xml><?xml version="1.0" encoding="utf-8"?>
<p:tagLst xmlns:a="http://schemas.openxmlformats.org/drawingml/2006/main" xmlns:r="http://schemas.openxmlformats.org/officeDocument/2006/relationships" xmlns:p="http://schemas.openxmlformats.org/presentationml/2006/main">
  <p:tag name="SHP" val="TABLE"/>
</p:tagLst>
</file>

<file path=ppt/tags/tag82.xml><?xml version="1.0" encoding="utf-8"?>
<p:tagLst xmlns:a="http://schemas.openxmlformats.org/drawingml/2006/main" xmlns:r="http://schemas.openxmlformats.org/officeDocument/2006/relationships" xmlns:p="http://schemas.openxmlformats.org/presentationml/2006/main">
  <p:tag name="SHP" val="PAGENUMBER"/>
</p:tagLst>
</file>

<file path=ppt/tags/tag83.xml><?xml version="1.0" encoding="utf-8"?>
<p:tagLst xmlns:a="http://schemas.openxmlformats.org/drawingml/2006/main" xmlns:r="http://schemas.openxmlformats.org/officeDocument/2006/relationships" xmlns:p="http://schemas.openxmlformats.org/presentationml/2006/main">
  <p:tag name="SHP" val="TABLE"/>
</p:tagLst>
</file>

<file path=ppt/tags/tag84.xml><?xml version="1.0" encoding="utf-8"?>
<p:tagLst xmlns:a="http://schemas.openxmlformats.org/drawingml/2006/main" xmlns:r="http://schemas.openxmlformats.org/officeDocument/2006/relationships" xmlns:p="http://schemas.openxmlformats.org/presentationml/2006/main">
  <p:tag name="SHP" val="PAGENUMBER"/>
</p:tagLst>
</file>

<file path=ppt/tags/tag85.xml><?xml version="1.0" encoding="utf-8"?>
<p:tagLst xmlns:a="http://schemas.openxmlformats.org/drawingml/2006/main" xmlns:r="http://schemas.openxmlformats.org/officeDocument/2006/relationships" xmlns:p="http://schemas.openxmlformats.org/presentationml/2006/main">
  <p:tag name="SHP" val="TABLE"/>
</p:tagLst>
</file>

<file path=ppt/tags/tag86.xml><?xml version="1.0" encoding="utf-8"?>
<p:tagLst xmlns:a="http://schemas.openxmlformats.org/drawingml/2006/main" xmlns:r="http://schemas.openxmlformats.org/officeDocument/2006/relationships" xmlns:p="http://schemas.openxmlformats.org/presentationml/2006/main">
  <p:tag name="SHP" val="PAGENUMBER"/>
</p:tagLst>
</file>

<file path=ppt/tags/tag87.xml><?xml version="1.0" encoding="utf-8"?>
<p:tagLst xmlns:a="http://schemas.openxmlformats.org/drawingml/2006/main" xmlns:r="http://schemas.openxmlformats.org/officeDocument/2006/relationships" xmlns:p="http://schemas.openxmlformats.org/presentationml/2006/main">
  <p:tag name="SHP" val="TABLE"/>
</p:tagLst>
</file>

<file path=ppt/tags/tag88.xml><?xml version="1.0" encoding="utf-8"?>
<p:tagLst xmlns:a="http://schemas.openxmlformats.org/drawingml/2006/main" xmlns:r="http://schemas.openxmlformats.org/officeDocument/2006/relationships" xmlns:p="http://schemas.openxmlformats.org/presentationml/2006/main">
  <p:tag name="SHP" val="PAGENUMBER"/>
</p:tagLst>
</file>

<file path=ppt/tags/tag89.xml><?xml version="1.0" encoding="utf-8"?>
<p:tagLst xmlns:a="http://schemas.openxmlformats.org/drawingml/2006/main" xmlns:r="http://schemas.openxmlformats.org/officeDocument/2006/relationships" xmlns:p="http://schemas.openxmlformats.org/presentationml/2006/main">
  <p:tag name="SHP" val="TABLE"/>
</p:tagLst>
</file>

<file path=ppt/tags/tag9.xml><?xml version="1.0" encoding="utf-8"?>
<p:tagLst xmlns:a="http://schemas.openxmlformats.org/drawingml/2006/main" xmlns:r="http://schemas.openxmlformats.org/officeDocument/2006/relationships" xmlns:p="http://schemas.openxmlformats.org/presentationml/2006/main">
  <p:tag name="SHP" val="DOCUMENTDATA"/>
</p:tagLst>
</file>

<file path=ppt/tags/tag90.xml><?xml version="1.0" encoding="utf-8"?>
<p:tagLst xmlns:a="http://schemas.openxmlformats.org/drawingml/2006/main" xmlns:r="http://schemas.openxmlformats.org/officeDocument/2006/relationships" xmlns:p="http://schemas.openxmlformats.org/presentationml/2006/main">
  <p:tag name="SHP" val="PAGENUMBER"/>
</p:tagLst>
</file>

<file path=ppt/tags/tag91.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92.xml><?xml version="1.0" encoding="utf-8"?>
<p:tagLst xmlns:a="http://schemas.openxmlformats.org/drawingml/2006/main" xmlns:r="http://schemas.openxmlformats.org/officeDocument/2006/relationships" xmlns:p="http://schemas.openxmlformats.org/presentationml/2006/main">
  <p:tag name="SHP" val="TABLE"/>
</p:tagLst>
</file>

<file path=ppt/tags/tag93.xml><?xml version="1.0" encoding="utf-8"?>
<p:tagLst xmlns:a="http://schemas.openxmlformats.org/drawingml/2006/main" xmlns:r="http://schemas.openxmlformats.org/officeDocument/2006/relationships" xmlns:p="http://schemas.openxmlformats.org/presentationml/2006/main">
  <p:tag name="SHP" val="PAGENUMBER"/>
</p:tagLst>
</file>

<file path=ppt/tags/tag94.xml><?xml version="1.0" encoding="utf-8"?>
<p:tagLst xmlns:a="http://schemas.openxmlformats.org/drawingml/2006/main" xmlns:r="http://schemas.openxmlformats.org/officeDocument/2006/relationships" xmlns:p="http://schemas.openxmlformats.org/presentationml/2006/main">
  <p:tag name="SHP" val="TABLE"/>
</p:tagLst>
</file>

<file path=ppt/tags/tag95.xml><?xml version="1.0" encoding="utf-8"?>
<p:tagLst xmlns:a="http://schemas.openxmlformats.org/drawingml/2006/main" xmlns:r="http://schemas.openxmlformats.org/officeDocument/2006/relationships" xmlns:p="http://schemas.openxmlformats.org/presentationml/2006/main">
  <p:tag name="SHP" val="PAGENUMBER"/>
</p:tagLst>
</file>

<file path=ppt/tags/tag96.xml><?xml version="1.0" encoding="utf-8"?>
<p:tagLst xmlns:a="http://schemas.openxmlformats.org/drawingml/2006/main" xmlns:r="http://schemas.openxmlformats.org/officeDocument/2006/relationships" xmlns:p="http://schemas.openxmlformats.org/presentationml/2006/main">
  <p:tag name="SHP" val="PAGENUMBER"/>
</p:tagLst>
</file>

<file path=ppt/tags/tag97.xml><?xml version="1.0" encoding="utf-8"?>
<p:tagLst xmlns:a="http://schemas.openxmlformats.org/drawingml/2006/main" xmlns:r="http://schemas.openxmlformats.org/officeDocument/2006/relationships" xmlns:p="http://schemas.openxmlformats.org/presentationml/2006/main">
  <p:tag name="SHP" val="TABLE"/>
</p:tagLst>
</file>

<file path=ppt/tags/tag98.xml><?xml version="1.0" encoding="utf-8"?>
<p:tagLst xmlns:a="http://schemas.openxmlformats.org/drawingml/2006/main" xmlns:r="http://schemas.openxmlformats.org/officeDocument/2006/relationships" xmlns:p="http://schemas.openxmlformats.org/presentationml/2006/main">
  <p:tag name="SHP" val="PAGENUMBER"/>
</p:tagLst>
</file>

<file path=ppt/tags/tag99.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heme/theme1.xml><?xml version="1.0" encoding="utf-8"?>
<a:theme xmlns:a="http://schemas.openxmlformats.org/drawingml/2006/main" name="Title">
  <a:themeElements>
    <a:clrScheme name="TNS Global">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2.xml><?xml version="1.0" encoding="utf-8"?>
<a:theme xmlns:a="http://schemas.openxmlformats.org/drawingml/2006/main" name="Chapter">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3.xml><?xml version="1.0" encoding="utf-8"?>
<a:theme xmlns:a="http://schemas.openxmlformats.org/drawingml/2006/main" name="Standard">
  <a:themeElements>
    <a:clrScheme name="TNS Global">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4.xml><?xml version="1.0" encoding="utf-8"?>
<a:theme xmlns:a="http://schemas.openxmlformats.org/drawingml/2006/main" name="Standard with Grey Box">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5.xml><?xml version="1.0" encoding="utf-8"?>
<a:theme xmlns:a="http://schemas.openxmlformats.org/drawingml/2006/main" name="Standard with Narrow Grey Box">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6.xml><?xml version="1.0" encoding="utf-8"?>
<a:theme xmlns:a="http://schemas.openxmlformats.org/drawingml/2006/main" name="Grid Layout">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7.xml><?xml version="1.0" encoding="utf-8"?>
<a:theme xmlns:a="http://schemas.openxmlformats.org/drawingml/2006/main" name="Blank">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Verdana" pitchFamily="34" charset="0"/>
            <a:ea typeface="Verdana" pitchFamily="34" charset="0"/>
            <a:cs typeface="Verdana" pitchFamily="34" charset="0"/>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E792363D3328D4AA9C4A9FD99F8BFB9" ma:contentTypeVersion="0" ma:contentTypeDescription="Opprett et nytt dokument." ma:contentTypeScope="" ma:versionID="3adec672cc6a76d9dd733308f1abdfc0">
  <xsd:schema xmlns:xsd="http://www.w3.org/2001/XMLSchema" xmlns:xs="http://www.w3.org/2001/XMLSchema" xmlns:p="http://schemas.microsoft.com/office/2006/metadata/properties" targetNamespace="http://schemas.microsoft.com/office/2006/metadata/properties" ma:root="true" ma:fieldsID="5eb6cd67344829d3a956a36ab89737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8EEA6-B0D4-4AE6-8E8C-61DF04E72321}">
  <ds:schemaRefs>
    <ds:schemaRef ds:uri="http://www.w3.org/XML/1998/namespace"/>
    <ds:schemaRef ds:uri="http://purl.org/dc/term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6808F33-78A5-48F4-AA94-90B2DC5DA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7F3AF6E-71F4-49D5-95C1-648BADB38B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3086</TotalTime>
  <Words>4843</Words>
  <Application>Microsoft Office PowerPoint</Application>
  <PresentationFormat>Skjermfremvisning (4:3)</PresentationFormat>
  <Paragraphs>1298</Paragraphs>
  <Slides>50</Slides>
  <Notes>0</Notes>
  <HiddenSlides>0</HiddenSlides>
  <MMClips>0</MMClips>
  <ScaleCrop>false</ScaleCrop>
  <HeadingPairs>
    <vt:vector size="4" baseType="variant">
      <vt:variant>
        <vt:lpstr>Tema</vt:lpstr>
      </vt:variant>
      <vt:variant>
        <vt:i4>7</vt:i4>
      </vt:variant>
      <vt:variant>
        <vt:lpstr>Lysbildetitler</vt:lpstr>
      </vt:variant>
      <vt:variant>
        <vt:i4>50</vt:i4>
      </vt:variant>
    </vt:vector>
  </HeadingPairs>
  <TitlesOfParts>
    <vt:vector size="57" baseType="lpstr">
      <vt:lpstr>Title</vt:lpstr>
      <vt:lpstr>Chapter</vt:lpstr>
      <vt:lpstr>Standard</vt:lpstr>
      <vt:lpstr>Standard with Grey Box</vt:lpstr>
      <vt:lpstr>Standard with Narrow Grey Box</vt:lpstr>
      <vt:lpstr>Grid Layout</vt:lpstr>
      <vt:lpstr>Blank</vt:lpstr>
      <vt:lpstr>Natur- og miljøbarometeret 2014   Nordmenns holdninger og atferd i natur- og miljøvernspørsmål</vt:lpstr>
      <vt:lpstr>Innhold</vt:lpstr>
      <vt:lpstr>Innsikt I</vt:lpstr>
      <vt:lpstr>Innsikt II</vt:lpstr>
      <vt:lpstr>Innsikt III</vt:lpstr>
      <vt:lpstr>Om Natur- og miljøbarometeret –  formål og metode</vt:lpstr>
      <vt:lpstr>Miljøvern og friluftsliv</vt:lpstr>
      <vt:lpstr>Interesse for naturforvaltning «Hvor interessert er du i spørsmål knyttet til naturforvaltning? LES OPP. TIL INTERVJUER: Med naturforvaltning menes måten vi som samfunn bruker naturen og landskapet rundt oss gjennom planlegging, utbygging, vern og bærekraftig bruk av naturressurs». I % av n= 601.  </vt:lpstr>
      <vt:lpstr> Interessen for friluftsliv er økende «Hvor interessert er du i friluftsliv og aktiviteter ute i naturen? LES OPP». I % av base n=601. </vt:lpstr>
      <vt:lpstr>Hvorfor interesse for friluftsliv? «Hva er det særlig ved friluftsliv og aktiviteter ute i naturen som tiltrekker deg?» I % av base N= 601. MULTI. </vt:lpstr>
      <vt:lpstr>Hvorfor interesse for friluftsliv? Split pr kjønn 2014 «Hva er det særlig ved friluftsliv og aktiviteter ute i naturen som tiltrekker deg?» I % av base n=333 menn og n=265 kvinner. MULTI. </vt:lpstr>
      <vt:lpstr>Hvorfor interesse for friluftsliv? Pr aldersgruppe. «Hva er det særlig ved friluftsliv og aktiviteter ute i naturen som tiltrekker deg?» I % av base hhv n=149/151/149/150 pr aldersgruppe. MULTI. Rangert ift 15-29-åringer.  </vt:lpstr>
      <vt:lpstr>De unge er sjeldnere ute i naturen «Hvor ofte er du ute i naturen på denne tiden av året?» I % av base n= 601. </vt:lpstr>
      <vt:lpstr>Ønske om å være mer ute er uforandret «Har du et ønske om å være mer ute i naturen enn du er i dag?» I % av base n= 601. </vt:lpstr>
      <vt:lpstr>Hva er viktig for at du skal være mer ute? «Hvor viktig er følgende for at du skal være mer ute enn i dag?» I % av base n= 601. </vt:lpstr>
      <vt:lpstr>Antall overnattingsdøgn ifm friluftsliv siste 12 mndr «Hvor mange OVERNATTINGSDØGN for å drive friluftsliv har du vært på til sammen de siste 12 månedene?» Til intervjuer: Gjelder uavhengig av overnattingsmåte (hytte, telt, campingvogn o.a.) så lenge formålet er å drive friluftsliv. LES OPP. I % av n=601. </vt:lpstr>
      <vt:lpstr>Kjennskap til tilbydere av overnatting eller hytteutleie «Hvilke tilbydere kjenner du til som tilbyr overnatting eller hytteutleie i Norges utmarksområder?» I % av base n=601. Åpent, MULTI. </vt:lpstr>
      <vt:lpstr>Kjennskap til friluftsportalene «Kjenner du til friluftslivs-, jakt og fiskeportalen www.inatur.no? Kjenner du til friluftsportalen GodTur.no?» I % av base n=601. Åpent, MULTI. </vt:lpstr>
      <vt:lpstr>Statskog som god forvalter av jakt og fiske Grad av enighet i påstand: «Statskog forvalter på vegne av staten og fellesskapet 1\5 av Norges landareal (hovedsakelig fjellområder). Det er viktig at staten eier og forvalter disse arealene også i fremtiden» I % av base n= 601. </vt:lpstr>
      <vt:lpstr>Bruk av kart og kompass «Hvor godt behersker du bruk av kart og kompass når du ferdes i naturen?» LES OPP. I % av base n= 601. </vt:lpstr>
      <vt:lpstr>Om allemannsretten </vt:lpstr>
      <vt:lpstr>Hindret i naturen «Har du i løpet av de siste par årene blitt ’jaget’\ stoppet\avvist av grunneiere\hytteeiere når du har vært på tur, selv om du har fulgt allemannsretten?» I % av base n=601</vt:lpstr>
      <vt:lpstr>Flere har opplevd stengsler i strandsonen «Har du i løpet av de siste par årene opplevd stengsler (ulovlige gjerder, plakater, påskrift ’privat’ på svaberg og lignende) i strandsonen?» I % av base n=601</vt:lpstr>
      <vt:lpstr>Jakt og fiske</vt:lpstr>
      <vt:lpstr>Færre er positive til jakt «På generelt grunnlag, hvor positiv eller negativ stiller du deg til jakt?» TIL INTERVJUER: Vi er her ute etter den generelle holdningen. LES OPP. I % av base n=601.  </vt:lpstr>
      <vt:lpstr>Tiltro til human jakt «Hvor stor tiltro har du til at jakt i Norge utøves på en human og forsvarlig måte?» LES OPP I % av base n=601. </vt:lpstr>
      <vt:lpstr>Mindre tiltro til ulvejakt «Hva slags type jakt, altså jakt på hvilket dyr, er det du særlig har liten tiltro til?» DERSOM DET SIES ”STORVILTJAKT” ELLER ” SMÅVILTJAKT” FÅ IO TIL Å PRESISERE. KUN ETT SVAR. I % av base n= 94 som har liten tiltro til at jakt drives på en human måte. </vt:lpstr>
      <vt:lpstr>Generell holdning til ’catch and release’ «På generelt grunnlag, hvor positiv eller negativ stiller du deg til såkalt catch and release? Det vil si at fiskeren slipper fisken ut i vannet igjen levende i stedet for å drepe fisken» LES OPP. I % av base n=601</vt:lpstr>
      <vt:lpstr>Rovdyr og samfunn</vt:lpstr>
      <vt:lpstr>Interesse for rovdyrkonflikten «Hvor interessert er du generelt i rovdyrkonflikten? TIL INTERVJUER: Her menes altså konflikten mellom de fire store rovdyrene ulv, jerv, bjørn og gaupe på den ene siden, og blant annet husdyr, rein og utøvelse av friluftsliv og jakt på den andre.» I % av base n= 601. </vt:lpstr>
      <vt:lpstr>Holdning til fast bestand av rovdyr i nærområdet (1/2) «Hvor positiv eller negativ er du til å ha en fast bestand av følgende dyr i ditt eget nærområde?» I % av base n= 601.  </vt:lpstr>
      <vt:lpstr>Oppfattet konsekvens av rovdyr i nærområdet «Hvis du har eller hadde hatt en fast bestand av følgende dyr i ditt nærområde, ville dette fått positive konsekvenser, negative konsekvenser eller ingen konsekvenser for din interesse for og bruk av natur i ditt nærområde?» Pr dyr. I %av base n=601.    </vt:lpstr>
      <vt:lpstr>8av 10 mener at ulv en naturlig del av norsk fauna «Hvor enig eller uenig er du i påstandene» (flere på andre sider) «Ulven er en naturlig del av norsk fauna». I% av base n=601. </vt:lpstr>
      <vt:lpstr>Tiltro til tallene rovdyrforskerne kommer frem til. Grad av enighet til påstanden: «Jeg har tiltro til de tallene rovdyrforskerne kommer fram til». I % av base n=601.  </vt:lpstr>
      <vt:lpstr>Om skogbruk, vern og forvaltning </vt:lpstr>
      <vt:lpstr>Tillit til at skogbruket drives på en miljøvennlig måte «Hvor stor tillit har du til at skogbruk i Norge drives på en miljøvennlig måte?» LES OPP. I % av base n=601.</vt:lpstr>
      <vt:lpstr>Motorkjøretøy i utmark – bør det bli lettere å få tillatelse?  Grad av enighet i påstand: «Det bør bli lettere å få tillatelse til å bruke motorkjøretøy i norsk utmark» I % av base n= 601. </vt:lpstr>
      <vt:lpstr>Flere er uenige i at det bør bli lettere å få tillatelse til å kjøre snøscooter i norsk utmark  Grad av enighet i påstand: «Det bør bli lettere å få tillatelse til å bruke snøscooter i norsk utmark». I % av base n=601. </vt:lpstr>
      <vt:lpstr>Bør mer av Norges landareal vernes?  Grad av enighet i påstand: «Mer av Norges landareal burde vernes som nasjonalpark, landskapsvernområde eller naturreservat» I % av base n=601</vt:lpstr>
      <vt:lpstr>Viktigheten av staten som forvalter  Grad av enighet i påstand: «Statskog forvalter på vegne av staten og fellesskapet 1\5 av Norges landareal (hovedsakelig fjellområder). Det er viktig at staten eier og forvalter disse arealene også i fremtiden» I % av base n=601. </vt:lpstr>
      <vt:lpstr>Holdning til utbygging av urørte vassdrag Grad av enighet i påstand: «2 av 3 norske vassdrag er i dag regulert til vannkraftformål. Det bør ikke bygges ut vannkraft i vassdrag som i dag er urørte» I % av base n=601.  </vt:lpstr>
      <vt:lpstr>Pålegg til kraftprodusentene om miljøtiltak Grad av enighet i påstand: «Kraftprodusentene bør pålegges å gjennomføre tiltak for å bedre miljøet i de utbygde vassdragene, herunder sørge for at det slippes vann på elvestrekninger som har vært helt eller delvis tørrlagt, selv om det innebærer noe krafttap» I % av base n= 601. </vt:lpstr>
      <vt:lpstr>Nærmiljø</vt:lpstr>
      <vt:lpstr>Friluftsliv/aktiviteter i nærmiljøet «Hvor ofte utøver du friluftsliv eller aktiviteter i ditt nærmiljø, dvs. med utgangspunkt i der du bor, uten bruk av motorisert transport? Vi mener IKKE organiserte idrettsaktiviteter, men uorganisert aktivitet». I % av base n= 601. </vt:lpstr>
      <vt:lpstr>Tilgang på natur og turmuligheter i nærmiljøet «Har du tilgang på natur og turmuligheter i naturpregete omgivelser (inklusive parker og andre grøntarealer) i ditt NÆRMILJØ (dvs. innen 1 km fra der du bor)?» LES OPP. I % av base n=601. </vt:lpstr>
      <vt:lpstr>Tilgang på natur og turmuligheter påvirker trivsel «På hvilken måte påvirker manglende tilgang  på natur og turmuligheter trivselen din der du bor?» LES OPP «På hvilken måte påvirker tilgang på natur og turmuligheter trivselen din der du bor?» LES OPP. I % av base n=601.   </vt:lpstr>
      <vt:lpstr>Oppfatning av nærmiljøet «Hvilken oppfatning har du totalt sett av nærmiljøet der du bor?» LES OPP. I % av base n=601 </vt:lpstr>
      <vt:lpstr>Kjennskap og tillit Statskog</vt:lpstr>
      <vt:lpstr>Noe lavere kjennskap til Statskog «Hvilke statlige naturforvaltere kjenner du til eller har du hørt om?» IKKE LES. PROBE FOR FLERE SVAR. REGISTRER I REKKEFØLGE «Kjenner du til - eller har du hørt om Statskog som en statlig naturforvalter?» I % av base n=601. </vt:lpstr>
      <vt:lpstr>Økt tillit til Statskog «Hvor stor eller liten tillit har du til Statskog?» LES OPP. I % av de som kjenner til Statskog n= 425. </vt:lpstr>
    </vt:vector>
  </TitlesOfParts>
  <Company>TNS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 og miljøbarometeret __Nordmenns holdninger og atferd i natur- og miljøvernspørsmål</dc:title>
  <dc:creator>Holst, Dan Krister (TSOSO)</dc:creator>
  <dc:description>Juni 2014</dc:description>
  <cp:lastModifiedBy>Bjørge, Nils Erik (TSOSO)</cp:lastModifiedBy>
  <cp:revision>257</cp:revision>
  <cp:lastPrinted>2014-06-10T11:56:48Z</cp:lastPrinted>
  <dcterms:created xsi:type="dcterms:W3CDTF">2013-11-01T10:28:05Z</dcterms:created>
  <dcterms:modified xsi:type="dcterms:W3CDTF">2014-06-11T12:08:21Z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0x0101007E792363D3328D4AA9C4A9FD99F8BFB9</vt:lpwstr>
  </property>
</Properties>
</file>