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8"/>
  </p:notesMasterIdLst>
  <p:handoutMasterIdLst>
    <p:handoutMasterId r:id="rId29"/>
  </p:handoutMasterIdLst>
  <p:sldIdLst>
    <p:sldId id="399" r:id="rId5"/>
    <p:sldId id="600" r:id="rId6"/>
    <p:sldId id="667" r:id="rId7"/>
    <p:sldId id="581" r:id="rId8"/>
    <p:sldId id="2794" r:id="rId9"/>
    <p:sldId id="2795" r:id="rId10"/>
    <p:sldId id="259" r:id="rId11"/>
    <p:sldId id="2796" r:id="rId12"/>
    <p:sldId id="261" r:id="rId13"/>
    <p:sldId id="2797" r:id="rId14"/>
    <p:sldId id="2803" r:id="rId15"/>
    <p:sldId id="263" r:id="rId16"/>
    <p:sldId id="2798" r:id="rId17"/>
    <p:sldId id="265" r:id="rId18"/>
    <p:sldId id="267" r:id="rId19"/>
    <p:sldId id="2800" r:id="rId20"/>
    <p:sldId id="271" r:id="rId21"/>
    <p:sldId id="2802" r:id="rId22"/>
    <p:sldId id="2806" r:id="rId23"/>
    <p:sldId id="2810" r:id="rId24"/>
    <p:sldId id="548" r:id="rId25"/>
    <p:sldId id="2809" r:id="rId26"/>
    <p:sldId id="2787" r:id="rId27"/>
  </p:sldIdLst>
  <p:sldSz cx="12192000" cy="6858000"/>
  <p:notesSz cx="6858000" cy="9144000"/>
  <p:embeddedFontLst>
    <p:embeddedFont>
      <p:font typeface="Arial Black" panose="020B0A04020102020204" pitchFamily="34" charset="0"/>
      <p:bold r:id="rId30"/>
    </p:embeddedFont>
    <p:embeddedFont>
      <p:font typeface="Calibri" panose="020F0502020204030204" pitchFamily="34" charset="0"/>
      <p:regular r:id="rId31"/>
      <p:bold r:id="rId32"/>
      <p:italic r:id="rId33"/>
      <p:boldItalic r:id="rId34"/>
    </p:embeddedFont>
    <p:embeddedFont>
      <p:font typeface="HelveticaNeueLT Std Lt Cn" panose="020B0406020202030204" charset="0"/>
      <p:regular r:id="rId35"/>
      <p:bold r:id="rId36"/>
      <p:italic r:id="rId37"/>
      <p:boldItalic r:id="rId38"/>
    </p:embeddedFont>
  </p:embeddedFontLst>
  <p:custDataLst>
    <p:tags r:id="rId3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F1761F50-2936-47C1-BE9D-8332532F8BFB}">
          <p14:sldIdLst>
            <p14:sldId id="399"/>
            <p14:sldId id="600"/>
            <p14:sldId id="667"/>
            <p14:sldId id="581"/>
            <p14:sldId id="2794"/>
            <p14:sldId id="2795"/>
            <p14:sldId id="259"/>
            <p14:sldId id="2796"/>
            <p14:sldId id="261"/>
            <p14:sldId id="2797"/>
            <p14:sldId id="2803"/>
            <p14:sldId id="263"/>
            <p14:sldId id="2798"/>
            <p14:sldId id="265"/>
            <p14:sldId id="267"/>
            <p14:sldId id="2800"/>
            <p14:sldId id="271"/>
            <p14:sldId id="2802"/>
            <p14:sldId id="2806"/>
            <p14:sldId id="2810"/>
            <p14:sldId id="548"/>
            <p14:sldId id="2809"/>
            <p14:sldId id="2787"/>
          </p14:sldIdLst>
        </p14:section>
      </p14:sectionLst>
    </p:ext>
    <p:ext uri="{EFAFB233-063F-42B5-8137-9DF3F51BA10A}">
      <p15:sldGuideLst xmlns:p15="http://schemas.microsoft.com/office/powerpoint/2012/main">
        <p15:guide id="2" orient="horz" pos="187" userDrawn="1">
          <p15:clr>
            <a:srgbClr val="A4A3A4"/>
          </p15:clr>
        </p15:guide>
        <p15:guide id="3" orient="horz" pos="4080" userDrawn="1">
          <p15:clr>
            <a:srgbClr val="A4A3A4"/>
          </p15:clr>
        </p15:guide>
        <p15:guide id="4" pos="7512" userDrawn="1">
          <p15:clr>
            <a:srgbClr val="A4A3A4"/>
          </p15:clr>
        </p15:guide>
        <p15:guide id="5" orient="horz" pos="368" userDrawn="1">
          <p15:clr>
            <a:srgbClr val="A4A3A4"/>
          </p15:clr>
        </p15:guide>
        <p15:guide id="6" orient="horz" pos="527" userDrawn="1">
          <p15:clr>
            <a:srgbClr val="A4A3A4"/>
          </p15:clr>
        </p15:guide>
        <p15:guide id="7" orient="horz" pos="686" userDrawn="1">
          <p15:clr>
            <a:srgbClr val="A4A3A4"/>
          </p15:clr>
        </p15:guide>
        <p15:guide id="8" orient="horz" pos="4020" userDrawn="1">
          <p15:clr>
            <a:srgbClr val="A4A3A4"/>
          </p15:clr>
        </p15:guide>
        <p15:guide id="9" orient="horz" pos="3884" userDrawn="1">
          <p15:clr>
            <a:srgbClr val="A4A3A4"/>
          </p15:clr>
        </p15:guide>
        <p15:guide id="11" orient="horz" pos="4272" userDrawn="1">
          <p15:clr>
            <a:srgbClr val="A4A3A4"/>
          </p15:clr>
        </p15:guide>
        <p15:guide id="14" pos="166" userDrawn="1">
          <p15:clr>
            <a:srgbClr val="A4A3A4"/>
          </p15:clr>
        </p15:guide>
        <p15:guide id="15" orient="horz" pos="1207" userDrawn="1">
          <p15:clr>
            <a:srgbClr val="A4A3A4"/>
          </p15:clr>
        </p15:guide>
        <p15:guide id="17" orient="horz" pos="1049" userDrawn="1">
          <p15:clr>
            <a:srgbClr val="A4A3A4"/>
          </p15:clr>
        </p15:guide>
        <p15:guide id="18" pos="7355" userDrawn="1">
          <p15:clr>
            <a:srgbClr val="A4A3A4"/>
          </p15:clr>
        </p15:guide>
        <p15:guide id="20" pos="325" userDrawn="1">
          <p15:clr>
            <a:srgbClr val="A4A3A4"/>
          </p15:clr>
        </p15:guide>
        <p15:guide id="21" orient="horz" pos="935" userDrawn="1">
          <p15:clr>
            <a:srgbClr val="A4A3A4"/>
          </p15:clr>
        </p15:guide>
        <p15:guide id="22" orient="horz" pos="2954" userDrawn="1">
          <p15:clr>
            <a:srgbClr val="A4A3A4"/>
          </p15:clr>
        </p15:guide>
        <p15:guide id="24" orient="horz" pos="1296" userDrawn="1">
          <p15:clr>
            <a:srgbClr val="A4A3A4"/>
          </p15:clr>
        </p15:guide>
        <p15:guide id="25" orient="horz" pos="2856" userDrawn="1">
          <p15:clr>
            <a:srgbClr val="A4A3A4"/>
          </p15:clr>
        </p15:guide>
        <p15:guide id="27" pos="5520" userDrawn="1">
          <p15:clr>
            <a:srgbClr val="A4A3A4"/>
          </p15:clr>
        </p15:guide>
        <p15:guide id="28" pos="5160" userDrawn="1">
          <p15:clr>
            <a:srgbClr val="A4A3A4"/>
          </p15:clr>
        </p15:guide>
        <p15:guide id="29" pos="28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Manju Menon" initials="MM" lastIdx="14" clrIdx="1">
    <p:extLst>
      <p:ext uri="{19B8F6BF-5375-455C-9EA6-DF929625EA0E}">
        <p15:presenceInfo xmlns:p15="http://schemas.microsoft.com/office/powerpoint/2012/main" userId="S::Manju.Menon@ipsos.com::62393f37-4bd8-4390-ad8c-b05983c3e599" providerId="AD"/>
      </p:ext>
    </p:extLst>
  </p:cmAuthor>
  <p:cmAuthor id="3" name="Sanket Bhat" initials="SB" lastIdx="12" clrIdx="2">
    <p:extLst>
      <p:ext uri="{19B8F6BF-5375-455C-9EA6-DF929625EA0E}">
        <p15:presenceInfo xmlns:p15="http://schemas.microsoft.com/office/powerpoint/2012/main" userId="e94435d70721b6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DFF"/>
    <a:srgbClr val="009D9C"/>
    <a:srgbClr val="0063DE"/>
    <a:srgbClr val="00326F"/>
    <a:srgbClr val="004E4E"/>
    <a:srgbClr val="071D58"/>
    <a:srgbClr val="2F469C"/>
    <a:srgbClr val="A1AFE3"/>
    <a:srgbClr val="84329B"/>
    <a:srgbClr val="0055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16" autoAdjust="0"/>
    <p:restoredTop sz="94249" autoAdjust="0"/>
  </p:normalViewPr>
  <p:slideViewPr>
    <p:cSldViewPr snapToGrid="0" showGuides="1">
      <p:cViewPr varScale="1">
        <p:scale>
          <a:sx n="72" d="100"/>
          <a:sy n="72" d="100"/>
        </p:scale>
        <p:origin x="864" y="66"/>
      </p:cViewPr>
      <p:guideLst>
        <p:guide orient="horz" pos="187"/>
        <p:guide orient="horz" pos="4080"/>
        <p:guide pos="7512"/>
        <p:guide orient="horz" pos="368"/>
        <p:guide orient="horz" pos="527"/>
        <p:guide orient="horz" pos="686"/>
        <p:guide orient="horz" pos="4020"/>
        <p:guide orient="horz" pos="3884"/>
        <p:guide orient="horz" pos="4272"/>
        <p:guide pos="166"/>
        <p:guide orient="horz" pos="1207"/>
        <p:guide orient="horz" pos="1049"/>
        <p:guide pos="7355"/>
        <p:guide pos="325"/>
        <p:guide orient="horz" pos="935"/>
        <p:guide orient="horz" pos="2954"/>
        <p:guide orient="horz" pos="1296"/>
        <p:guide orient="horz" pos="2856"/>
        <p:guide pos="5520"/>
        <p:guide pos="5160"/>
        <p:guide pos="280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p:scale>
          <a:sx n="75" d="100"/>
          <a:sy n="75" d="100"/>
        </p:scale>
        <p:origin x="3156" y="22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(n=965)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Flere ganger i uka</c:v>
                </c:pt>
                <c:pt idx="1">
                  <c:v>Ca en gang i uka</c:v>
                </c:pt>
                <c:pt idx="2">
                  <c:v>Ca en gang i måneden</c:v>
                </c:pt>
                <c:pt idx="3">
                  <c:v>Sjeldnere</c:v>
                </c:pt>
                <c:pt idx="4">
                  <c:v>Aldri</c:v>
                </c:pt>
                <c:pt idx="5">
                  <c:v>Vet ikke</c:v>
                </c:pt>
              </c:strCache>
            </c:strRef>
          </c:cat>
          <c:val>
            <c:numRef>
              <c:f>Sheet1!$B$2:$B$7</c:f>
              <c:numCache>
                <c:formatCode>0%</c:formatCode>
                <c:ptCount val="6"/>
                <c:pt idx="0">
                  <c:v>0.08</c:v>
                </c:pt>
                <c:pt idx="1">
                  <c:v>0.17</c:v>
                </c:pt>
                <c:pt idx="2">
                  <c:v>0.14000000000000001</c:v>
                </c:pt>
                <c:pt idx="3">
                  <c:v>0.33</c:v>
                </c:pt>
                <c:pt idx="4">
                  <c:v>0.23</c:v>
                </c:pt>
                <c:pt idx="5">
                  <c:v>0.05</c:v>
                </c:pt>
              </c:numCache>
            </c:numRef>
          </c:val>
          <c:extLst>
            <c:ext xmlns:c16="http://schemas.microsoft.com/office/drawing/2014/chart" uri="{C3380CC4-5D6E-409C-BE32-E72D297353CC}">
              <c16:uniqueId val="{00000000-C018-4E4F-95F5-B2976353B0B0}"/>
            </c:ext>
          </c:extLst>
        </c:ser>
        <c:dLbls>
          <c:showLegendKey val="0"/>
          <c:showVal val="0"/>
          <c:showCatName val="0"/>
          <c:showSerName val="0"/>
          <c:showPercent val="0"/>
          <c:showBubbleSize val="0"/>
        </c:dLbls>
        <c:gapWidth val="219"/>
        <c:overlap val="-27"/>
        <c:axId val="67451136"/>
        <c:axId val="66437120"/>
      </c:barChart>
      <c:catAx>
        <c:axId val="674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(n=965)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c:v>
                </c:pt>
                <c:pt idx="1">
                  <c:v>Nei</c:v>
                </c:pt>
                <c:pt idx="2">
                  <c:v>Vet ikke</c:v>
                </c:pt>
              </c:strCache>
            </c:strRef>
          </c:cat>
          <c:val>
            <c:numRef>
              <c:f>Sheet1!$B$2:$B$4</c:f>
              <c:numCache>
                <c:formatCode>0%</c:formatCode>
                <c:ptCount val="3"/>
                <c:pt idx="0">
                  <c:v>0.12</c:v>
                </c:pt>
                <c:pt idx="1">
                  <c:v>0.06</c:v>
                </c:pt>
                <c:pt idx="2">
                  <c:v>0.04</c:v>
                </c:pt>
              </c:numCache>
            </c:numRef>
          </c:val>
          <c:extLst>
            <c:ext xmlns:c16="http://schemas.microsoft.com/office/drawing/2014/chart" uri="{C3380CC4-5D6E-409C-BE32-E72D297353CC}">
              <c16:uniqueId val="{00000000-B352-4424-91FC-D1F4C397E3E9}"/>
            </c:ext>
          </c:extLst>
        </c:ser>
        <c:dLbls>
          <c:showLegendKey val="0"/>
          <c:showVal val="0"/>
          <c:showCatName val="0"/>
          <c:showSerName val="0"/>
          <c:showPercent val="0"/>
          <c:showBubbleSize val="0"/>
        </c:dLbls>
        <c:gapWidth val="182"/>
        <c:axId val="67451136"/>
        <c:axId val="66437120"/>
      </c:barChart>
      <c:catAx>
        <c:axId val="67451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63803618750549"/>
          <c:y val="9.0570532558031561E-2"/>
          <c:w val="0.4826429305032523"/>
          <c:h val="0.86856847250202118"/>
        </c:manualLayout>
      </c:layout>
      <c:barChart>
        <c:barDir val="bar"/>
        <c:grouping val="clustered"/>
        <c:varyColors val="0"/>
        <c:ser>
          <c:idx val="0"/>
          <c:order val="0"/>
          <c:tx>
            <c:strRef>
              <c:f>Sheet1!$B$1</c:f>
              <c:strCache>
                <c:ptCount val="1"/>
                <c:pt idx="0">
                  <c:v>Total (n=965)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Mer undervisning ute enn du har nå</c:v>
                </c:pt>
                <c:pt idx="1">
                  <c:v>Like mye undervisning ute som du har nå</c:v>
                </c:pt>
                <c:pt idx="2">
                  <c:v>Mindre undervisning ute enn du har nå</c:v>
                </c:pt>
                <c:pt idx="3">
                  <c:v>Vet ikke</c:v>
                </c:pt>
              </c:strCache>
            </c:strRef>
          </c:cat>
          <c:val>
            <c:numRef>
              <c:f>Sheet1!$B$2:$B$5</c:f>
              <c:numCache>
                <c:formatCode>0%</c:formatCode>
                <c:ptCount val="4"/>
                <c:pt idx="0">
                  <c:v>0.39</c:v>
                </c:pt>
                <c:pt idx="1">
                  <c:v>0.26</c:v>
                </c:pt>
                <c:pt idx="2">
                  <c:v>0.03</c:v>
                </c:pt>
                <c:pt idx="3">
                  <c:v>0.05</c:v>
                </c:pt>
              </c:numCache>
            </c:numRef>
          </c:val>
          <c:extLst>
            <c:ext xmlns:c16="http://schemas.microsoft.com/office/drawing/2014/chart" uri="{C3380CC4-5D6E-409C-BE32-E72D297353CC}">
              <c16:uniqueId val="{00000000-12BE-4357-8E49-FF7D5AA41D0A}"/>
            </c:ext>
          </c:extLst>
        </c:ser>
        <c:dLbls>
          <c:showLegendKey val="0"/>
          <c:showVal val="0"/>
          <c:showCatName val="0"/>
          <c:showSerName val="0"/>
          <c:showPercent val="0"/>
          <c:showBubbleSize val="0"/>
        </c:dLbls>
        <c:gapWidth val="182"/>
        <c:axId val="67451136"/>
        <c:axId val="66437120"/>
      </c:barChart>
      <c:catAx>
        <c:axId val="67451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(n=663)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Lærer mer ute enn inne</c:v>
                </c:pt>
                <c:pt idx="1">
                  <c:v>Lærer like mye ute som inne</c:v>
                </c:pt>
                <c:pt idx="2">
                  <c:v>Lærer mindre ute enn inne</c:v>
                </c:pt>
                <c:pt idx="3">
                  <c:v>Vet ikke</c:v>
                </c:pt>
              </c:strCache>
            </c:strRef>
          </c:cat>
          <c:val>
            <c:numRef>
              <c:f>Sheet1!$B$2:$B$5</c:f>
              <c:numCache>
                <c:formatCode>0%</c:formatCode>
                <c:ptCount val="4"/>
                <c:pt idx="0">
                  <c:v>0.34</c:v>
                </c:pt>
                <c:pt idx="1">
                  <c:v>0.41</c:v>
                </c:pt>
                <c:pt idx="2">
                  <c:v>0.13</c:v>
                </c:pt>
                <c:pt idx="3">
                  <c:v>0.12</c:v>
                </c:pt>
              </c:numCache>
            </c:numRef>
          </c:val>
          <c:extLst>
            <c:ext xmlns:c16="http://schemas.microsoft.com/office/drawing/2014/chart" uri="{C3380CC4-5D6E-409C-BE32-E72D297353CC}">
              <c16:uniqueId val="{00000000-77B5-4831-8402-5822E0717519}"/>
            </c:ext>
          </c:extLst>
        </c:ser>
        <c:dLbls>
          <c:showLegendKey val="0"/>
          <c:showVal val="0"/>
          <c:showCatName val="0"/>
          <c:showSerName val="0"/>
          <c:showPercent val="0"/>
          <c:showBubbleSize val="0"/>
        </c:dLbls>
        <c:gapWidth val="182"/>
        <c:axId val="67451136"/>
        <c:axId val="66437120"/>
      </c:barChart>
      <c:catAx>
        <c:axId val="67451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10496849969517E-2"/>
          <c:y val="3.4104452469562237E-2"/>
          <c:w val="0.89594859190604947"/>
          <c:h val="0.6570266432991414"/>
        </c:manualLayout>
      </c:layout>
      <c:barChart>
        <c:barDir val="col"/>
        <c:grouping val="stacked"/>
        <c:varyColors val="0"/>
        <c:ser>
          <c:idx val="0"/>
          <c:order val="0"/>
          <c:tx>
            <c:strRef>
              <c:f>Sheet1!$B$1</c:f>
              <c:strCache>
                <c:ptCount val="1"/>
                <c:pt idx="0">
                  <c:v>Lærer mer ute enn inne (n=216)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Sheet1!$B$2:$B$8</c:f>
              <c:numCache>
                <c:formatCode>0%</c:formatCode>
                <c:ptCount val="7"/>
                <c:pt idx="0">
                  <c:v>0.34</c:v>
                </c:pt>
                <c:pt idx="1">
                  <c:v>0.41</c:v>
                </c:pt>
                <c:pt idx="2">
                  <c:v>0.4</c:v>
                </c:pt>
                <c:pt idx="3">
                  <c:v>0.28000000000000003</c:v>
                </c:pt>
                <c:pt idx="4">
                  <c:v>0.32</c:v>
                </c:pt>
                <c:pt idx="5">
                  <c:v>0.31</c:v>
                </c:pt>
                <c:pt idx="6">
                  <c:v>0.2</c:v>
                </c:pt>
              </c:numCache>
            </c:numRef>
          </c:val>
          <c:extLst>
            <c:ext xmlns:c16="http://schemas.microsoft.com/office/drawing/2014/chart" uri="{C3380CC4-5D6E-409C-BE32-E72D297353CC}">
              <c16:uniqueId val="{00000000-7FC1-4236-8677-736F64519881}"/>
            </c:ext>
          </c:extLst>
        </c:ser>
        <c:ser>
          <c:idx val="1"/>
          <c:order val="1"/>
          <c:tx>
            <c:strRef>
              <c:f>Sheet1!$C$1</c:f>
              <c:strCache>
                <c:ptCount val="1"/>
                <c:pt idx="0">
                  <c:v>Lærer like mye ute som inne (n=268)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Sheet1!$C$2:$C$8</c:f>
              <c:numCache>
                <c:formatCode>0%</c:formatCode>
                <c:ptCount val="7"/>
                <c:pt idx="0">
                  <c:v>0.41</c:v>
                </c:pt>
                <c:pt idx="1">
                  <c:v>0.38</c:v>
                </c:pt>
                <c:pt idx="2">
                  <c:v>0.35</c:v>
                </c:pt>
                <c:pt idx="3">
                  <c:v>0.45</c:v>
                </c:pt>
                <c:pt idx="4">
                  <c:v>0.44</c:v>
                </c:pt>
                <c:pt idx="5">
                  <c:v>0.43</c:v>
                </c:pt>
                <c:pt idx="6">
                  <c:v>0.41</c:v>
                </c:pt>
              </c:numCache>
            </c:numRef>
          </c:val>
          <c:extLst>
            <c:ext xmlns:c16="http://schemas.microsoft.com/office/drawing/2014/chart" uri="{C3380CC4-5D6E-409C-BE32-E72D297353CC}">
              <c16:uniqueId val="{00000001-7FC1-4236-8677-736F64519881}"/>
            </c:ext>
          </c:extLst>
        </c:ser>
        <c:ser>
          <c:idx val="2"/>
          <c:order val="2"/>
          <c:tx>
            <c:strRef>
              <c:f>Sheet1!$D$1</c:f>
              <c:strCache>
                <c:ptCount val="1"/>
                <c:pt idx="0">
                  <c:v>Lærer mindre ute enn inne (n=93)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Sheet1!$D$2:$D$8</c:f>
              <c:numCache>
                <c:formatCode>0%</c:formatCode>
                <c:ptCount val="7"/>
                <c:pt idx="0">
                  <c:v>0.13</c:v>
                </c:pt>
                <c:pt idx="1">
                  <c:v>0.1</c:v>
                </c:pt>
                <c:pt idx="2">
                  <c:v>0.14000000000000001</c:v>
                </c:pt>
                <c:pt idx="3">
                  <c:v>0.13</c:v>
                </c:pt>
                <c:pt idx="4">
                  <c:v>0.13</c:v>
                </c:pt>
                <c:pt idx="5">
                  <c:v>0.14000000000000001</c:v>
                </c:pt>
                <c:pt idx="6">
                  <c:v>0.19</c:v>
                </c:pt>
              </c:numCache>
            </c:numRef>
          </c:val>
          <c:extLst>
            <c:ext xmlns:c16="http://schemas.microsoft.com/office/drawing/2014/chart" uri="{C3380CC4-5D6E-409C-BE32-E72D297353CC}">
              <c16:uniqueId val="{00000002-7FC1-4236-8677-736F64519881}"/>
            </c:ext>
          </c:extLst>
        </c:ser>
        <c:ser>
          <c:idx val="3"/>
          <c:order val="3"/>
          <c:tx>
            <c:strRef>
              <c:f>Sheet1!$E$1</c:f>
              <c:strCache>
                <c:ptCount val="1"/>
                <c:pt idx="0">
                  <c:v>Vet ikke (n=86)</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Sheet1!$E$2:$E$8</c:f>
            </c:numRef>
          </c:val>
          <c:extLst>
            <c:ext xmlns:c16="http://schemas.microsoft.com/office/drawing/2014/chart" uri="{C3380CC4-5D6E-409C-BE32-E72D297353CC}">
              <c16:uniqueId val="{00000003-7FC1-4236-8677-736F64519881}"/>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(n=663)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Har en bedre dag på skolen når vi er ute</c:v>
                </c:pt>
                <c:pt idx="1">
                  <c:v>Har en like bra dag på skolen enten vi er ute eller inne</c:v>
                </c:pt>
                <c:pt idx="2">
                  <c:v>Har en dårligere dag på skolen når vi er ute</c:v>
                </c:pt>
                <c:pt idx="3">
                  <c:v>Vet ikke</c:v>
                </c:pt>
              </c:strCache>
            </c:strRef>
          </c:cat>
          <c:val>
            <c:numRef>
              <c:f>Sheet1!$B$2:$B$5</c:f>
              <c:numCache>
                <c:formatCode>0%</c:formatCode>
                <c:ptCount val="4"/>
                <c:pt idx="0">
                  <c:v>0.57999999999999996</c:v>
                </c:pt>
                <c:pt idx="1">
                  <c:v>0.28999999999999998</c:v>
                </c:pt>
                <c:pt idx="2">
                  <c:v>0.04</c:v>
                </c:pt>
                <c:pt idx="3">
                  <c:v>0.09</c:v>
                </c:pt>
              </c:numCache>
            </c:numRef>
          </c:val>
          <c:extLst>
            <c:ext xmlns:c16="http://schemas.microsoft.com/office/drawing/2014/chart" uri="{C3380CC4-5D6E-409C-BE32-E72D297353CC}">
              <c16:uniqueId val="{00000000-C5AC-4A8D-BC3A-EE2915206095}"/>
            </c:ext>
          </c:extLst>
        </c:ser>
        <c:dLbls>
          <c:showLegendKey val="0"/>
          <c:showVal val="0"/>
          <c:showCatName val="0"/>
          <c:showSerName val="0"/>
          <c:showPercent val="0"/>
          <c:showBubbleSize val="0"/>
        </c:dLbls>
        <c:gapWidth val="182"/>
        <c:axId val="67451136"/>
        <c:axId val="66437120"/>
      </c:barChart>
      <c:catAx>
        <c:axId val="67451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majorUnit val="0.2"/>
      </c:valAx>
      <c:spPr>
        <a:noFill/>
        <a:ln>
          <a:noFill/>
        </a:ln>
        <a:effectLst/>
      </c:spPr>
    </c:plotArea>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84527026832006E-2"/>
          <c:y val="3.4104452469562237E-2"/>
          <c:w val="0.90571480181221153"/>
          <c:h val="0.61769414373234177"/>
        </c:manualLayout>
      </c:layout>
      <c:barChart>
        <c:barDir val="col"/>
        <c:grouping val="stacked"/>
        <c:varyColors val="0"/>
        <c:ser>
          <c:idx val="0"/>
          <c:order val="0"/>
          <c:tx>
            <c:strRef>
              <c:f>Sheet1!$B$1</c:f>
              <c:strCache>
                <c:ptCount val="1"/>
                <c:pt idx="0">
                  <c:v>Har en bedre dag på skolen 
når vi er ute (n=375)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Sheet1!$B$2:$B$8</c:f>
              <c:numCache>
                <c:formatCode>0%</c:formatCode>
                <c:ptCount val="7"/>
                <c:pt idx="0">
                  <c:v>0.57999999999999996</c:v>
                </c:pt>
                <c:pt idx="1">
                  <c:v>0.62</c:v>
                </c:pt>
                <c:pt idx="2">
                  <c:v>0.62</c:v>
                </c:pt>
                <c:pt idx="3">
                  <c:v>0.57999999999999996</c:v>
                </c:pt>
                <c:pt idx="4">
                  <c:v>0.5</c:v>
                </c:pt>
                <c:pt idx="5">
                  <c:v>0.62</c:v>
                </c:pt>
                <c:pt idx="6">
                  <c:v>0.5</c:v>
                </c:pt>
              </c:numCache>
            </c:numRef>
          </c:val>
          <c:extLst>
            <c:ext xmlns:c16="http://schemas.microsoft.com/office/drawing/2014/chart" uri="{C3380CC4-5D6E-409C-BE32-E72D297353CC}">
              <c16:uniqueId val="{00000000-B3A1-4518-A24C-5B6E06CD1D66}"/>
            </c:ext>
          </c:extLst>
        </c:ser>
        <c:ser>
          <c:idx val="1"/>
          <c:order val="1"/>
          <c:tx>
            <c:strRef>
              <c:f>Sheet1!$C$1</c:f>
              <c:strCache>
                <c:ptCount val="1"/>
                <c:pt idx="0">
                  <c:v>Har en like bra dag på skolen 
enten vi er ute eller inne (n=197)</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Sheet1!$C$2:$C$8</c:f>
              <c:numCache>
                <c:formatCode>0%</c:formatCode>
                <c:ptCount val="7"/>
                <c:pt idx="0">
                  <c:v>0.28999999999999998</c:v>
                </c:pt>
                <c:pt idx="1">
                  <c:v>0.24</c:v>
                </c:pt>
                <c:pt idx="2">
                  <c:v>0.24</c:v>
                </c:pt>
                <c:pt idx="3">
                  <c:v>0.24</c:v>
                </c:pt>
                <c:pt idx="4">
                  <c:v>0.38</c:v>
                </c:pt>
                <c:pt idx="5">
                  <c:v>0.28000000000000003</c:v>
                </c:pt>
                <c:pt idx="6">
                  <c:v>0.34</c:v>
                </c:pt>
              </c:numCache>
            </c:numRef>
          </c:val>
          <c:extLst>
            <c:ext xmlns:c16="http://schemas.microsoft.com/office/drawing/2014/chart" uri="{C3380CC4-5D6E-409C-BE32-E72D297353CC}">
              <c16:uniqueId val="{00000001-B3A1-4518-A24C-5B6E06CD1D66}"/>
            </c:ext>
          </c:extLst>
        </c:ser>
        <c:ser>
          <c:idx val="2"/>
          <c:order val="2"/>
          <c:tx>
            <c:strRef>
              <c:f>Sheet1!$D$1</c:f>
              <c:strCache>
                <c:ptCount val="1"/>
                <c:pt idx="0">
                  <c:v>Har en dårligere dag på skolen 
når vi er ute (n=31)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Sheet1!$D$2:$D$8</c:f>
              <c:numCache>
                <c:formatCode>0%</c:formatCode>
                <c:ptCount val="7"/>
                <c:pt idx="0">
                  <c:v>0.04</c:v>
                </c:pt>
                <c:pt idx="1">
                  <c:v>0.02</c:v>
                </c:pt>
                <c:pt idx="2">
                  <c:v>0.06</c:v>
                </c:pt>
                <c:pt idx="3">
                  <c:v>0.06</c:v>
                </c:pt>
                <c:pt idx="4">
                  <c:v>0.05</c:v>
                </c:pt>
                <c:pt idx="5">
                  <c:v>0.03</c:v>
                </c:pt>
                <c:pt idx="6">
                  <c:v>0.05</c:v>
                </c:pt>
              </c:numCache>
            </c:numRef>
          </c:val>
          <c:extLst>
            <c:ext xmlns:c16="http://schemas.microsoft.com/office/drawing/2014/chart" uri="{C3380CC4-5D6E-409C-BE32-E72D297353CC}">
              <c16:uniqueId val="{00000002-B3A1-4518-A24C-5B6E06CD1D66}"/>
            </c:ext>
          </c:extLst>
        </c:ser>
        <c:ser>
          <c:idx val="3"/>
          <c:order val="3"/>
          <c:tx>
            <c:strRef>
              <c:f>Sheet1!$E$1</c:f>
              <c:strCache>
                <c:ptCount val="1"/>
                <c:pt idx="0">
                  <c:v>Vet ikke (n=60)</c:v>
                </c:pt>
              </c:strCache>
            </c:strRef>
          </c:tx>
          <c:spPr>
            <a:solidFill>
              <a:srgbClr val="4F9D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Sheet1!$E$2:$E$8</c:f>
              <c:numCache>
                <c:formatCode>0%</c:formatCode>
                <c:ptCount val="7"/>
                <c:pt idx="0">
                  <c:v>0.09</c:v>
                </c:pt>
                <c:pt idx="1">
                  <c:v>0.11</c:v>
                </c:pt>
                <c:pt idx="2">
                  <c:v>7.0000000000000007E-2</c:v>
                </c:pt>
                <c:pt idx="3">
                  <c:v>0.12</c:v>
                </c:pt>
                <c:pt idx="4">
                  <c:v>7.0000000000000007E-2</c:v>
                </c:pt>
                <c:pt idx="5">
                  <c:v>0.06</c:v>
                </c:pt>
                <c:pt idx="6">
                  <c:v>0.1</c:v>
                </c:pt>
              </c:numCache>
            </c:numRef>
          </c:val>
          <c:extLst>
            <c:ext xmlns:c16="http://schemas.microsoft.com/office/drawing/2014/chart" uri="{C3380CC4-5D6E-409C-BE32-E72D297353CC}">
              <c16:uniqueId val="{00000003-B3A1-4518-A24C-5B6E06CD1D66}"/>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majorUnit val="0.2"/>
      </c:valAx>
      <c:spPr>
        <a:noFill/>
        <a:ln>
          <a:noFill/>
        </a:ln>
        <a:effectLst/>
      </c:spPr>
    </c:plotArea>
    <c:legend>
      <c:legendPos val="b"/>
      <c:layout>
        <c:manualLayout>
          <c:xMode val="edge"/>
          <c:yMode val="edge"/>
          <c:x val="6.9797107542575315E-2"/>
          <c:y val="0.73304950069955788"/>
          <c:w val="0.88026112355961605"/>
          <c:h val="0.250641395117584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ANDEL BEFOLNING</c:v>
                </c:pt>
              </c:strCache>
            </c:strRef>
          </c:tx>
          <c:spPr>
            <a:solidFill>
              <a:srgbClr val="002554"/>
            </a:solidFill>
            <a:ln>
              <a:noFill/>
            </a:ln>
          </c:spPr>
          <c:dPt>
            <c:idx val="0"/>
            <c:bubble3D val="0"/>
            <c:spPr>
              <a:solidFill>
                <a:srgbClr val="002554"/>
              </a:solidFill>
              <a:ln w="19050">
                <a:noFill/>
              </a:ln>
              <a:effectLst/>
            </c:spPr>
            <c:extLst>
              <c:ext xmlns:c16="http://schemas.microsoft.com/office/drawing/2014/chart" uri="{C3380CC4-5D6E-409C-BE32-E72D297353CC}">
                <c16:uniqueId val="{00000001-C55D-41BE-AC92-00D509E81A22}"/>
              </c:ext>
            </c:extLst>
          </c:dPt>
          <c:dPt>
            <c:idx val="1"/>
            <c:bubble3D val="0"/>
            <c:spPr>
              <a:solidFill>
                <a:srgbClr val="009D9C"/>
              </a:solidFill>
              <a:ln w="19050">
                <a:noFill/>
              </a:ln>
              <a:effectLst/>
            </c:spPr>
            <c:extLst>
              <c:ext xmlns:c16="http://schemas.microsoft.com/office/drawing/2014/chart" uri="{C3380CC4-5D6E-409C-BE32-E72D297353CC}">
                <c16:uniqueId val="{00000003-C55D-41BE-AC92-00D509E81A22}"/>
              </c:ext>
            </c:extLst>
          </c:dPt>
          <c:cat>
            <c:strRef>
              <c:f>Sheet1!$A$2:$A$3</c:f>
              <c:strCache>
                <c:ptCount val="2"/>
                <c:pt idx="0">
                  <c:v>Gutt</c:v>
                </c:pt>
                <c:pt idx="1">
                  <c:v>Jente</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4-C55D-41BE-AC92-00D509E81A22}"/>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64892789690036E-4"/>
          <c:y val="0"/>
          <c:w val="0.82734109425515079"/>
          <c:h val="0.99930546649567165"/>
        </c:manualLayout>
      </c:layout>
      <c:barChart>
        <c:barDir val="bar"/>
        <c:grouping val="clustered"/>
        <c:varyColors val="0"/>
        <c:ser>
          <c:idx val="0"/>
          <c:order val="0"/>
          <c:tx>
            <c:strRef>
              <c:f>Feuil1!$B$1</c:f>
              <c:strCache>
                <c:ptCount val="1"/>
                <c:pt idx="0">
                  <c:v>age I POP</c:v>
                </c:pt>
              </c:strCache>
            </c:strRef>
          </c:tx>
          <c:spPr>
            <a:solidFill>
              <a:schemeClr val="tx2"/>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405A9C"/>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8-11</c:v>
                </c:pt>
                <c:pt idx="1">
                  <c:v>12-15</c:v>
                </c:pt>
                <c:pt idx="2">
                  <c:v>16-19</c:v>
                </c:pt>
              </c:strCache>
            </c:strRef>
          </c:cat>
          <c:val>
            <c:numRef>
              <c:f>Feuil1!$B$2:$B$4</c:f>
              <c:numCache>
                <c:formatCode>0%</c:formatCode>
                <c:ptCount val="3"/>
                <c:pt idx="0">
                  <c:v>0.26</c:v>
                </c:pt>
                <c:pt idx="1">
                  <c:v>0.33</c:v>
                </c:pt>
                <c:pt idx="2">
                  <c:v>0.41</c:v>
                </c:pt>
              </c:numCache>
            </c:numRef>
          </c:val>
          <c:extLst>
            <c:ext xmlns:c16="http://schemas.microsoft.com/office/drawing/2014/chart" uri="{C3380CC4-5D6E-409C-BE32-E72D297353CC}">
              <c16:uniqueId val="{00000000-7D5E-41C6-8994-E74361277F08}"/>
            </c:ext>
          </c:extLst>
        </c:ser>
        <c:dLbls>
          <c:showLegendKey val="0"/>
          <c:showVal val="1"/>
          <c:showCatName val="0"/>
          <c:showSerName val="0"/>
          <c:showPercent val="0"/>
          <c:showBubbleSize val="0"/>
        </c:dLbls>
        <c:gapWidth val="107"/>
        <c:axId val="788165872"/>
        <c:axId val="788166200"/>
      </c:barChart>
      <c:catAx>
        <c:axId val="788165872"/>
        <c:scaling>
          <c:orientation val="maxMin"/>
        </c:scaling>
        <c:delete val="1"/>
        <c:axPos val="l"/>
        <c:numFmt formatCode="General" sourceLinked="1"/>
        <c:majorTickMark val="out"/>
        <c:minorTickMark val="none"/>
        <c:tickLblPos val="nextTo"/>
        <c:crossAx val="788166200"/>
        <c:crosses val="autoZero"/>
        <c:auto val="1"/>
        <c:lblAlgn val="ctr"/>
        <c:lblOffset val="100"/>
        <c:noMultiLvlLbl val="0"/>
      </c:catAx>
      <c:valAx>
        <c:axId val="788166200"/>
        <c:scaling>
          <c:orientation val="minMax"/>
        </c:scaling>
        <c:delete val="1"/>
        <c:axPos val="t"/>
        <c:numFmt formatCode="0%" sourceLinked="1"/>
        <c:majorTickMark val="out"/>
        <c:minorTickMark val="none"/>
        <c:tickLblPos val="nextTo"/>
        <c:crossAx val="788165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13801959340444E-2"/>
          <c:y val="3.4104452469562237E-2"/>
          <c:w val="0.92876228404112338"/>
          <c:h val="0.74603489777167376"/>
        </c:manualLayout>
      </c:layout>
      <c:barChart>
        <c:barDir val="col"/>
        <c:grouping val="stacked"/>
        <c:varyColors val="0"/>
        <c:ser>
          <c:idx val="0"/>
          <c:order val="0"/>
          <c:tx>
            <c:strRef>
              <c:f>Sheet1!$B$1</c:f>
              <c:strCache>
                <c:ptCount val="1"/>
                <c:pt idx="0">
                  <c:v>Flere ganger i uka (n=77)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Sheet1!$B$2:$B$8</c:f>
              <c:numCache>
                <c:formatCode>0%</c:formatCode>
                <c:ptCount val="7"/>
                <c:pt idx="0">
                  <c:v>0.08</c:v>
                </c:pt>
                <c:pt idx="1">
                  <c:v>0.1</c:v>
                </c:pt>
                <c:pt idx="2">
                  <c:v>0.15</c:v>
                </c:pt>
                <c:pt idx="3">
                  <c:v>7.0000000000000007E-2</c:v>
                </c:pt>
                <c:pt idx="4">
                  <c:v>0.1</c:v>
                </c:pt>
                <c:pt idx="5">
                  <c:v>0.06</c:v>
                </c:pt>
                <c:pt idx="6">
                  <c:v>0.04</c:v>
                </c:pt>
              </c:numCache>
            </c:numRef>
          </c:val>
          <c:extLst>
            <c:ext xmlns:c16="http://schemas.microsoft.com/office/drawing/2014/chart" uri="{C3380CC4-5D6E-409C-BE32-E72D297353CC}">
              <c16:uniqueId val="{00000000-1CE0-4546-8812-D478E6559C2F}"/>
            </c:ext>
          </c:extLst>
        </c:ser>
        <c:ser>
          <c:idx val="1"/>
          <c:order val="1"/>
          <c:tx>
            <c:strRef>
              <c:f>Sheet1!$C$1</c:f>
              <c:strCache>
                <c:ptCount val="1"/>
                <c:pt idx="0">
                  <c:v>Ca en gang i uka (n=152)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Sheet1!$C$2:$C$8</c:f>
              <c:numCache>
                <c:formatCode>0%</c:formatCode>
                <c:ptCount val="7"/>
                <c:pt idx="0">
                  <c:v>0.17</c:v>
                </c:pt>
                <c:pt idx="1">
                  <c:v>0.27</c:v>
                </c:pt>
                <c:pt idx="2">
                  <c:v>0.19</c:v>
                </c:pt>
                <c:pt idx="3">
                  <c:v>0.11</c:v>
                </c:pt>
                <c:pt idx="4">
                  <c:v>0.33</c:v>
                </c:pt>
                <c:pt idx="5">
                  <c:v>7.0000000000000007E-2</c:v>
                </c:pt>
                <c:pt idx="6">
                  <c:v>0.06</c:v>
                </c:pt>
              </c:numCache>
            </c:numRef>
          </c:val>
          <c:extLst>
            <c:ext xmlns:c16="http://schemas.microsoft.com/office/drawing/2014/chart" uri="{C3380CC4-5D6E-409C-BE32-E72D297353CC}">
              <c16:uniqueId val="{00000001-1CE0-4546-8812-D478E6559C2F}"/>
            </c:ext>
          </c:extLst>
        </c:ser>
        <c:ser>
          <c:idx val="2"/>
          <c:order val="2"/>
          <c:tx>
            <c:strRef>
              <c:f>Sheet1!$D$1</c:f>
              <c:strCache>
                <c:ptCount val="1"/>
                <c:pt idx="0">
                  <c:v>Ca en gang i måneden (n=125)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Sheet1!$D$2:$D$8</c:f>
              <c:numCache>
                <c:formatCode>0%</c:formatCode>
                <c:ptCount val="7"/>
                <c:pt idx="0">
                  <c:v>0.14000000000000001</c:v>
                </c:pt>
                <c:pt idx="1">
                  <c:v>0.25</c:v>
                </c:pt>
                <c:pt idx="2">
                  <c:v>0.15</c:v>
                </c:pt>
                <c:pt idx="3">
                  <c:v>7.0000000000000007E-2</c:v>
                </c:pt>
                <c:pt idx="4">
                  <c:v>0.2</c:v>
                </c:pt>
                <c:pt idx="5">
                  <c:v>0.12</c:v>
                </c:pt>
                <c:pt idx="6">
                  <c:v>7.0000000000000007E-2</c:v>
                </c:pt>
              </c:numCache>
            </c:numRef>
          </c:val>
          <c:extLst>
            <c:ext xmlns:c16="http://schemas.microsoft.com/office/drawing/2014/chart" uri="{C3380CC4-5D6E-409C-BE32-E72D297353CC}">
              <c16:uniqueId val="{00000002-1CE0-4546-8812-D478E6559C2F}"/>
            </c:ext>
          </c:extLst>
        </c:ser>
        <c:ser>
          <c:idx val="3"/>
          <c:order val="3"/>
          <c:tx>
            <c:strRef>
              <c:f>Sheet1!$E$1</c:f>
              <c:strCache>
                <c:ptCount val="1"/>
                <c:pt idx="0">
                  <c:v>Sjeldnere (n=309)</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Sheet1!$E$2:$E$8</c:f>
              <c:numCache>
                <c:formatCode>0%</c:formatCode>
                <c:ptCount val="7"/>
                <c:pt idx="0">
                  <c:v>0.33</c:v>
                </c:pt>
                <c:pt idx="1">
                  <c:v>0.28000000000000003</c:v>
                </c:pt>
                <c:pt idx="2">
                  <c:v>0.33</c:v>
                </c:pt>
                <c:pt idx="3">
                  <c:v>0.3</c:v>
                </c:pt>
                <c:pt idx="4">
                  <c:v>0.32</c:v>
                </c:pt>
                <c:pt idx="5">
                  <c:v>0.47</c:v>
                </c:pt>
                <c:pt idx="6">
                  <c:v>0.25</c:v>
                </c:pt>
              </c:numCache>
            </c:numRef>
          </c:val>
          <c:extLst>
            <c:ext xmlns:c16="http://schemas.microsoft.com/office/drawing/2014/chart" uri="{C3380CC4-5D6E-409C-BE32-E72D297353CC}">
              <c16:uniqueId val="{00000003-1CE0-4546-8812-D478E6559C2F}"/>
            </c:ext>
          </c:extLst>
        </c:ser>
        <c:ser>
          <c:idx val="4"/>
          <c:order val="4"/>
          <c:tx>
            <c:strRef>
              <c:f>Sheet1!$F$1</c:f>
              <c:strCache>
                <c:ptCount val="1"/>
                <c:pt idx="0">
                  <c:v>Aldri (n=252)</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Sheet1!$F$2:$F$8</c:f>
            </c:numRef>
          </c:val>
          <c:extLst>
            <c:ext xmlns:c16="http://schemas.microsoft.com/office/drawing/2014/chart" uri="{C3380CC4-5D6E-409C-BE32-E72D297353CC}">
              <c16:uniqueId val="{00000004-1CE0-4546-8812-D478E6559C2F}"/>
            </c:ext>
          </c:extLst>
        </c:ser>
        <c:ser>
          <c:idx val="5"/>
          <c:order val="5"/>
          <c:tx>
            <c:strRef>
              <c:f>Sheet1!$G$1</c:f>
              <c:strCache>
                <c:ptCount val="1"/>
                <c:pt idx="0">
                  <c:v>Vet ikke (n=50)</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Sheet1!$G$2:$G$8</c:f>
            </c:numRef>
          </c:val>
          <c:extLst>
            <c:ext xmlns:c16="http://schemas.microsoft.com/office/drawing/2014/chart" uri="{C3380CC4-5D6E-409C-BE32-E72D297353CC}">
              <c16:uniqueId val="{00000005-1CE0-4546-8812-D478E6559C2F}"/>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majorUnit val="0.2"/>
      </c:valAx>
      <c:spPr>
        <a:noFill/>
        <a:ln>
          <a:noFill/>
        </a:ln>
        <a:effectLst/>
      </c:spPr>
    </c:plotArea>
    <c:legend>
      <c:legendPos val="b"/>
      <c:layout>
        <c:manualLayout>
          <c:xMode val="edge"/>
          <c:yMode val="edge"/>
          <c:x val="6.6155817505253817E-2"/>
          <c:y val="0.91978513275686691"/>
          <c:w val="0.93384419964240051"/>
          <c:h val="8.02148672431330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(n=965)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For mye</c:v>
                </c:pt>
                <c:pt idx="1">
                  <c:v>Passe mye</c:v>
                </c:pt>
                <c:pt idx="2">
                  <c:v>For lite</c:v>
                </c:pt>
                <c:pt idx="3">
                  <c:v>Vet ikke</c:v>
                </c:pt>
              </c:strCache>
            </c:strRef>
          </c:cat>
          <c:val>
            <c:numRef>
              <c:f>Sheet1!$B$2:$B$5</c:f>
              <c:numCache>
                <c:formatCode>0%</c:formatCode>
                <c:ptCount val="4"/>
                <c:pt idx="0">
                  <c:v>0.03</c:v>
                </c:pt>
                <c:pt idx="1">
                  <c:v>0.52</c:v>
                </c:pt>
                <c:pt idx="2">
                  <c:v>0.39</c:v>
                </c:pt>
                <c:pt idx="3">
                  <c:v>0.06</c:v>
                </c:pt>
              </c:numCache>
            </c:numRef>
          </c:val>
          <c:extLst>
            <c:ext xmlns:c16="http://schemas.microsoft.com/office/drawing/2014/chart" uri="{C3380CC4-5D6E-409C-BE32-E72D297353CC}">
              <c16:uniqueId val="{00000000-AFB7-4DDC-BFC5-16D8CB8D1131}"/>
            </c:ext>
          </c:extLst>
        </c:ser>
        <c:dLbls>
          <c:showLegendKey val="0"/>
          <c:showVal val="0"/>
          <c:showCatName val="0"/>
          <c:showSerName val="0"/>
          <c:showPercent val="0"/>
          <c:showBubbleSize val="0"/>
        </c:dLbls>
        <c:gapWidth val="182"/>
        <c:axId val="67451136"/>
        <c:axId val="66437120"/>
      </c:barChart>
      <c:catAx>
        <c:axId val="67451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19070892210881E-2"/>
          <c:y val="3.4104452469562237E-2"/>
          <c:w val="0.91406886832252487"/>
          <c:h val="0.72852304279741076"/>
        </c:manualLayout>
      </c:layout>
      <c:barChart>
        <c:barDir val="col"/>
        <c:grouping val="stacked"/>
        <c:varyColors val="0"/>
        <c:ser>
          <c:idx val="0"/>
          <c:order val="0"/>
          <c:tx>
            <c:strRef>
              <c:f>Sheet1!$B$1</c:f>
              <c:strCache>
                <c:ptCount val="1"/>
                <c:pt idx="0">
                  <c:v>For mye (n=27)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Sheet1!$B$2:$B$8</c:f>
              <c:numCache>
                <c:formatCode>0%</c:formatCode>
                <c:ptCount val="7"/>
                <c:pt idx="0">
                  <c:v>0.03</c:v>
                </c:pt>
                <c:pt idx="1">
                  <c:v>0.01</c:v>
                </c:pt>
                <c:pt idx="2">
                  <c:v>0.05</c:v>
                </c:pt>
                <c:pt idx="3">
                  <c:v>0.03</c:v>
                </c:pt>
                <c:pt idx="4">
                  <c:v>0.05</c:v>
                </c:pt>
                <c:pt idx="5">
                  <c:v>0.01</c:v>
                </c:pt>
                <c:pt idx="6">
                  <c:v>0.02</c:v>
                </c:pt>
              </c:numCache>
            </c:numRef>
          </c:val>
          <c:extLst>
            <c:ext xmlns:c16="http://schemas.microsoft.com/office/drawing/2014/chart" uri="{C3380CC4-5D6E-409C-BE32-E72D297353CC}">
              <c16:uniqueId val="{00000000-4901-45C2-A714-3565A89236C0}"/>
            </c:ext>
          </c:extLst>
        </c:ser>
        <c:ser>
          <c:idx val="1"/>
          <c:order val="1"/>
          <c:tx>
            <c:strRef>
              <c:f>Sheet1!$C$1</c:f>
              <c:strCache>
                <c:ptCount val="1"/>
                <c:pt idx="0">
                  <c:v>Passe mye (n=472)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Sheet1!$C$2:$C$8</c:f>
              <c:numCache>
                <c:formatCode>0%</c:formatCode>
                <c:ptCount val="7"/>
                <c:pt idx="0">
                  <c:v>0.52</c:v>
                </c:pt>
                <c:pt idx="1">
                  <c:v>0.64</c:v>
                </c:pt>
                <c:pt idx="2">
                  <c:v>0.48</c:v>
                </c:pt>
                <c:pt idx="3">
                  <c:v>0.38</c:v>
                </c:pt>
                <c:pt idx="4">
                  <c:v>0.69</c:v>
                </c:pt>
                <c:pt idx="5">
                  <c:v>0.5</c:v>
                </c:pt>
                <c:pt idx="6">
                  <c:v>0.39</c:v>
                </c:pt>
              </c:numCache>
            </c:numRef>
          </c:val>
          <c:extLst>
            <c:ext xmlns:c16="http://schemas.microsoft.com/office/drawing/2014/chart" uri="{C3380CC4-5D6E-409C-BE32-E72D297353CC}">
              <c16:uniqueId val="{00000001-4901-45C2-A714-3565A89236C0}"/>
            </c:ext>
          </c:extLst>
        </c:ser>
        <c:ser>
          <c:idx val="2"/>
          <c:order val="2"/>
          <c:tx>
            <c:strRef>
              <c:f>Sheet1!$D$1</c:f>
              <c:strCache>
                <c:ptCount val="1"/>
                <c:pt idx="0">
                  <c:v>For lite (n=393)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Sheet1!$D$2:$D$8</c:f>
              <c:numCache>
                <c:formatCode>0%</c:formatCode>
                <c:ptCount val="7"/>
                <c:pt idx="0">
                  <c:v>0.39</c:v>
                </c:pt>
                <c:pt idx="1">
                  <c:v>0.33</c:v>
                </c:pt>
                <c:pt idx="2">
                  <c:v>0.44</c:v>
                </c:pt>
                <c:pt idx="3">
                  <c:v>0.41</c:v>
                </c:pt>
                <c:pt idx="4">
                  <c:v>0.26</c:v>
                </c:pt>
                <c:pt idx="5">
                  <c:v>0.45</c:v>
                </c:pt>
                <c:pt idx="6">
                  <c:v>0.46</c:v>
                </c:pt>
              </c:numCache>
            </c:numRef>
          </c:val>
          <c:extLst>
            <c:ext xmlns:c16="http://schemas.microsoft.com/office/drawing/2014/chart" uri="{C3380CC4-5D6E-409C-BE32-E72D297353CC}">
              <c16:uniqueId val="{00000002-4901-45C2-A714-3565A89236C0}"/>
            </c:ext>
          </c:extLst>
        </c:ser>
        <c:ser>
          <c:idx val="3"/>
          <c:order val="3"/>
          <c:tx>
            <c:strRef>
              <c:f>Sheet1!$E$1</c:f>
              <c:strCache>
                <c:ptCount val="1"/>
                <c:pt idx="0">
                  <c:v>Vet ikke (n=73)</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Sheet1!$E$2:$E$8</c:f>
            </c:numRef>
          </c:val>
          <c:extLst>
            <c:ext xmlns:c16="http://schemas.microsoft.com/office/drawing/2014/chart" uri="{C3380CC4-5D6E-409C-BE32-E72D297353CC}">
              <c16:uniqueId val="{00000003-4901-45C2-A714-3565A89236C0}"/>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(n=663)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Mer undervisning ute enn du har nå</c:v>
                </c:pt>
                <c:pt idx="1">
                  <c:v>Like mye undervisning ute som du har nå</c:v>
                </c:pt>
                <c:pt idx="2">
                  <c:v>Mindre undervisning ute enn du har nå</c:v>
                </c:pt>
                <c:pt idx="3">
                  <c:v>Vet ikke</c:v>
                </c:pt>
              </c:strCache>
            </c:strRef>
          </c:cat>
          <c:val>
            <c:numRef>
              <c:f>Sheet1!$B$2:$B$5</c:f>
              <c:numCache>
                <c:formatCode>0%</c:formatCode>
                <c:ptCount val="4"/>
                <c:pt idx="0">
                  <c:v>0.53</c:v>
                </c:pt>
                <c:pt idx="1">
                  <c:v>0.36</c:v>
                </c:pt>
                <c:pt idx="2">
                  <c:v>0.04</c:v>
                </c:pt>
                <c:pt idx="3">
                  <c:v>0.06</c:v>
                </c:pt>
              </c:numCache>
            </c:numRef>
          </c:val>
          <c:extLst>
            <c:ext xmlns:c16="http://schemas.microsoft.com/office/drawing/2014/chart" uri="{C3380CC4-5D6E-409C-BE32-E72D297353CC}">
              <c16:uniqueId val="{00000000-7C27-425B-AD93-52AE10FA8033}"/>
            </c:ext>
          </c:extLst>
        </c:ser>
        <c:dLbls>
          <c:showLegendKey val="0"/>
          <c:showVal val="0"/>
          <c:showCatName val="0"/>
          <c:showSerName val="0"/>
          <c:showPercent val="0"/>
          <c:showBubbleSize val="0"/>
        </c:dLbls>
        <c:gapWidth val="182"/>
        <c:axId val="67451136"/>
        <c:axId val="66437120"/>
      </c:barChart>
      <c:catAx>
        <c:axId val="67451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valAx>
      <c:spPr>
        <a:noFill/>
        <a:ln>
          <a:noFill/>
        </a:ln>
        <a:effectLst/>
      </c:spPr>
    </c:plotArea>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93864353912279E-2"/>
          <c:y val="3.4104452469562237E-2"/>
          <c:w val="0.90059277010663519"/>
          <c:h val="0.71615857007660633"/>
        </c:manualLayout>
      </c:layout>
      <c:barChart>
        <c:barDir val="col"/>
        <c:grouping val="stacked"/>
        <c:varyColors val="0"/>
        <c:ser>
          <c:idx val="0"/>
          <c:order val="0"/>
          <c:tx>
            <c:strRef>
              <c:f>Sheet1!$B$1</c:f>
              <c:strCache>
                <c:ptCount val="1"/>
                <c:pt idx="0">
                  <c:v>Mer undervisning ute enn 
du har nå (n=342)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Sheet1!$B$2:$B$8</c:f>
              <c:numCache>
                <c:formatCode>0%</c:formatCode>
                <c:ptCount val="7"/>
                <c:pt idx="0">
                  <c:v>0.53</c:v>
                </c:pt>
                <c:pt idx="1">
                  <c:v>0.65</c:v>
                </c:pt>
                <c:pt idx="2">
                  <c:v>0.53</c:v>
                </c:pt>
                <c:pt idx="3">
                  <c:v>0.41</c:v>
                </c:pt>
                <c:pt idx="4">
                  <c:v>0.48</c:v>
                </c:pt>
                <c:pt idx="5">
                  <c:v>0.65</c:v>
                </c:pt>
                <c:pt idx="6">
                  <c:v>0.39</c:v>
                </c:pt>
              </c:numCache>
            </c:numRef>
          </c:val>
          <c:extLst>
            <c:ext xmlns:c16="http://schemas.microsoft.com/office/drawing/2014/chart" uri="{C3380CC4-5D6E-409C-BE32-E72D297353CC}">
              <c16:uniqueId val="{00000000-3728-41E3-8262-EA6775570A08}"/>
            </c:ext>
          </c:extLst>
        </c:ser>
        <c:ser>
          <c:idx val="1"/>
          <c:order val="1"/>
          <c:tx>
            <c:strRef>
              <c:f>Sheet1!$C$1</c:f>
              <c:strCache>
                <c:ptCount val="1"/>
                <c:pt idx="0">
                  <c:v>Like mye undervisning ute 
som du har nå (n=250)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Sheet1!$C$2:$C$8</c:f>
              <c:numCache>
                <c:formatCode>0%</c:formatCode>
                <c:ptCount val="7"/>
                <c:pt idx="0">
                  <c:v>0.36</c:v>
                </c:pt>
                <c:pt idx="1">
                  <c:v>0.23</c:v>
                </c:pt>
                <c:pt idx="2">
                  <c:v>0.39</c:v>
                </c:pt>
                <c:pt idx="3">
                  <c:v>0.44</c:v>
                </c:pt>
                <c:pt idx="4">
                  <c:v>0.42</c:v>
                </c:pt>
                <c:pt idx="5">
                  <c:v>0.28000000000000003</c:v>
                </c:pt>
                <c:pt idx="6">
                  <c:v>0.5</c:v>
                </c:pt>
              </c:numCache>
            </c:numRef>
          </c:val>
          <c:extLst>
            <c:ext xmlns:c16="http://schemas.microsoft.com/office/drawing/2014/chart" uri="{C3380CC4-5D6E-409C-BE32-E72D297353CC}">
              <c16:uniqueId val="{00000001-3728-41E3-8262-EA6775570A08}"/>
            </c:ext>
          </c:extLst>
        </c:ser>
        <c:ser>
          <c:idx val="2"/>
          <c:order val="2"/>
          <c:tx>
            <c:strRef>
              <c:f>Sheet1!$D$1</c:f>
              <c:strCache>
                <c:ptCount val="1"/>
                <c:pt idx="0">
                  <c:v>Mindre undervisning ute enn 
du har nå (n=28)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Sheet1!$D$2:$D$8</c:f>
              <c:numCache>
                <c:formatCode>0%</c:formatCode>
                <c:ptCount val="7"/>
                <c:pt idx="0">
                  <c:v>0.04</c:v>
                </c:pt>
                <c:pt idx="1">
                  <c:v>0.05</c:v>
                </c:pt>
                <c:pt idx="2">
                  <c:v>0.02</c:v>
                </c:pt>
                <c:pt idx="3">
                  <c:v>7.0000000000000007E-2</c:v>
                </c:pt>
                <c:pt idx="4">
                  <c:v>0.03</c:v>
                </c:pt>
                <c:pt idx="5">
                  <c:v>0.02</c:v>
                </c:pt>
                <c:pt idx="6">
                  <c:v>0.06</c:v>
                </c:pt>
              </c:numCache>
            </c:numRef>
          </c:val>
          <c:extLst>
            <c:ext xmlns:c16="http://schemas.microsoft.com/office/drawing/2014/chart" uri="{C3380CC4-5D6E-409C-BE32-E72D297353CC}">
              <c16:uniqueId val="{00000002-3728-41E3-8262-EA6775570A08}"/>
            </c:ext>
          </c:extLst>
        </c:ser>
        <c:ser>
          <c:idx val="3"/>
          <c:order val="3"/>
          <c:tx>
            <c:strRef>
              <c:f>Sheet1!$E$1</c:f>
              <c:strCache>
                <c:ptCount val="1"/>
                <c:pt idx="0">
                  <c:v>Vet ikke (n=43)</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Sheet1!$E$2:$E$8</c:f>
            </c:numRef>
          </c:val>
          <c:extLst>
            <c:ext xmlns:c16="http://schemas.microsoft.com/office/drawing/2014/chart" uri="{C3380CC4-5D6E-409C-BE32-E72D297353CC}">
              <c16:uniqueId val="{00000003-3728-41E3-8262-EA6775570A08}"/>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93864353912279E-2"/>
          <c:y val="3.4104452469562237E-2"/>
          <c:w val="0.90059277010663519"/>
          <c:h val="0.62041848156451818"/>
        </c:manualLayout>
      </c:layout>
      <c:barChart>
        <c:barDir val="col"/>
        <c:grouping val="stacked"/>
        <c:varyColors val="0"/>
        <c:ser>
          <c:idx val="0"/>
          <c:order val="0"/>
          <c:tx>
            <c:strRef>
              <c:f>Sheet1!$B$1</c:f>
              <c:strCache>
                <c:ptCount val="1"/>
                <c:pt idx="0">
                  <c:v>Mer undervisning ute enn 
du har nå (n=342)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5"/>
                <c:pt idx="0">
                  <c:v>Total</c:v>
                </c:pt>
                <c:pt idx="1">
                  <c:v>Flere ganger i uka</c:v>
                </c:pt>
                <c:pt idx="2">
                  <c:v>Ca en gang i uka</c:v>
                </c:pt>
                <c:pt idx="3">
                  <c:v>Ca en gang i måneden</c:v>
                </c:pt>
                <c:pt idx="4">
                  <c:v>Sjeldnere</c:v>
                </c:pt>
              </c:strCache>
            </c:strRef>
          </c:cat>
          <c:val>
            <c:numRef>
              <c:f>Sheet1!$B$2:$B$8</c:f>
              <c:numCache>
                <c:formatCode>0%</c:formatCode>
                <c:ptCount val="5"/>
                <c:pt idx="0">
                  <c:v>0.53</c:v>
                </c:pt>
                <c:pt idx="1">
                  <c:v>0.48</c:v>
                </c:pt>
                <c:pt idx="2">
                  <c:v>0.45</c:v>
                </c:pt>
                <c:pt idx="3">
                  <c:v>0.59</c:v>
                </c:pt>
                <c:pt idx="4">
                  <c:v>0.56999999999999995</c:v>
                </c:pt>
              </c:numCache>
            </c:numRef>
          </c:val>
          <c:extLst>
            <c:ext xmlns:c16="http://schemas.microsoft.com/office/drawing/2014/chart" uri="{C3380CC4-5D6E-409C-BE32-E72D297353CC}">
              <c16:uniqueId val="{00000000-B545-4904-9748-D6759867F8AE}"/>
            </c:ext>
          </c:extLst>
        </c:ser>
        <c:ser>
          <c:idx val="1"/>
          <c:order val="1"/>
          <c:tx>
            <c:strRef>
              <c:f>Sheet1!$C$1</c:f>
              <c:strCache>
                <c:ptCount val="1"/>
                <c:pt idx="0">
                  <c:v>Like mye undervisning ute 
som du har nå (n=250)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5"/>
                <c:pt idx="0">
                  <c:v>Total</c:v>
                </c:pt>
                <c:pt idx="1">
                  <c:v>Flere ganger i uka</c:v>
                </c:pt>
                <c:pt idx="2">
                  <c:v>Ca en gang i uka</c:v>
                </c:pt>
                <c:pt idx="3">
                  <c:v>Ca en gang i måneden</c:v>
                </c:pt>
                <c:pt idx="4">
                  <c:v>Sjeldnere</c:v>
                </c:pt>
              </c:strCache>
            </c:strRef>
          </c:cat>
          <c:val>
            <c:numRef>
              <c:f>Sheet1!$C$2:$C$8</c:f>
              <c:numCache>
                <c:formatCode>0%</c:formatCode>
                <c:ptCount val="5"/>
                <c:pt idx="0">
                  <c:v>0.36</c:v>
                </c:pt>
                <c:pt idx="1">
                  <c:v>0.39</c:v>
                </c:pt>
                <c:pt idx="2">
                  <c:v>0.41</c:v>
                </c:pt>
                <c:pt idx="3">
                  <c:v>0.31</c:v>
                </c:pt>
                <c:pt idx="4">
                  <c:v>0.35</c:v>
                </c:pt>
              </c:numCache>
            </c:numRef>
          </c:val>
          <c:extLst>
            <c:ext xmlns:c16="http://schemas.microsoft.com/office/drawing/2014/chart" uri="{C3380CC4-5D6E-409C-BE32-E72D297353CC}">
              <c16:uniqueId val="{00000001-B545-4904-9748-D6759867F8AE}"/>
            </c:ext>
          </c:extLst>
        </c:ser>
        <c:ser>
          <c:idx val="2"/>
          <c:order val="2"/>
          <c:tx>
            <c:strRef>
              <c:f>Sheet1!$D$1</c:f>
              <c:strCache>
                <c:ptCount val="1"/>
                <c:pt idx="0">
                  <c:v>Mindre undervisning ute enn 
du har nå (n=28)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5"/>
                <c:pt idx="0">
                  <c:v>Total</c:v>
                </c:pt>
                <c:pt idx="1">
                  <c:v>Flere ganger i uka</c:v>
                </c:pt>
                <c:pt idx="2">
                  <c:v>Ca en gang i uka</c:v>
                </c:pt>
                <c:pt idx="3">
                  <c:v>Ca en gang i måneden</c:v>
                </c:pt>
                <c:pt idx="4">
                  <c:v>Sjeldnere</c:v>
                </c:pt>
              </c:strCache>
            </c:strRef>
          </c:cat>
          <c:val>
            <c:numRef>
              <c:f>Sheet1!$D$2:$D$8</c:f>
              <c:numCache>
                <c:formatCode>0%</c:formatCode>
                <c:ptCount val="5"/>
                <c:pt idx="0">
                  <c:v>0.04</c:v>
                </c:pt>
                <c:pt idx="1">
                  <c:v>7.0000000000000007E-2</c:v>
                </c:pt>
                <c:pt idx="2">
                  <c:v>0.05</c:v>
                </c:pt>
                <c:pt idx="3">
                  <c:v>0.05</c:v>
                </c:pt>
                <c:pt idx="4">
                  <c:v>0.02</c:v>
                </c:pt>
              </c:numCache>
            </c:numRef>
          </c:val>
          <c:extLst>
            <c:ext xmlns:c16="http://schemas.microsoft.com/office/drawing/2014/chart" uri="{C3380CC4-5D6E-409C-BE32-E72D297353CC}">
              <c16:uniqueId val="{00000002-B545-4904-9748-D6759867F8AE}"/>
            </c:ext>
          </c:extLst>
        </c:ser>
        <c:ser>
          <c:idx val="3"/>
          <c:order val="3"/>
          <c:tx>
            <c:strRef>
              <c:f>Sheet1!$E$1</c:f>
              <c:strCache>
                <c:ptCount val="1"/>
                <c:pt idx="0">
                  <c:v>Vet ikke (n=43)</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5"/>
                <c:pt idx="0">
                  <c:v>Total</c:v>
                </c:pt>
                <c:pt idx="1">
                  <c:v>Flere ganger i uka</c:v>
                </c:pt>
                <c:pt idx="2">
                  <c:v>Ca en gang i uka</c:v>
                </c:pt>
                <c:pt idx="3">
                  <c:v>Ca en gang i måneden</c:v>
                </c:pt>
                <c:pt idx="4">
                  <c:v>Sjeldnere</c:v>
                </c:pt>
              </c:strCache>
            </c:strRef>
          </c:cat>
          <c:val>
            <c:numRef>
              <c:f>Sheet1!$E$2:$E$8</c:f>
              <c:numCache>
                <c:formatCode>0%</c:formatCode>
                <c:ptCount val="5"/>
                <c:pt idx="0">
                  <c:v>0.06</c:v>
                </c:pt>
                <c:pt idx="1">
                  <c:v>0.05</c:v>
                </c:pt>
                <c:pt idx="2">
                  <c:v>0.08</c:v>
                </c:pt>
                <c:pt idx="3">
                  <c:v>0.04</c:v>
                </c:pt>
                <c:pt idx="4">
                  <c:v>7.0000000000000007E-2</c:v>
                </c:pt>
              </c:numCache>
            </c:numRef>
          </c:val>
          <c:extLst>
            <c:ext xmlns:c16="http://schemas.microsoft.com/office/drawing/2014/chart" uri="{C3380CC4-5D6E-409C-BE32-E72D297353CC}">
              <c16:uniqueId val="{00000003-B545-4904-9748-D6759867F8AE}"/>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valAx>
      <c:spPr>
        <a:noFill/>
        <a:ln>
          <a:noFill/>
        </a:ln>
        <a:effectLst/>
      </c:spPr>
    </c:plotArea>
    <c:legend>
      <c:legendPos val="b"/>
      <c:layout>
        <c:manualLayout>
          <c:xMode val="edge"/>
          <c:yMode val="edge"/>
          <c:x val="3.3459495099344476E-2"/>
          <c:y val="0.81626892693695596"/>
          <c:w val="0.9008748906386701"/>
          <c:h val="0.166219218088780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Total (n=252)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c:v>
                </c:pt>
                <c:pt idx="1">
                  <c:v>Nei</c:v>
                </c:pt>
                <c:pt idx="2">
                  <c:v>Vet ikke</c:v>
                </c:pt>
              </c:strCache>
            </c:strRef>
          </c:cat>
          <c:val>
            <c:numRef>
              <c:f>Sheet1!$B$2:$B$4</c:f>
              <c:numCache>
                <c:formatCode>0%</c:formatCode>
                <c:ptCount val="3"/>
                <c:pt idx="0">
                  <c:v>0.54</c:v>
                </c:pt>
                <c:pt idx="1">
                  <c:v>0.28000000000000003</c:v>
                </c:pt>
                <c:pt idx="2">
                  <c:v>0.19</c:v>
                </c:pt>
              </c:numCache>
            </c:numRef>
          </c:val>
          <c:extLst>
            <c:ext xmlns:c16="http://schemas.microsoft.com/office/drawing/2014/chart" uri="{C3380CC4-5D6E-409C-BE32-E72D297353CC}">
              <c16:uniqueId val="{00000000-BB62-48EC-921B-8A178CD05DDA}"/>
            </c:ext>
          </c:extLst>
        </c:ser>
        <c:dLbls>
          <c:showLegendKey val="0"/>
          <c:showVal val="0"/>
          <c:showCatName val="0"/>
          <c:showSerName val="0"/>
          <c:showPercent val="0"/>
          <c:showBubbleSize val="0"/>
        </c:dLbls>
        <c:gapWidth val="182"/>
        <c:axId val="67451136"/>
        <c:axId val="66437120"/>
      </c:barChart>
      <c:catAx>
        <c:axId val="67451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majorUnit val="0.2"/>
      </c:valAx>
      <c:spPr>
        <a:noFill/>
        <a:ln>
          <a:noFill/>
        </a:ln>
        <a:effectLst/>
      </c:spPr>
    </c:plotArea>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93864353912279E-2"/>
          <c:y val="3.4104452469562237E-2"/>
          <c:w val="0.90059277010663519"/>
          <c:h val="0.72268575780598965"/>
        </c:manualLayout>
      </c:layout>
      <c:barChart>
        <c:barDir val="col"/>
        <c:grouping val="stacked"/>
        <c:varyColors val="0"/>
        <c:ser>
          <c:idx val="0"/>
          <c:order val="0"/>
          <c:tx>
            <c:strRef>
              <c:f>Sheet1!$B$1</c:f>
              <c:strCache>
                <c:ptCount val="1"/>
                <c:pt idx="0">
                  <c:v>Ja (n=132)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Sheet1!$B$2:$B$8</c:f>
              <c:numCache>
                <c:formatCode>0%</c:formatCode>
                <c:ptCount val="7"/>
                <c:pt idx="0">
                  <c:v>0.54</c:v>
                </c:pt>
                <c:pt idx="1">
                  <c:v>0.78</c:v>
                </c:pt>
                <c:pt idx="2">
                  <c:v>0.73</c:v>
                </c:pt>
                <c:pt idx="3">
                  <c:v>0.54</c:v>
                </c:pt>
                <c:pt idx="4">
                  <c:v>0.42</c:v>
                </c:pt>
                <c:pt idx="5">
                  <c:v>0.61</c:v>
                </c:pt>
                <c:pt idx="6">
                  <c:v>0.41</c:v>
                </c:pt>
              </c:numCache>
            </c:numRef>
          </c:val>
          <c:extLst>
            <c:ext xmlns:c16="http://schemas.microsoft.com/office/drawing/2014/chart" uri="{C3380CC4-5D6E-409C-BE32-E72D297353CC}">
              <c16:uniqueId val="{00000000-FFC6-4663-9675-15CD8B40B2C2}"/>
            </c:ext>
          </c:extLst>
        </c:ser>
        <c:ser>
          <c:idx val="1"/>
          <c:order val="1"/>
          <c:tx>
            <c:strRef>
              <c:f>Sheet1!$C$1</c:f>
              <c:strCache>
                <c:ptCount val="1"/>
                <c:pt idx="0">
                  <c:v>Nei (n=72)</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668-4867-AE22-9605F1128A37}"/>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BB-4DB0-8CBC-E846B37CAC4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Sheet1!$C$2:$C$8</c:f>
              <c:numCache>
                <c:formatCode>0%</c:formatCode>
                <c:ptCount val="7"/>
                <c:pt idx="0">
                  <c:v>0.28000000000000003</c:v>
                </c:pt>
                <c:pt idx="1">
                  <c:v>0</c:v>
                </c:pt>
                <c:pt idx="2">
                  <c:v>0.19</c:v>
                </c:pt>
                <c:pt idx="3">
                  <c:v>0.31</c:v>
                </c:pt>
                <c:pt idx="4">
                  <c:v>0.17</c:v>
                </c:pt>
                <c:pt idx="5">
                  <c:v>0.19</c:v>
                </c:pt>
                <c:pt idx="6">
                  <c:v>0.38</c:v>
                </c:pt>
              </c:numCache>
            </c:numRef>
          </c:val>
          <c:extLst>
            <c:ext xmlns:c16="http://schemas.microsoft.com/office/drawing/2014/chart" uri="{C3380CC4-5D6E-409C-BE32-E72D297353CC}">
              <c16:uniqueId val="{00000001-FFC6-4663-9675-15CD8B40B2C2}"/>
            </c:ext>
          </c:extLst>
        </c:ser>
        <c:ser>
          <c:idx val="2"/>
          <c:order val="2"/>
          <c:tx>
            <c:strRef>
              <c:f>Sheet1!$D$1</c:f>
              <c:strCache>
                <c:ptCount val="1"/>
                <c:pt idx="0">
                  <c:v>Vet ikke (n=48)</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c:v>
                </c:pt>
                <c:pt idx="1">
                  <c:v>Gutt 8-11 år</c:v>
                </c:pt>
                <c:pt idx="2">
                  <c:v>Gutt 12-15 år</c:v>
                </c:pt>
                <c:pt idx="3">
                  <c:v>Gutt 16-19 år</c:v>
                </c:pt>
                <c:pt idx="4">
                  <c:v>Jente 8-11 år</c:v>
                </c:pt>
                <c:pt idx="5">
                  <c:v>Jente 12-15 år</c:v>
                </c:pt>
                <c:pt idx="6">
                  <c:v>Jente 16-19 år</c:v>
                </c:pt>
              </c:strCache>
            </c:strRef>
          </c:cat>
          <c:val>
            <c:numRef>
              <c:f>Sheet1!$D$2:$D$8</c:f>
              <c:numCache>
                <c:formatCode>0%</c:formatCode>
                <c:ptCount val="7"/>
                <c:pt idx="0">
                  <c:v>0.19</c:v>
                </c:pt>
                <c:pt idx="1">
                  <c:v>0.22</c:v>
                </c:pt>
                <c:pt idx="2">
                  <c:v>0.08</c:v>
                </c:pt>
                <c:pt idx="3">
                  <c:v>0.15</c:v>
                </c:pt>
                <c:pt idx="4">
                  <c:v>0.41</c:v>
                </c:pt>
                <c:pt idx="5">
                  <c:v>0.2</c:v>
                </c:pt>
                <c:pt idx="6">
                  <c:v>0.2</c:v>
                </c:pt>
              </c:numCache>
            </c:numRef>
          </c:val>
          <c:extLst>
            <c:ext xmlns:c16="http://schemas.microsoft.com/office/drawing/2014/chart" uri="{C3380CC4-5D6E-409C-BE32-E72D297353CC}">
              <c16:uniqueId val="{00000002-FFC6-4663-9675-15CD8B40B2C2}"/>
            </c:ext>
          </c:extLst>
        </c:ser>
        <c:dLbls>
          <c:showLegendKey val="0"/>
          <c:showVal val="0"/>
          <c:showCatName val="0"/>
          <c:showSerName val="0"/>
          <c:showPercent val="0"/>
          <c:showBubbleSize val="0"/>
        </c:dLbls>
        <c:gapWidth val="150"/>
        <c:overlap val="100"/>
        <c:axId val="67451136"/>
        <c:axId val="66437120"/>
      </c:barChart>
      <c:catAx>
        <c:axId val="674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6437120"/>
        <c:crosses val="autoZero"/>
        <c:auto val="0"/>
        <c:lblAlgn val="ctr"/>
        <c:lblOffset val="100"/>
        <c:tickLblSkip val="1"/>
        <c:noMultiLvlLbl val="0"/>
      </c:catAx>
      <c:valAx>
        <c:axId val="664371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745113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zero"/>
    <c:showDLblsOverMax val="1"/>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latin typeface="Arial" panose="020B0604020202020204" pitchFamily="34" charset="0"/>
              </a:rPr>
              <a:pPr algn="ctr"/>
              <a:t>‹#›</a:t>
            </a:fld>
            <a:endParaRPr lang="en-GB">
              <a:latin typeface="Arial" panose="020B0604020202020204" pitchFamily="34" charset="0"/>
            </a:endParaRPr>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atin typeface="Arial" panose="020B0604020202020204" pitchFamily="34" charset="0"/>
              </a:defRPr>
            </a:lvl1pPr>
          </a:lstStyle>
          <a:p>
            <a:fld id="{3B8578AD-0529-46A5-84EB-6338160D5A7D}" type="slidenum">
              <a:rPr lang="en-GB" smtClean="0"/>
              <a:pPr/>
              <a:t>‹#›</a:t>
            </a:fld>
            <a:endParaRPr lang="en-GB"/>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3206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20</a:t>
            </a:fld>
            <a:endParaRPr lang="en-GB"/>
          </a:p>
        </p:txBody>
      </p:sp>
    </p:spTree>
    <p:extLst>
      <p:ext uri="{BB962C8B-B14F-4D97-AF65-F5344CB8AC3E}">
        <p14:creationId xmlns:p14="http://schemas.microsoft.com/office/powerpoint/2010/main" val="83669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89208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16.xml"/><Relationship Id="rId7" Type="http://schemas.openxmlformats.org/officeDocument/2006/relationships/image" Target="../media/image8.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emf"/><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extLst>
              <p:ext uri="{D42A27DB-BD31-4B8C-83A1-F6EECF244321}">
                <p14:modId xmlns:p14="http://schemas.microsoft.com/office/powerpoint/2010/main" val="3788789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PRESENTATION</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7" cstate="email">
            <a:biLevel thresh="25000"/>
            <a:extLst>
              <a:ext uri="{28A0092B-C50C-407E-A947-70E740481C1C}">
                <a14:useLocalDpi xmlns:a14="http://schemas.microsoft.com/office/drawing/2010/main"/>
              </a:ext>
            </a:extLst>
          </a:blip>
          <a:srcRect/>
          <a:stretch/>
        </p:blipFill>
        <p:spPr>
          <a:xfrm>
            <a:off x="7716180" y="5587336"/>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30 April, 2020</a:t>
            </a:fld>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0766264" y="5478688"/>
            <a:ext cx="798631" cy="731520"/>
          </a:xfrm>
          <a:prstGeom prst="rect">
            <a:avLst/>
          </a:prstGeom>
        </p:spPr>
      </p:pic>
      <p:sp>
        <p:nvSpPr>
          <p:cNvPr id="13" name="Cadre 12">
            <a:extLst>
              <a:ext uri="{FF2B5EF4-FFF2-40B4-BE49-F238E27FC236}">
                <a16:creationId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9" userDrawn="1">
          <p15:clr>
            <a:srgbClr val="F26B43"/>
          </p15:clr>
        </p15:guide>
        <p15:guide id="2" orient="horz" pos="1886" userDrawn="1">
          <p15:clr>
            <a:srgbClr val="F26B43"/>
          </p15:clr>
        </p15:guide>
        <p15:guide id="4" orient="horz" pos="3317" userDrawn="1">
          <p15:clr>
            <a:srgbClr val="F26B43"/>
          </p15:clr>
        </p15:guide>
        <p15:guide id="5" orient="horz" pos="3917" userDrawn="1">
          <p15:clr>
            <a:srgbClr val="F26B43"/>
          </p15:clr>
        </p15:guide>
        <p15:guide id="6" pos="288" userDrawn="1">
          <p15:clr>
            <a:srgbClr val="F26B43"/>
          </p15:clr>
        </p15:guide>
        <p15:guide id="7" pos="357"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0"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r>
              <a:rPr lang="nb-NO"/>
              <a:t>Klikk på ikonet for å legge til et bilde</a:t>
            </a:r>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r>
              <a:rPr lang="nb-NO"/>
              <a:t>Klikk på ikonet for å legge til et bilde</a:t>
            </a:r>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r>
              <a:rPr lang="nb-NO"/>
              <a:t>Klikk på ikonet for å legge til et bilde</a:t>
            </a:r>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2020 © Ipsos </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30540226"/>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9666614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esults and Topics">
    <p:spTree>
      <p:nvGrpSpPr>
        <p:cNvPr id="1" name=""/>
        <p:cNvGrpSpPr/>
        <p:nvPr/>
      </p:nvGrpSpPr>
      <p:grpSpPr>
        <a:xfrm>
          <a:off x="0" y="0"/>
          <a:ext cx="0" cy="0"/>
          <a:chOff x="0" y="0"/>
          <a:chExt cx="0" cy="0"/>
        </a:xfrm>
      </p:grpSpPr>
      <p:sp>
        <p:nvSpPr>
          <p:cNvPr id="3" name="Inhaltsplatzhalter 2"/>
          <p:cNvSpPr>
            <a:spLocks noGrp="1"/>
          </p:cNvSpPr>
          <p:nvPr>
            <p:ph idx="1"/>
          </p:nvPr>
        </p:nvSpPr>
        <p:spPr>
          <a:xfrm>
            <a:off x="470400" y="979200"/>
            <a:ext cx="10320000" cy="5490000"/>
          </a:xfrm>
          <a:prstGeom prst="rect">
            <a:avLst/>
          </a:prstGeom>
        </p:spPr>
        <p:txBody>
          <a:bodyPr lIns="0" tIns="0" rIns="0" bIns="0"/>
          <a:lstStyle>
            <a:lvl1pPr marL="217271" indent="-217271">
              <a:lnSpc>
                <a:spcPct val="90000"/>
              </a:lnSpc>
              <a:spcBef>
                <a:spcPts val="952"/>
              </a:spcBef>
              <a:buFont typeface="Wingdings" pitchFamily="2" charset="2"/>
              <a:buChar char="§"/>
              <a:defRPr sz="2176"/>
            </a:lvl1pPr>
            <a:lvl2pPr marL="642365" indent="-326850">
              <a:lnSpc>
                <a:spcPct val="90000"/>
              </a:lnSpc>
              <a:spcBef>
                <a:spcPts val="952"/>
              </a:spcBef>
              <a:buClr>
                <a:schemeClr val="tx1"/>
              </a:buClr>
              <a:buFont typeface="Wingdings" pitchFamily="2" charset="2"/>
              <a:buChar char="ð"/>
              <a:defRPr sz="1904"/>
            </a:lvl2pPr>
            <a:lvl3pPr marL="957880" indent="-207824">
              <a:lnSpc>
                <a:spcPct val="90000"/>
              </a:lnSpc>
              <a:spcBef>
                <a:spcPts val="952"/>
              </a:spcBef>
              <a:buClr>
                <a:schemeClr val="tx1"/>
              </a:buClr>
              <a:buFont typeface="Calibri" pitchFamily="34" charset="0"/>
              <a:buChar char="─"/>
              <a:defRPr sz="1632"/>
            </a:lvl3pPr>
          </a:lstStyle>
          <a:p>
            <a:pPr lvl="0"/>
            <a:r>
              <a:rPr lang="en-US" noProof="0" dirty="0"/>
              <a:t>Click to edit Master text styles</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201639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5103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400">
                <a:solidFill>
                  <a:schemeClr val="tx1"/>
                </a:solidFill>
              </a:defRPr>
            </a:lvl1pPr>
            <a:lvl2pPr>
              <a:defRPr sz="1200">
                <a:solidFill>
                  <a:schemeClr val="tx1"/>
                </a:solidFill>
              </a:defRPr>
            </a:lvl2pPr>
            <a:lvl3pPr>
              <a:defRPr sz="10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57678"/>
            <a:ext cx="1658641" cy="261610"/>
          </a:xfrm>
          <a:prstGeom prst="rect">
            <a:avLst/>
          </a:prstGeom>
          <a:noFill/>
        </p:spPr>
        <p:txBody>
          <a:bodyPr wrap="none" lIns="72000" rIns="72000" bIns="0">
            <a:spAutoFit/>
          </a:bodyPr>
          <a:lstStyle>
            <a:lvl1pPr marL="0" indent="0">
              <a:buNone/>
              <a:defRPr sz="1400">
                <a:solidFill>
                  <a:schemeClr val="tx2"/>
                </a:solidFill>
              </a:defRPr>
            </a:lvl1pPr>
          </a:lstStyle>
          <a:p>
            <a:pPr lvl="0"/>
            <a:r>
              <a:rPr lang="en-GB" dirty="0"/>
              <a:t>Subtitle of the slide</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extLst>
              <p:ext uri="{D42A27DB-BD31-4B8C-83A1-F6EECF244321}">
                <p14:modId xmlns:p14="http://schemas.microsoft.com/office/powerpoint/2010/main" val="257532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2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0" name="Cadre 19">
            <a:extLst>
              <a:ext uri="{FF2B5EF4-FFF2-40B4-BE49-F238E27FC236}">
                <a16:creationId xmlns:a16="http://schemas.microsoft.com/office/drawing/2014/main" id="{907E0E55-DA25-4581-B98C-62CD55A16F5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15:guide id="3" orient="horz" pos="3906" userDrawn="1">
          <p15:clr>
            <a:srgbClr val="F26B43"/>
          </p15:clr>
        </p15:guide>
        <p15:guide id="4" orient="horz" pos="4156"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7908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5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3C50CCED-DF68-4D21-B175-373AD9E463D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id="{9662D3B7-0344-4CA3-BB4D-B98E7E5ECEEA}"/>
              </a:ext>
            </a:extLst>
          </p:cNvPr>
          <p:cNvSpPr>
            <a:spLocks noGrp="1"/>
          </p:cNvSpPr>
          <p:nvPr>
            <p:ph type="body" sz="quarter" idx="20" hasCustomPrompt="1"/>
          </p:nvPr>
        </p:nvSpPr>
        <p:spPr>
          <a:xfrm>
            <a:off x="399865" y="1346865"/>
            <a:ext cx="1731344" cy="261610"/>
          </a:xfrm>
          <a:prstGeom prst="rect">
            <a:avLst/>
          </a:prstGeom>
          <a:noFill/>
        </p:spPr>
        <p:txBody>
          <a:bodyPr wrap="none" lIns="108000" rIns="108000" bIns="0">
            <a:spAutoFit/>
          </a:bodyPr>
          <a:lstStyle>
            <a:lvl1pPr marL="0" indent="0">
              <a:buNone/>
              <a:defRPr sz="14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25205262"/>
      </p:ext>
    </p:extLst>
  </p:cSld>
  <p:clrMapOvr>
    <a:masterClrMapping/>
  </p:clrMapOvr>
  <p:extLst>
    <p:ext uri="{DCECCB84-F9BA-43D5-87BE-67443E8EF086}">
      <p15:sldGuideLst xmlns:p15="http://schemas.microsoft.com/office/powerpoint/2012/main">
        <p15:guide id="2" pos="7425">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Cadre 4">
            <a:extLst>
              <a:ext uri="{FF2B5EF4-FFF2-40B4-BE49-F238E27FC236}">
                <a16:creationId xmlns:a16="http://schemas.microsoft.com/office/drawing/2014/main" id="{3DF33BB3-DE83-4590-A4FA-9BC48FEB225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extLst>
              <p:ext uri="{D42A27DB-BD31-4B8C-83A1-F6EECF244321}">
                <p14:modId xmlns:p14="http://schemas.microsoft.com/office/powerpoint/2010/main" val="2677157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72"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C539E3ED-BDF3-459B-ADDB-C44E9D3916BA}"/>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6" cstate="email">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userDrawn="1"/>
        </p:nvSpPr>
        <p:spPr>
          <a:xfrm>
            <a:off x="613347" y="2014987"/>
            <a:ext cx="2628292" cy="1116124"/>
          </a:xfrm>
          <a:prstGeom prst="rect">
            <a:avLst/>
          </a:prstGeom>
          <a:solidFill>
            <a:schemeClr val="tx2"/>
          </a:solidFill>
        </p:spPr>
        <p:txBody>
          <a:bodyPr wrap="square" lIns="180000" rIns="180000" rtlCol="0">
            <a:noAutofit/>
          </a:bodyPr>
          <a:lstStyle/>
          <a:p>
            <a:pPr algn="ctr"/>
            <a:r>
              <a:rPr lang="fr-FR" sz="7200" b="1" dirty="0">
                <a:solidFill>
                  <a:schemeClr val="bg1"/>
                </a:solidFill>
                <a:latin typeface="+mn-lt"/>
              </a:rPr>
              <a:t>YOU</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1" name="Cadre 10">
            <a:extLst>
              <a:ext uri="{FF2B5EF4-FFF2-40B4-BE49-F238E27FC236}">
                <a16:creationId xmlns:a16="http://schemas.microsoft.com/office/drawing/2014/main" id="{F945265E-2B42-4452-B3C5-C3D6662D38A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6248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29295" cy="480131"/>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31098"/>
            <a:ext cx="8957556" cy="590215"/>
          </a:xfrm>
        </p:spPr>
        <p:txBody>
          <a:bodyPr anchor="b">
            <a:no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99465" y="5620954"/>
            <a:ext cx="8957433" cy="424383"/>
          </a:xfrm>
        </p:spPr>
        <p:txBody>
          <a:bodyPr anchor="b">
            <a:normAutofit/>
          </a:bodyPr>
          <a:lstStyle>
            <a:lvl1pPr algn="l">
              <a:lnSpc>
                <a:spcPct val="95000"/>
              </a:lnSpc>
              <a:spcBef>
                <a:spcPts val="272"/>
              </a:spcBef>
              <a:defRPr sz="1333"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316122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4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2020 © Ipsos</a:t>
            </a:r>
          </a:p>
        </p:txBody>
      </p:sp>
      <p:sp>
        <p:nvSpPr>
          <p:cNvPr id="16" name="Cadre 15">
            <a:extLst>
              <a:ext uri="{FF2B5EF4-FFF2-40B4-BE49-F238E27FC236}">
                <a16:creationId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3478013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15"/>
            </p:custDataLst>
            <p:extLst>
              <p:ext uri="{D42A27DB-BD31-4B8C-83A1-F6EECF244321}">
                <p14:modId xmlns:p14="http://schemas.microsoft.com/office/powerpoint/2010/main" val="3512338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9" name="Diapositive think-cell" r:id="rId17" imgW="532" imgH="530" progId="TCLayout.ActiveDocument.1">
                  <p:embed/>
                </p:oleObj>
              </mc:Choice>
              <mc:Fallback>
                <p:oleObj name="Diapositive think-cell" r:id="rId17"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16"/>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8319506" cy="386808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2" name="Graphique 12">
            <a:extLst>
              <a:ext uri="{FF2B5EF4-FFF2-40B4-BE49-F238E27FC236}">
                <a16:creationId xmlns:a16="http://schemas.microsoft.com/office/drawing/2014/main" id="{72253F3F-DFDC-4FD4-BC90-33D18F8C1D24}"/>
              </a:ext>
            </a:extLst>
          </p:cNvPr>
          <p:cNvPicPr>
            <a:picLocks noChangeAspect="1"/>
          </p:cNvPicPr>
          <p:nvPr userDrawn="1"/>
        </p:nvPicPr>
        <p:blipFill>
          <a:blip r:embed="rId19" cstate="email">
            <a:extLst>
              <a:ext uri="{28A0092B-C50C-407E-A947-70E740481C1C}">
                <a14:useLocalDpi xmlns:a14="http://schemas.microsoft.com/office/drawing/2010/main"/>
              </a:ext>
            </a:extLst>
          </a:blip>
          <a:srcRect/>
          <a:stretch/>
        </p:blipFill>
        <p:spPr>
          <a:xfrm>
            <a:off x="11529160" y="6378258"/>
            <a:ext cx="399315" cy="365760"/>
          </a:xfrm>
          <a:prstGeom prst="rect">
            <a:avLst/>
          </a:prstGeom>
        </p:spPr>
      </p:pic>
      <p:sp>
        <p:nvSpPr>
          <p:cNvPr id="11" name="Espace réservé du pied de page 4">
            <a:extLst>
              <a:ext uri="{FF2B5EF4-FFF2-40B4-BE49-F238E27FC236}">
                <a16:creationId xmlns:a16="http://schemas.microsoft.com/office/drawing/2014/main" id="{793C2348-E264-47F1-BFF2-4D6CCAB3E5F8}"/>
              </a:ext>
            </a:extLst>
          </p:cNvPr>
          <p:cNvSpPr txBox="1">
            <a:spLocks/>
          </p:cNvSpPr>
          <p:nvPr userDrawn="1"/>
        </p:nvSpPr>
        <p:spPr>
          <a:xfrm>
            <a:off x="754357" y="6326001"/>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2020 © Ipsos</a:t>
            </a: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738" r:id="rId4"/>
    <p:sldLayoutId id="2147483655" r:id="rId5"/>
    <p:sldLayoutId id="2147483720" r:id="rId6"/>
    <p:sldLayoutId id="2147483693" r:id="rId7"/>
    <p:sldLayoutId id="2147483764" r:id="rId8"/>
    <p:sldLayoutId id="2147483765" r:id="rId9"/>
    <p:sldLayoutId id="2147483768" r:id="rId10"/>
    <p:sldLayoutId id="2147483771" r:id="rId11"/>
    <p:sldLayoutId id="2147483772" r:id="rId12"/>
  </p:sldLayoutIdLst>
  <p:hf hdr="0" ftr="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0"/>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8.xml"/><Relationship Id="rId7" Type="http://schemas.openxmlformats.org/officeDocument/2006/relationships/oleObject" Target="../embeddings/oleObject8.bin"/><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0.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emf"/><Relationship Id="rId7"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chart" Target="../charts/chart16.xml"/><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20.xml"/><Relationship Id="rId7" Type="http://schemas.openxmlformats.org/officeDocument/2006/relationships/hyperlink" Target="mailto:bente.dahlum@ipsos.com" TargetMode="Externa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10.xml"/><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3" name="Objet 12" hidden="1">
            <a:extLst>
              <a:ext uri="{FF2B5EF4-FFF2-40B4-BE49-F238E27FC236}">
                <a16:creationId xmlns:a16="http://schemas.microsoft.com/office/drawing/2014/main" id="{EF1D2628-EDEE-4EF0-9105-EFA045742F4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22" name="Diapositive think-cell" r:id="rId7" imgW="532" imgH="530" progId="TCLayout.ActiveDocument.1">
                  <p:embed/>
                </p:oleObj>
              </mc:Choice>
              <mc:Fallback>
                <p:oleObj name="Diapositive think-cell" r:id="rId7" imgW="532" imgH="530" progId="TCLayout.ActiveDocument.1">
                  <p:embed/>
                  <p:pic>
                    <p:nvPicPr>
                      <p:cNvPr id="13" name="Objet 12" hidden="1">
                        <a:extLst>
                          <a:ext uri="{FF2B5EF4-FFF2-40B4-BE49-F238E27FC236}">
                            <a16:creationId xmlns:a16="http://schemas.microsoft.com/office/drawing/2014/main" id="{EF1D2628-EDEE-4EF0-9105-EFA045742F4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17B0C4DF-F103-4770-91D4-8AD983298DA7}"/>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Titre 1">
            <a:extLst>
              <a:ext uri="{FF2B5EF4-FFF2-40B4-BE49-F238E27FC236}">
                <a16:creationId xmlns:a16="http://schemas.microsoft.com/office/drawing/2014/main" id="{03B6F63B-3C5A-4F3A-8067-2C69A669D3CD}"/>
              </a:ext>
            </a:extLst>
          </p:cNvPr>
          <p:cNvSpPr>
            <a:spLocks noGrp="1"/>
          </p:cNvSpPr>
          <p:nvPr>
            <p:ph type="ctrTitle"/>
          </p:nvPr>
        </p:nvSpPr>
        <p:spPr>
          <a:xfrm>
            <a:off x="459207" y="521852"/>
            <a:ext cx="9309201" cy="1611004"/>
          </a:xfrm>
        </p:spPr>
        <p:txBody>
          <a:bodyPr>
            <a:normAutofit/>
          </a:bodyPr>
          <a:lstStyle/>
          <a:p>
            <a:r>
              <a:rPr lang="nb-NO" sz="4800" dirty="0"/>
              <a:t>Barn og</a:t>
            </a:r>
            <a:br>
              <a:rPr lang="nb-NO" sz="4800" dirty="0"/>
            </a:br>
            <a:r>
              <a:rPr lang="nb-NO" sz="4800" dirty="0"/>
              <a:t>ungdom 2020</a:t>
            </a:r>
            <a:endParaRPr lang="en-GB" sz="4800" dirty="0"/>
          </a:p>
        </p:txBody>
      </p:sp>
      <p:sp>
        <p:nvSpPr>
          <p:cNvPr id="8" name="Espace réservé de la date 7">
            <a:extLst>
              <a:ext uri="{FF2B5EF4-FFF2-40B4-BE49-F238E27FC236}">
                <a16:creationId xmlns:a16="http://schemas.microsoft.com/office/drawing/2014/main" id="{4EC924B4-157D-46F4-81A2-BDBDFF50B494}"/>
              </a:ext>
            </a:extLst>
          </p:cNvPr>
          <p:cNvSpPr>
            <a:spLocks noGrp="1"/>
          </p:cNvSpPr>
          <p:nvPr>
            <p:ph type="dt" sz="half" idx="10"/>
          </p:nvPr>
        </p:nvSpPr>
        <p:spPr>
          <a:xfrm>
            <a:off x="540178" y="4473619"/>
            <a:ext cx="1097123"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Arial"/>
              </a:rPr>
              <a:t>April 2020</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Espace réservé du texte 10">
            <a:extLst>
              <a:ext uri="{FF2B5EF4-FFF2-40B4-BE49-F238E27FC236}">
                <a16:creationId xmlns:a16="http://schemas.microsoft.com/office/drawing/2014/main" id="{7FF30BEB-F925-4446-9D0B-87E406C3A5B4}"/>
              </a:ext>
            </a:extLst>
          </p:cNvPr>
          <p:cNvSpPr>
            <a:spLocks noGrp="1"/>
          </p:cNvSpPr>
          <p:nvPr>
            <p:ph type="body" sz="quarter" idx="12"/>
          </p:nvPr>
        </p:nvSpPr>
        <p:spPr>
          <a:xfrm>
            <a:off x="459132" y="4014515"/>
            <a:ext cx="4749749" cy="400110"/>
          </a:xfrm>
        </p:spPr>
        <p:txBody>
          <a:bodyPr/>
          <a:lstStyle/>
          <a:p>
            <a:r>
              <a:rPr lang="nb-NO" altLang="nb-NO" dirty="0"/>
              <a:t>Gjennomført av Ipsos for Norsk Friluftsliv</a:t>
            </a:r>
          </a:p>
        </p:txBody>
      </p:sp>
      <p:sp>
        <p:nvSpPr>
          <p:cNvPr id="4" name="Rectangle 3">
            <a:extLst>
              <a:ext uri="{FF2B5EF4-FFF2-40B4-BE49-F238E27FC236}">
                <a16:creationId xmlns:a16="http://schemas.microsoft.com/office/drawing/2014/main" id="{BE0207D7-81C3-4354-839D-F042BBF5BCF6}"/>
              </a:ext>
            </a:extLst>
          </p:cNvPr>
          <p:cNvSpPr/>
          <p:nvPr/>
        </p:nvSpPr>
        <p:spPr>
          <a:xfrm>
            <a:off x="459132" y="1921023"/>
            <a:ext cx="4484740" cy="523220"/>
          </a:xfrm>
          <a:prstGeom prst="rect">
            <a:avLst/>
          </a:prstGeom>
        </p:spPr>
        <p:txBody>
          <a:bodyPr wrap="square">
            <a:spAutoFit/>
          </a:bodyPr>
          <a:lstStyle/>
          <a:p>
            <a:r>
              <a:rPr lang="pt-BR" sz="2800" b="1" cap="all" dirty="0">
                <a:solidFill>
                  <a:prstClr val="white"/>
                </a:solidFill>
                <a:ea typeface="+mj-ea"/>
                <a:cs typeface="+mj-cs"/>
              </a:rPr>
              <a:t>norge</a:t>
            </a:r>
            <a:endParaRPr lang="en-US" sz="900" dirty="0"/>
          </a:p>
        </p:txBody>
      </p:sp>
    </p:spTree>
    <p:extLst>
      <p:ext uri="{BB962C8B-B14F-4D97-AF65-F5344CB8AC3E}">
        <p14:creationId xmlns:p14="http://schemas.microsoft.com/office/powerpoint/2010/main" val="104021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86" y="382816"/>
            <a:ext cx="11382428" cy="757130"/>
          </a:xfrm>
        </p:spPr>
        <p:txBody>
          <a:bodyPr/>
          <a:lstStyle/>
          <a:p>
            <a:r>
              <a:rPr lang="nb-NO" dirty="0"/>
              <a:t>Vil du helst ha...
</a:t>
            </a:r>
            <a:r>
              <a:rPr lang="nb-NO" sz="2000" dirty="0"/>
              <a:t>Filter: Har undervisning ute (73%)</a:t>
            </a:r>
            <a:endParaRPr lang="nb-NO" dirty="0"/>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2835754751"/>
              </p:ext>
            </p:extLst>
          </p:nvPr>
        </p:nvGraphicFramePr>
        <p:xfrm>
          <a:off x="404786" y="1931642"/>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74E9238-3317-4315-875A-83D330DCC61D}"/>
              </a:ext>
            </a:extLst>
          </p:cNvPr>
          <p:cNvSpPr txBox="1"/>
          <p:nvPr/>
        </p:nvSpPr>
        <p:spPr>
          <a:xfrm>
            <a:off x="8839200" y="2107096"/>
            <a:ext cx="2849217" cy="2031325"/>
          </a:xfrm>
          <a:prstGeom prst="rect">
            <a:avLst/>
          </a:prstGeom>
          <a:noFill/>
        </p:spPr>
        <p:txBody>
          <a:bodyPr wrap="square" rtlCol="0">
            <a:spAutoFit/>
          </a:bodyPr>
          <a:lstStyle/>
          <a:p>
            <a:r>
              <a:rPr lang="nb-NO" dirty="0"/>
              <a:t>Fordelt på alder: de yngste guttene, samt jentene i midlere alder er mest interessert i å få mer undervisning ute. I begge undergrupper er det 65% som svarer det.</a:t>
            </a:r>
          </a:p>
        </p:txBody>
      </p:sp>
      <p:sp>
        <p:nvSpPr>
          <p:cNvPr id="6" name="Rectangle 5">
            <a:extLst>
              <a:ext uri="{FF2B5EF4-FFF2-40B4-BE49-F238E27FC236}">
                <a16:creationId xmlns:a16="http://schemas.microsoft.com/office/drawing/2014/main" id="{50ED0569-345D-4A49-A9F9-04F0A867BFE3}"/>
              </a:ext>
            </a:extLst>
          </p:cNvPr>
          <p:cNvSpPr/>
          <p:nvPr/>
        </p:nvSpPr>
        <p:spPr>
          <a:xfrm>
            <a:off x="11115601" y="198150"/>
            <a:ext cx="774571" cy="369332"/>
          </a:xfrm>
          <a:prstGeom prst="rect">
            <a:avLst/>
          </a:prstGeom>
        </p:spPr>
        <p:txBody>
          <a:bodyPr wrap="none">
            <a:spAutoFit/>
          </a:bodyPr>
          <a:lstStyle/>
          <a:p>
            <a:r>
              <a:rPr lang="nb-NO" dirty="0"/>
              <a:t>NF3A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86" y="382816"/>
            <a:ext cx="11382428" cy="757130"/>
          </a:xfrm>
        </p:spPr>
        <p:txBody>
          <a:bodyPr/>
          <a:lstStyle/>
          <a:p>
            <a:r>
              <a:rPr lang="en-US" dirty="0" err="1"/>
              <a:t>Vil</a:t>
            </a:r>
            <a:r>
              <a:rPr lang="en-US" dirty="0"/>
              <a:t> du </a:t>
            </a:r>
            <a:r>
              <a:rPr lang="en-US" dirty="0" err="1"/>
              <a:t>helst</a:t>
            </a:r>
            <a:r>
              <a:rPr lang="en-US" dirty="0"/>
              <a:t> ha...
</a:t>
            </a:r>
            <a:r>
              <a:rPr lang="en-US" sz="2000" dirty="0"/>
              <a:t>Filter: Har </a:t>
            </a:r>
            <a:r>
              <a:rPr lang="en-US" sz="2000" dirty="0" err="1"/>
              <a:t>undervisning</a:t>
            </a:r>
            <a:r>
              <a:rPr lang="en-US" sz="2000" dirty="0"/>
              <a:t> </a:t>
            </a:r>
            <a:r>
              <a:rPr lang="en-US" sz="2000" dirty="0" err="1"/>
              <a:t>ute</a:t>
            </a:r>
            <a:r>
              <a:rPr lang="en-US" sz="2000" dirty="0"/>
              <a:t> (73%)</a:t>
            </a:r>
            <a:endParaRPr lang="en-US" dirty="0"/>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735049015"/>
              </p:ext>
            </p:extLst>
          </p:nvPr>
        </p:nvGraphicFramePr>
        <p:xfrm>
          <a:off x="404786" y="1590261"/>
          <a:ext cx="7886700" cy="48849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CB3866E-F924-4FC1-B768-A3743874AEA1}"/>
              </a:ext>
            </a:extLst>
          </p:cNvPr>
          <p:cNvSpPr txBox="1"/>
          <p:nvPr/>
        </p:nvSpPr>
        <p:spPr>
          <a:xfrm>
            <a:off x="8574158" y="1590261"/>
            <a:ext cx="3213056" cy="1477328"/>
          </a:xfrm>
          <a:prstGeom prst="rect">
            <a:avLst/>
          </a:prstGeom>
          <a:noFill/>
        </p:spPr>
        <p:txBody>
          <a:bodyPr wrap="square" rtlCol="0">
            <a:spAutoFit/>
          </a:bodyPr>
          <a:lstStyle/>
          <a:p>
            <a:r>
              <a:rPr lang="nb-NO" dirty="0"/>
              <a:t>De som har undervisning ute bare en gang i måneden eller sjeldnere, ønsker oftere mer undervisning ute enn de har i dag.  </a:t>
            </a:r>
          </a:p>
        </p:txBody>
      </p:sp>
      <p:sp>
        <p:nvSpPr>
          <p:cNvPr id="6" name="Oval 5">
            <a:extLst>
              <a:ext uri="{FF2B5EF4-FFF2-40B4-BE49-F238E27FC236}">
                <a16:creationId xmlns:a16="http://schemas.microsoft.com/office/drawing/2014/main" id="{CA015342-57E1-4656-AFA7-8707C8C9D2F3}"/>
              </a:ext>
            </a:extLst>
          </p:cNvPr>
          <p:cNvSpPr/>
          <p:nvPr/>
        </p:nvSpPr>
        <p:spPr>
          <a:xfrm>
            <a:off x="5353879" y="3139903"/>
            <a:ext cx="2672564" cy="188180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xtBox 6">
            <a:extLst>
              <a:ext uri="{FF2B5EF4-FFF2-40B4-BE49-F238E27FC236}">
                <a16:creationId xmlns:a16="http://schemas.microsoft.com/office/drawing/2014/main" id="{90092223-22B6-4D7D-B17D-77AC29A15081}"/>
              </a:ext>
            </a:extLst>
          </p:cNvPr>
          <p:cNvSpPr txBox="1"/>
          <p:nvPr/>
        </p:nvSpPr>
        <p:spPr>
          <a:xfrm>
            <a:off x="11171583" y="198783"/>
            <a:ext cx="783855" cy="369332"/>
          </a:xfrm>
          <a:prstGeom prst="rect">
            <a:avLst/>
          </a:prstGeom>
          <a:noFill/>
        </p:spPr>
        <p:txBody>
          <a:bodyPr wrap="square" rtlCol="0">
            <a:spAutoFit/>
          </a:bodyPr>
          <a:lstStyle/>
          <a:p>
            <a:r>
              <a:rPr lang="nb-NO" dirty="0"/>
              <a:t>NF3A</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86" y="382816"/>
            <a:ext cx="10236710" cy="1117229"/>
          </a:xfrm>
        </p:spPr>
        <p:txBody>
          <a:bodyPr/>
          <a:lstStyle/>
          <a:p>
            <a:r>
              <a:rPr lang="nb-NO" dirty="0"/>
              <a:t>Ønsker du undervisning ute i andre fag </a:t>
            </a:r>
            <a:r>
              <a:rPr lang="nb-NO" dirty="0" err="1"/>
              <a:t>enN</a:t>
            </a:r>
            <a:r>
              <a:rPr lang="nb-NO" dirty="0"/>
              <a:t> kroppsøving?
</a:t>
            </a:r>
            <a:r>
              <a:rPr lang="nb-NO" sz="1800" dirty="0"/>
              <a:t>Filter: ER aldri ute (23%)</a:t>
            </a:r>
            <a:endParaRPr lang="nb-NO" dirty="0"/>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3916030200"/>
              </p:ext>
            </p:extLst>
          </p:nvPr>
        </p:nvGraphicFramePr>
        <p:xfrm>
          <a:off x="404786" y="1905138"/>
          <a:ext cx="5691214"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6402A59-E855-490E-9692-FA351105A950}"/>
              </a:ext>
            </a:extLst>
          </p:cNvPr>
          <p:cNvSpPr txBox="1"/>
          <p:nvPr/>
        </p:nvSpPr>
        <p:spPr>
          <a:xfrm>
            <a:off x="7103165" y="1905138"/>
            <a:ext cx="4399722" cy="2308324"/>
          </a:xfrm>
          <a:prstGeom prst="rect">
            <a:avLst/>
          </a:prstGeom>
          <a:noFill/>
        </p:spPr>
        <p:txBody>
          <a:bodyPr wrap="square" rtlCol="0">
            <a:spAutoFit/>
          </a:bodyPr>
          <a:lstStyle/>
          <a:p>
            <a:r>
              <a:rPr lang="nb-NO" dirty="0"/>
              <a:t>Også innen gruppen som aldri har hatt undervisning ute i andre fag enn kroppsøving, er det et flertall som ønsker seg dette. Her er det forholdsvis mange (19%) som ikke har tatt stilling. Kanskje er det ikke så lett å forestille seg hvordan dette skulle foregå, hvis man ikke har erfart det?</a:t>
            </a:r>
          </a:p>
        </p:txBody>
      </p:sp>
      <p:sp>
        <p:nvSpPr>
          <p:cNvPr id="6" name="TextBox 5">
            <a:extLst>
              <a:ext uri="{FF2B5EF4-FFF2-40B4-BE49-F238E27FC236}">
                <a16:creationId xmlns:a16="http://schemas.microsoft.com/office/drawing/2014/main" id="{C6AA6F91-74A2-496A-9714-8C0CA230ADF1}"/>
              </a:ext>
            </a:extLst>
          </p:cNvPr>
          <p:cNvSpPr txBox="1"/>
          <p:nvPr/>
        </p:nvSpPr>
        <p:spPr>
          <a:xfrm>
            <a:off x="11158331" y="198783"/>
            <a:ext cx="797108" cy="369332"/>
          </a:xfrm>
          <a:prstGeom prst="rect">
            <a:avLst/>
          </a:prstGeom>
          <a:noFill/>
        </p:spPr>
        <p:txBody>
          <a:bodyPr wrap="square" rtlCol="0">
            <a:spAutoFit/>
          </a:bodyPr>
          <a:lstStyle/>
          <a:p>
            <a:r>
              <a:rPr lang="nb-NO" dirty="0"/>
              <a:t>NF3B</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21" y="356312"/>
            <a:ext cx="10302970" cy="1144929"/>
          </a:xfrm>
        </p:spPr>
        <p:txBody>
          <a:bodyPr/>
          <a:lstStyle/>
          <a:p>
            <a:r>
              <a:rPr lang="nb-NO" dirty="0"/>
              <a:t>Ønsker du undervisning ute i andre fag en kroppsøving?
</a:t>
            </a:r>
            <a:r>
              <a:rPr lang="nb-NO" sz="2000" dirty="0"/>
              <a:t>Filter: Aldri (23%)</a:t>
            </a:r>
            <a:endParaRPr lang="nb-NO" dirty="0"/>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2908960046"/>
              </p:ext>
            </p:extLst>
          </p:nvPr>
        </p:nvGraphicFramePr>
        <p:xfrm>
          <a:off x="404786" y="194489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7B84F6E-3A2F-4BF2-82A8-E00AE62A8BD7}"/>
              </a:ext>
            </a:extLst>
          </p:cNvPr>
          <p:cNvSpPr txBox="1"/>
          <p:nvPr/>
        </p:nvSpPr>
        <p:spPr>
          <a:xfrm>
            <a:off x="8481391" y="1944895"/>
            <a:ext cx="3305823" cy="3416320"/>
          </a:xfrm>
          <a:prstGeom prst="rect">
            <a:avLst/>
          </a:prstGeom>
          <a:noFill/>
        </p:spPr>
        <p:txBody>
          <a:bodyPr wrap="square" rtlCol="0">
            <a:spAutoFit/>
          </a:bodyPr>
          <a:lstStyle/>
          <a:p>
            <a:r>
              <a:rPr lang="nb-NO" dirty="0"/>
              <a:t>Gutter innen den gruppen som aldri har undervisning ute, ønsker oftere enn jentene i samme kategori, å ha undervisning ute i andre fag enn kroppsøving. Særlig er det mange gutter under 16 år som ønsker dette.  </a:t>
            </a:r>
          </a:p>
          <a:p>
            <a:r>
              <a:rPr lang="nb-NO" dirty="0"/>
              <a:t>Vi gjør oppmerksom på at det er få intervju i undergruppene, siden spørsmålet er stilt i bare 23% av basen.</a:t>
            </a:r>
          </a:p>
        </p:txBody>
      </p:sp>
      <p:sp>
        <p:nvSpPr>
          <p:cNvPr id="6" name="Rectangle 5">
            <a:extLst>
              <a:ext uri="{FF2B5EF4-FFF2-40B4-BE49-F238E27FC236}">
                <a16:creationId xmlns:a16="http://schemas.microsoft.com/office/drawing/2014/main" id="{A4F43F6A-EA1F-4F07-9D24-7E97F0769718}"/>
              </a:ext>
            </a:extLst>
          </p:cNvPr>
          <p:cNvSpPr/>
          <p:nvPr/>
        </p:nvSpPr>
        <p:spPr>
          <a:xfrm>
            <a:off x="11187893" y="171646"/>
            <a:ext cx="774571" cy="369332"/>
          </a:xfrm>
          <a:prstGeom prst="rect">
            <a:avLst/>
          </a:prstGeom>
        </p:spPr>
        <p:txBody>
          <a:bodyPr wrap="none">
            <a:spAutoFit/>
          </a:bodyPr>
          <a:lstStyle/>
          <a:p>
            <a:r>
              <a:rPr lang="nb-NO" dirty="0"/>
              <a:t>NF3B</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592" y="382874"/>
            <a:ext cx="4689846" cy="1089529"/>
          </a:xfrm>
        </p:spPr>
        <p:txBody>
          <a:bodyPr/>
          <a:lstStyle/>
          <a:p>
            <a:r>
              <a:rPr lang="nb-NO" sz="2400" dirty="0"/>
              <a:t>Ønsker du undervisning ute i andre fag enn kroppsøving?</a:t>
            </a:r>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1109470573"/>
              </p:ext>
            </p:extLst>
          </p:nvPr>
        </p:nvGraphicFramePr>
        <p:xfrm>
          <a:off x="6652592" y="1732860"/>
          <a:ext cx="4689846" cy="33890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Object">
            <a:extLst>
              <a:ext uri="{FF2B5EF4-FFF2-40B4-BE49-F238E27FC236}">
                <a16:creationId xmlns:a16="http://schemas.microsoft.com/office/drawing/2014/main" id="{916E9C7E-71E3-47AA-8BD3-889DDE46965D}"/>
              </a:ext>
            </a:extLst>
          </p:cNvPr>
          <p:cNvGraphicFramePr/>
          <p:nvPr>
            <p:extLst>
              <p:ext uri="{D42A27DB-BD31-4B8C-83A1-F6EECF244321}">
                <p14:modId xmlns:p14="http://schemas.microsoft.com/office/powerpoint/2010/main" val="2804641414"/>
              </p:ext>
            </p:extLst>
          </p:nvPr>
        </p:nvGraphicFramePr>
        <p:xfrm>
          <a:off x="310597" y="1732860"/>
          <a:ext cx="5785403" cy="348849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EF0066CF-0E22-436D-80C8-96AF21D00C0C}"/>
              </a:ext>
            </a:extLst>
          </p:cNvPr>
          <p:cNvSpPr txBox="1">
            <a:spLocks/>
          </p:cNvSpPr>
          <p:nvPr/>
        </p:nvSpPr>
        <p:spPr>
          <a:xfrm>
            <a:off x="404788" y="440338"/>
            <a:ext cx="5240639" cy="424732"/>
          </a:xfrm>
          <a:prstGeom prst="rect">
            <a:avLst/>
          </a:prstGeom>
        </p:spPr>
        <p:txBody>
          <a:bodyPr vert="horz" wrap="square" lIns="72000" tIns="45720" rIns="72000" bIns="45720" rtlCol="0" anchor="t">
            <a:spAutoFit/>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nb-NO" sz="2400" dirty="0"/>
              <a:t>Vil du helst ha…</a:t>
            </a:r>
          </a:p>
        </p:txBody>
      </p:sp>
      <p:sp>
        <p:nvSpPr>
          <p:cNvPr id="8" name="TextBox 7">
            <a:extLst>
              <a:ext uri="{FF2B5EF4-FFF2-40B4-BE49-F238E27FC236}">
                <a16:creationId xmlns:a16="http://schemas.microsoft.com/office/drawing/2014/main" id="{17DAD80F-9A78-456C-960F-A8F53330F2C9}"/>
              </a:ext>
            </a:extLst>
          </p:cNvPr>
          <p:cNvSpPr txBox="1"/>
          <p:nvPr/>
        </p:nvSpPr>
        <p:spPr>
          <a:xfrm>
            <a:off x="404788" y="5121919"/>
            <a:ext cx="10937650" cy="1200329"/>
          </a:xfrm>
          <a:prstGeom prst="rect">
            <a:avLst/>
          </a:prstGeom>
          <a:noFill/>
        </p:spPr>
        <p:txBody>
          <a:bodyPr wrap="square" rtlCol="0">
            <a:spAutoFit/>
          </a:bodyPr>
          <a:lstStyle/>
          <a:p>
            <a:r>
              <a:rPr lang="nb-NO" dirty="0"/>
              <a:t>Ovenfor viser vi prosentoppslutningen for to av spørsmålene, der prosentene er beregnet i hele utvalget, slik at de kan sammenlignes: </a:t>
            </a:r>
          </a:p>
          <a:p>
            <a:r>
              <a:rPr lang="nb-NO" dirty="0"/>
              <a:t>NF3A til venstre som ble stilt til de som har hatt undervisning ute og NF3B til høyre som ble stilt til de som ikke har hatt uteundervisning (utenom i kroppsøving).</a:t>
            </a:r>
          </a:p>
        </p:txBody>
      </p:sp>
      <p:sp>
        <p:nvSpPr>
          <p:cNvPr id="9" name="Rectangle 8">
            <a:extLst>
              <a:ext uri="{FF2B5EF4-FFF2-40B4-BE49-F238E27FC236}">
                <a16:creationId xmlns:a16="http://schemas.microsoft.com/office/drawing/2014/main" id="{DE7A0791-9FC7-45A6-853C-95C5245FF04F}"/>
              </a:ext>
            </a:extLst>
          </p:cNvPr>
          <p:cNvSpPr/>
          <p:nvPr/>
        </p:nvSpPr>
        <p:spPr>
          <a:xfrm>
            <a:off x="10753142" y="198208"/>
            <a:ext cx="1178592" cy="369332"/>
          </a:xfrm>
          <a:prstGeom prst="rect">
            <a:avLst/>
          </a:prstGeom>
        </p:spPr>
        <p:txBody>
          <a:bodyPr wrap="none">
            <a:spAutoFit/>
          </a:bodyPr>
          <a:lstStyle/>
          <a:p>
            <a:r>
              <a:rPr lang="nb-NO" dirty="0"/>
              <a:t>NF3A + B</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86" y="382816"/>
            <a:ext cx="11382428" cy="1532727"/>
          </a:xfrm>
        </p:spPr>
        <p:txBody>
          <a:bodyPr/>
          <a:lstStyle/>
          <a:p>
            <a:r>
              <a:rPr lang="nb-NO" dirty="0"/>
              <a:t>Når du har undervisning ute (se bort fra kroppsøving), lærer du da mer, like mye eller mindre enn når du har undervisning inne?
</a:t>
            </a:r>
            <a:r>
              <a:rPr lang="nb-NO" sz="2000" dirty="0"/>
              <a:t>Filter: Har undervisning ute (73%)</a:t>
            </a:r>
            <a:endParaRPr lang="nb-NO" dirty="0"/>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781856175"/>
              </p:ext>
            </p:extLst>
          </p:nvPr>
        </p:nvGraphicFramePr>
        <p:xfrm>
          <a:off x="404786" y="2123846"/>
          <a:ext cx="5691214"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32E4A03-D758-44EA-8630-704D6B3CF4E6}"/>
              </a:ext>
            </a:extLst>
          </p:cNvPr>
          <p:cNvSpPr txBox="1"/>
          <p:nvPr/>
        </p:nvSpPr>
        <p:spPr>
          <a:xfrm>
            <a:off x="6970642" y="2123846"/>
            <a:ext cx="4452731" cy="1200329"/>
          </a:xfrm>
          <a:prstGeom prst="rect">
            <a:avLst/>
          </a:prstGeom>
          <a:noFill/>
        </p:spPr>
        <p:txBody>
          <a:bodyPr wrap="square" rtlCol="0">
            <a:spAutoFit/>
          </a:bodyPr>
          <a:lstStyle/>
          <a:p>
            <a:r>
              <a:rPr lang="nb-NO" dirty="0"/>
              <a:t>De ungen mener selv at de lærer mer når undervisningen er ute (34%) eller at de lærer like mye ute som inne (41%).</a:t>
            </a:r>
          </a:p>
          <a:p>
            <a:endParaRPr lang="nb-NO" dirty="0"/>
          </a:p>
        </p:txBody>
      </p:sp>
      <p:sp>
        <p:nvSpPr>
          <p:cNvPr id="6" name="Rectangle 5">
            <a:extLst>
              <a:ext uri="{FF2B5EF4-FFF2-40B4-BE49-F238E27FC236}">
                <a16:creationId xmlns:a16="http://schemas.microsoft.com/office/drawing/2014/main" id="{A9EDB224-1342-4C06-A39E-9E2B174B5D9B}"/>
              </a:ext>
            </a:extLst>
          </p:cNvPr>
          <p:cNvSpPr/>
          <p:nvPr/>
        </p:nvSpPr>
        <p:spPr>
          <a:xfrm>
            <a:off x="11277599" y="198150"/>
            <a:ext cx="620683" cy="369332"/>
          </a:xfrm>
          <a:prstGeom prst="rect">
            <a:avLst/>
          </a:prstGeom>
        </p:spPr>
        <p:txBody>
          <a:bodyPr wrap="none">
            <a:spAutoFit/>
          </a:bodyPr>
          <a:lstStyle/>
          <a:p>
            <a:r>
              <a:rPr lang="nb-NO" dirty="0"/>
              <a:t>NF4</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803" y="296073"/>
            <a:ext cx="10780049" cy="1532727"/>
          </a:xfrm>
        </p:spPr>
        <p:txBody>
          <a:bodyPr/>
          <a:lstStyle/>
          <a:p>
            <a:r>
              <a:rPr lang="nb-NO" dirty="0"/>
              <a:t>Når du har undervisning ute (se bort fra kroppsøving), lærer du da mer, like mye eller mindre enn når du har undervisning inne?
</a:t>
            </a:r>
            <a:r>
              <a:rPr lang="nb-NO" sz="2000" dirty="0"/>
              <a:t>Filter: Har undervisning ute (73%)</a:t>
            </a:r>
            <a:endParaRPr lang="nb-NO" dirty="0"/>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1503778080"/>
              </p:ext>
            </p:extLst>
          </p:nvPr>
        </p:nvGraphicFramePr>
        <p:xfrm>
          <a:off x="867189" y="2210589"/>
          <a:ext cx="7534689"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A70A4811-A5F8-4F22-ADB1-32A1AF38593B}"/>
              </a:ext>
            </a:extLst>
          </p:cNvPr>
          <p:cNvSpPr/>
          <p:nvPr/>
        </p:nvSpPr>
        <p:spPr>
          <a:xfrm>
            <a:off x="11192545" y="296073"/>
            <a:ext cx="620683" cy="369332"/>
          </a:xfrm>
          <a:prstGeom prst="rect">
            <a:avLst/>
          </a:prstGeom>
        </p:spPr>
        <p:txBody>
          <a:bodyPr wrap="none">
            <a:spAutoFit/>
          </a:bodyPr>
          <a:lstStyle/>
          <a:p>
            <a:r>
              <a:rPr lang="nb-NO" dirty="0"/>
              <a:t>NF4</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86" y="382816"/>
            <a:ext cx="10621023" cy="1532727"/>
          </a:xfrm>
        </p:spPr>
        <p:txBody>
          <a:bodyPr/>
          <a:lstStyle/>
          <a:p>
            <a:r>
              <a:rPr lang="nb-NO" dirty="0"/>
              <a:t>Når du har undervisning ute, opplever du da at du har en bedre eller dårligere skolehverdag enn når all undervisning er inne?
</a:t>
            </a:r>
            <a:r>
              <a:rPr lang="nb-NO" sz="2000" dirty="0"/>
              <a:t>Filter: Har undervisning ute (73%)</a:t>
            </a:r>
            <a:endParaRPr lang="nb-NO" dirty="0"/>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1704533440"/>
              </p:ext>
            </p:extLst>
          </p:nvPr>
        </p:nvGraphicFramePr>
        <p:xfrm>
          <a:off x="404786" y="2123846"/>
          <a:ext cx="5691214"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87E0BAE-B2B8-40AC-BCFA-B4C217AB853C}"/>
              </a:ext>
            </a:extLst>
          </p:cNvPr>
          <p:cNvSpPr txBox="1"/>
          <p:nvPr/>
        </p:nvSpPr>
        <p:spPr>
          <a:xfrm>
            <a:off x="6891130" y="2292626"/>
            <a:ext cx="4896084" cy="923330"/>
          </a:xfrm>
          <a:prstGeom prst="rect">
            <a:avLst/>
          </a:prstGeom>
          <a:noFill/>
        </p:spPr>
        <p:txBody>
          <a:bodyPr wrap="square" rtlCol="0">
            <a:spAutoFit/>
          </a:bodyPr>
          <a:lstStyle/>
          <a:p>
            <a:r>
              <a:rPr lang="nb-NO" dirty="0"/>
              <a:t>Blant dem som har erfaring med undervisning ute, er det 58% som sier at de har en bedre dag på skolen når de har slik undervisning.</a:t>
            </a:r>
          </a:p>
        </p:txBody>
      </p:sp>
      <p:sp>
        <p:nvSpPr>
          <p:cNvPr id="6" name="Rectangle 5">
            <a:extLst>
              <a:ext uri="{FF2B5EF4-FFF2-40B4-BE49-F238E27FC236}">
                <a16:creationId xmlns:a16="http://schemas.microsoft.com/office/drawing/2014/main" id="{72BB0C1E-BAA5-43F3-9575-1349588B5CFB}"/>
              </a:ext>
            </a:extLst>
          </p:cNvPr>
          <p:cNvSpPr/>
          <p:nvPr/>
        </p:nvSpPr>
        <p:spPr>
          <a:xfrm>
            <a:off x="11476872" y="198150"/>
            <a:ext cx="620683" cy="369332"/>
          </a:xfrm>
          <a:prstGeom prst="rect">
            <a:avLst/>
          </a:prstGeom>
        </p:spPr>
        <p:txBody>
          <a:bodyPr wrap="none">
            <a:spAutoFit/>
          </a:bodyPr>
          <a:lstStyle/>
          <a:p>
            <a:r>
              <a:rPr lang="nb-NO" dirty="0"/>
              <a:t>NF5</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86" y="382816"/>
            <a:ext cx="10780049" cy="1532727"/>
          </a:xfrm>
        </p:spPr>
        <p:txBody>
          <a:bodyPr/>
          <a:lstStyle/>
          <a:p>
            <a:r>
              <a:rPr lang="nb-NO" dirty="0"/>
              <a:t>Når du har undervisning ute, opplever du da at du har en bedre eller dårligere skolehverdag enn når all undervisning er inne?
</a:t>
            </a:r>
            <a:r>
              <a:rPr lang="nb-NO" sz="2000" dirty="0"/>
              <a:t>Filter: Har undervisning ute (73%)</a:t>
            </a:r>
            <a:endParaRPr lang="nb-NO" dirty="0"/>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3905646646"/>
              </p:ext>
            </p:extLst>
          </p:nvPr>
        </p:nvGraphicFramePr>
        <p:xfrm>
          <a:off x="404786" y="1915543"/>
          <a:ext cx="8315144" cy="46722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8052BE2-8A74-432A-A4B1-5D39BBD7F1BF}"/>
              </a:ext>
            </a:extLst>
          </p:cNvPr>
          <p:cNvSpPr/>
          <p:nvPr/>
        </p:nvSpPr>
        <p:spPr>
          <a:xfrm>
            <a:off x="11311814" y="198150"/>
            <a:ext cx="620683" cy="369332"/>
          </a:xfrm>
          <a:prstGeom prst="rect">
            <a:avLst/>
          </a:prstGeom>
        </p:spPr>
        <p:txBody>
          <a:bodyPr wrap="none">
            <a:spAutoFit/>
          </a:bodyPr>
          <a:lstStyle/>
          <a:p>
            <a:r>
              <a:rPr lang="nb-NO" dirty="0"/>
              <a:t>NF5</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AAA629-4037-4E8D-AB6D-1B8DCCF0AB0F}"/>
              </a:ext>
            </a:extLst>
          </p:cNvPr>
          <p:cNvSpPr>
            <a:spLocks noGrp="1"/>
          </p:cNvSpPr>
          <p:nvPr>
            <p:ph type="title"/>
          </p:nvPr>
        </p:nvSpPr>
        <p:spPr>
          <a:xfrm>
            <a:off x="459207" y="546021"/>
            <a:ext cx="8012440" cy="1587679"/>
          </a:xfrm>
        </p:spPr>
        <p:txBody>
          <a:bodyPr/>
          <a:lstStyle/>
          <a:p>
            <a:r>
              <a:rPr lang="nb-NO" dirty="0">
                <a:latin typeface="Arial Black" panose="020B0A04020102020204" pitchFamily="34" charset="0"/>
              </a:rPr>
              <a:t>OM UNDERSØKELSEN</a:t>
            </a:r>
          </a:p>
        </p:txBody>
      </p:sp>
    </p:spTree>
    <p:extLst>
      <p:ext uri="{BB962C8B-B14F-4D97-AF65-F5344CB8AC3E}">
        <p14:creationId xmlns:p14="http://schemas.microsoft.com/office/powerpoint/2010/main" val="367729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15938" y="2456315"/>
            <a:ext cx="3599644" cy="263648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85750" indent="-285750">
              <a:buFont typeface="Wingdings" panose="05000000000000000000" pitchFamily="2" charset="2"/>
              <a:buChar char="ü"/>
              <a:defRPr/>
            </a:pPr>
            <a:r>
              <a:rPr lang="nb-NO" sz="1200" dirty="0">
                <a:solidFill>
                  <a:schemeClr val="tx1"/>
                </a:solidFill>
              </a:rPr>
              <a:t>Norsk Friluftsliv hadde med egne spørsmål på Barn og Ungdomsundersøkelsen 2020.</a:t>
            </a:r>
          </a:p>
          <a:p>
            <a:pPr marL="285750" indent="-285750">
              <a:buFont typeface="Wingdings" panose="05000000000000000000" pitchFamily="2" charset="2"/>
              <a:buChar char="ü"/>
              <a:defRPr/>
            </a:pPr>
            <a:r>
              <a:rPr lang="nb-NO" sz="1200" dirty="0">
                <a:solidFill>
                  <a:schemeClr val="tx1"/>
                </a:solidFill>
              </a:rPr>
              <a:t>Tema: Dette var en kartlegging om barn og unge har skoleundervisning ute i andre fag enn kroppsøving og videre hvilke holdninger de har til slik undervisning.</a:t>
            </a:r>
          </a:p>
          <a:p>
            <a:pPr marL="285750" indent="-285750">
              <a:buFont typeface="Wingdings" panose="05000000000000000000" pitchFamily="2" charset="2"/>
              <a:buChar char="ü"/>
              <a:defRPr/>
            </a:pPr>
            <a:endParaRPr lang="nb-NO" sz="1200" dirty="0">
              <a:solidFill>
                <a:schemeClr val="tx1"/>
              </a:solidFill>
            </a:endParaRPr>
          </a:p>
          <a:p>
            <a:pPr marL="285750" indent="-285750">
              <a:buFont typeface="Wingdings" panose="05000000000000000000" pitchFamily="2" charset="2"/>
              <a:buChar char="ü"/>
              <a:defRPr/>
            </a:pPr>
            <a:endParaRPr lang="nb-NO" sz="1200" dirty="0">
              <a:solidFill>
                <a:schemeClr val="tx1"/>
              </a:solidFill>
            </a:endParaRPr>
          </a:p>
          <a:p>
            <a:pPr marL="228600" indent="-228594" defTabSz="1604963">
              <a:lnSpc>
                <a:spcPts val="1100"/>
              </a:lnSpc>
              <a:buFont typeface="Arial" panose="020B0604020202020204" pitchFamily="34" charset="0"/>
              <a:buChar char="•"/>
            </a:pPr>
            <a:endParaRPr lang="en-US" sz="1000" dirty="0">
              <a:solidFill>
                <a:schemeClr val="tx1"/>
              </a:solidFill>
            </a:endParaRPr>
          </a:p>
        </p:txBody>
      </p:sp>
      <p:sp>
        <p:nvSpPr>
          <p:cNvPr id="6" name="Text Placeholder 11"/>
          <p:cNvSpPr txBox="1">
            <a:spLocks/>
          </p:cNvSpPr>
          <p:nvPr/>
        </p:nvSpPr>
        <p:spPr>
          <a:xfrm>
            <a:off x="515938" y="1655009"/>
            <a:ext cx="3603336" cy="378472"/>
          </a:xfrm>
          <a:prstGeom prst="rect">
            <a:avLst/>
          </a:prstGeom>
          <a:solidFill>
            <a:srgbClr val="002554"/>
          </a:solidFill>
          <a:ln w="12700">
            <a:solidFill>
              <a:schemeClr val="bg1"/>
            </a:solidFill>
          </a:ln>
        </p:spPr>
        <p:txBody>
          <a:bodyPr vert="horz" lIns="0" tIns="0" rIns="0" bIns="0" rtlCol="0" anchor="ctr" anchorCtr="1">
            <a:normAutofit/>
          </a:bodyPr>
          <a:lstStyle>
            <a:lvl1pPr marL="0" indent="0" algn="l" defTabSz="924282" rtl="0" eaLnBrk="1" latinLnBrk="0" hangingPunct="1">
              <a:lnSpc>
                <a:spcPct val="80000"/>
              </a:lnSpc>
              <a:spcBef>
                <a:spcPts val="816"/>
              </a:spcBef>
              <a:spcAft>
                <a:spcPts val="300"/>
              </a:spcAft>
              <a:buFont typeface="Arial" panose="020B0604020202020204" pitchFamily="34" charset="0"/>
              <a:buNone/>
              <a:defRPr lang="en-US" sz="1600" kern="1200" cap="all" baseline="0" dirty="0" smtClean="0">
                <a:solidFill>
                  <a:schemeClr val="bg1"/>
                </a:solidFill>
                <a:latin typeface="+mn-lt"/>
                <a:ea typeface="+mn-ea"/>
                <a:cs typeface="+mn-cs"/>
              </a:defRPr>
            </a:lvl1pPr>
            <a:lvl2pPr marL="197599" indent="-13713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bg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32345"/>
            <a:r>
              <a:rPr lang="nb-NO" sz="1200" b="1" dirty="0">
                <a:solidFill>
                  <a:prstClr val="white"/>
                </a:solidFill>
              </a:rPr>
              <a:t>Formål</a:t>
            </a:r>
          </a:p>
        </p:txBody>
      </p:sp>
      <p:sp>
        <p:nvSpPr>
          <p:cNvPr id="21" name="Rectangle 20"/>
          <p:cNvSpPr/>
          <p:nvPr/>
        </p:nvSpPr>
        <p:spPr>
          <a:xfrm>
            <a:off x="4294332" y="2456314"/>
            <a:ext cx="3599644" cy="3441680"/>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85750" indent="-285750">
              <a:buFont typeface="Wingdings" panose="05000000000000000000" pitchFamily="2" charset="2"/>
              <a:buChar char="ü"/>
              <a:defRPr/>
            </a:pPr>
            <a:r>
              <a:rPr lang="nb-NO" sz="1100" dirty="0">
                <a:solidFill>
                  <a:schemeClr val="tx1"/>
                </a:solidFill>
              </a:rPr>
              <a:t>Metode: Online undersøkelse i </a:t>
            </a:r>
            <a:r>
              <a:rPr lang="nb-NO" sz="1100" dirty="0" err="1">
                <a:solidFill>
                  <a:schemeClr val="tx1"/>
                </a:solidFill>
              </a:rPr>
              <a:t>webpanelet</a:t>
            </a:r>
            <a:r>
              <a:rPr lang="nb-NO" sz="1100" dirty="0">
                <a:solidFill>
                  <a:schemeClr val="tx1"/>
                </a:solidFill>
              </a:rPr>
              <a:t>.</a:t>
            </a:r>
          </a:p>
          <a:p>
            <a:pPr>
              <a:defRPr/>
            </a:pPr>
            <a:r>
              <a:rPr lang="nb-NO" sz="1100" dirty="0">
                <a:solidFill>
                  <a:schemeClr val="tx1"/>
                </a:solidFill>
              </a:rPr>
              <a:t> </a:t>
            </a:r>
          </a:p>
          <a:p>
            <a:pPr marL="285750" indent="-285750">
              <a:buFont typeface="Wingdings" panose="05000000000000000000" pitchFamily="2" charset="2"/>
              <a:buChar char="ü"/>
              <a:defRPr/>
            </a:pPr>
            <a:r>
              <a:rPr lang="nb-NO" sz="1100" dirty="0">
                <a:solidFill>
                  <a:schemeClr val="tx1"/>
                </a:solidFill>
              </a:rPr>
              <a:t>Målgruppen: Barn og ungdom i alderen 8-19 år</a:t>
            </a:r>
          </a:p>
          <a:p>
            <a:pPr>
              <a:defRPr/>
            </a:pPr>
            <a:endParaRPr lang="nb-NO" sz="1100" dirty="0">
              <a:solidFill>
                <a:schemeClr val="tx1"/>
              </a:solidFill>
            </a:endParaRPr>
          </a:p>
          <a:p>
            <a:pPr marL="285750" indent="-285750">
              <a:buFont typeface="Wingdings" panose="05000000000000000000" pitchFamily="2" charset="2"/>
              <a:buChar char="ü"/>
              <a:defRPr/>
            </a:pPr>
            <a:r>
              <a:rPr lang="nb-NO" sz="1100" dirty="0">
                <a:solidFill>
                  <a:schemeClr val="tx1"/>
                </a:solidFill>
              </a:rPr>
              <a:t>Vi har vervet/kontaktet foreldre med barn i alderen 8-19 år i </a:t>
            </a:r>
            <a:r>
              <a:rPr lang="nb-NO" sz="1100" dirty="0" err="1">
                <a:solidFill>
                  <a:schemeClr val="tx1"/>
                </a:solidFill>
              </a:rPr>
              <a:t>webpanelet</a:t>
            </a:r>
            <a:r>
              <a:rPr lang="nb-NO" sz="1100" dirty="0">
                <a:solidFill>
                  <a:schemeClr val="tx1"/>
                </a:solidFill>
              </a:rPr>
              <a:t> og bedt om forelderens tillatelse for å intervjue barn i husstanden under 16 år. Foreldre er blitt gjort oppmerksom på at selve undersøkelsen skal besvares av barnet, alene eller sammen med en voksen for de yngste. I tillegg har vi vervet aldersgruppen 17-19 år direkte i </a:t>
            </a:r>
            <a:r>
              <a:rPr lang="nb-NO" sz="1100" dirty="0" err="1">
                <a:solidFill>
                  <a:schemeClr val="tx1"/>
                </a:solidFill>
              </a:rPr>
              <a:t>webpanelet</a:t>
            </a:r>
            <a:r>
              <a:rPr lang="nb-NO" sz="1100" dirty="0">
                <a:solidFill>
                  <a:schemeClr val="tx1"/>
                </a:solidFill>
              </a:rPr>
              <a:t>.</a:t>
            </a:r>
          </a:p>
          <a:p>
            <a:pPr marL="285750" indent="-285750">
              <a:buFont typeface="Wingdings" panose="05000000000000000000" pitchFamily="2" charset="2"/>
              <a:buChar char="ü"/>
              <a:defRPr/>
            </a:pPr>
            <a:endParaRPr lang="nb-NO" sz="1100" dirty="0">
              <a:solidFill>
                <a:schemeClr val="tx1"/>
              </a:solidFill>
            </a:endParaRPr>
          </a:p>
          <a:p>
            <a:pPr marL="285750" indent="-285750">
              <a:buFont typeface="Wingdings" panose="05000000000000000000" pitchFamily="2" charset="2"/>
              <a:buChar char="ü"/>
              <a:defRPr/>
            </a:pPr>
            <a:r>
              <a:rPr lang="nb-NO" sz="1100" dirty="0">
                <a:solidFill>
                  <a:schemeClr val="tx1"/>
                </a:solidFill>
              </a:rPr>
              <a:t>Feltperiode: 3.mars – 25. mars 2020 (61% av intervjuene er gjennomført før 13.3 (8-15 år (46%), 16-19 år(82%))</a:t>
            </a:r>
          </a:p>
          <a:p>
            <a:pPr>
              <a:defRPr/>
            </a:pPr>
            <a:endParaRPr lang="nb-NO" sz="1100" dirty="0">
              <a:solidFill>
                <a:schemeClr val="tx1"/>
              </a:solidFill>
            </a:endParaRPr>
          </a:p>
          <a:p>
            <a:pPr marL="285750" indent="-285750">
              <a:buFont typeface="Wingdings" panose="05000000000000000000" pitchFamily="2" charset="2"/>
              <a:buChar char="ü"/>
              <a:defRPr/>
            </a:pPr>
            <a:r>
              <a:rPr lang="nb-NO" sz="1100" dirty="0">
                <a:solidFill>
                  <a:schemeClr val="tx1"/>
                </a:solidFill>
              </a:rPr>
              <a:t>Resultatene er vektet på kjønn, alder og geografi i henhold til offentlig statistikk</a:t>
            </a:r>
          </a:p>
          <a:p>
            <a:pPr>
              <a:defRPr/>
            </a:pPr>
            <a:endParaRPr lang="nb-NO" sz="1100" dirty="0">
              <a:solidFill>
                <a:schemeClr val="tx1"/>
              </a:solidFill>
            </a:endParaRPr>
          </a:p>
          <a:p>
            <a:pPr>
              <a:defRPr/>
            </a:pPr>
            <a:endParaRPr lang="nb-NO" sz="1100" dirty="0">
              <a:solidFill>
                <a:schemeClr val="tx1"/>
              </a:solidFill>
            </a:endParaRPr>
          </a:p>
          <a:p>
            <a:pPr lvl="1"/>
            <a:endParaRPr lang="en-GB" sz="1100" dirty="0">
              <a:highlight>
                <a:srgbClr val="FFFF00"/>
              </a:highlight>
            </a:endParaRPr>
          </a:p>
          <a:p>
            <a:pPr marL="228600" indent="-228594">
              <a:lnSpc>
                <a:spcPts val="1100"/>
              </a:lnSpc>
              <a:buFont typeface="Arial" panose="020B0604020202020204" pitchFamily="34" charset="0"/>
              <a:buChar char="•"/>
            </a:pPr>
            <a:endParaRPr lang="en-US" sz="1000" dirty="0">
              <a:solidFill>
                <a:schemeClr val="tx1"/>
              </a:solidFill>
            </a:endParaRPr>
          </a:p>
        </p:txBody>
      </p:sp>
      <p:sp>
        <p:nvSpPr>
          <p:cNvPr id="7" name="Text Placeholder 12"/>
          <p:cNvSpPr txBox="1">
            <a:spLocks/>
          </p:cNvSpPr>
          <p:nvPr/>
        </p:nvSpPr>
        <p:spPr>
          <a:xfrm>
            <a:off x="4294332" y="1655009"/>
            <a:ext cx="3603336" cy="378472"/>
          </a:xfrm>
          <a:prstGeom prst="rect">
            <a:avLst/>
          </a:prstGeom>
          <a:solidFill>
            <a:srgbClr val="009D9C"/>
          </a:solidFill>
          <a:ln w="12700">
            <a:solidFill>
              <a:schemeClr val="bg1"/>
            </a:solidFill>
          </a:ln>
        </p:spPr>
        <p:txBody>
          <a:bodyPr vert="horz" lIns="0" tIns="0" rIns="0" bIns="0" rtlCol="0" anchor="ctr" anchorCtr="1">
            <a:normAutofit/>
          </a:bodyPr>
          <a:lstStyle>
            <a:lvl1pPr marL="0" indent="0" algn="l" defTabSz="924282" rtl="0" eaLnBrk="1" latinLnBrk="0" hangingPunct="1">
              <a:lnSpc>
                <a:spcPct val="80000"/>
              </a:lnSpc>
              <a:spcBef>
                <a:spcPts val="816"/>
              </a:spcBef>
              <a:spcAft>
                <a:spcPts val="300"/>
              </a:spcAft>
              <a:buFont typeface="Arial" panose="020B0604020202020204" pitchFamily="34" charset="0"/>
              <a:buNone/>
              <a:defRPr lang="en-US" sz="1600" kern="1200" cap="all" baseline="0" dirty="0" smtClean="0">
                <a:solidFill>
                  <a:schemeClr val="bg1"/>
                </a:solidFill>
                <a:latin typeface="+mn-lt"/>
                <a:ea typeface="+mn-ea"/>
                <a:cs typeface="+mn-cs"/>
              </a:defRPr>
            </a:lvl1pPr>
            <a:lvl2pPr marL="197599" indent="-13713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bg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32345"/>
            <a:r>
              <a:rPr lang="nb-NO" sz="1200" b="1" dirty="0"/>
              <a:t>Metode og datainnsamling  </a:t>
            </a:r>
          </a:p>
        </p:txBody>
      </p:sp>
      <p:sp>
        <p:nvSpPr>
          <p:cNvPr id="9" name="Title 5">
            <a:extLst>
              <a:ext uri="{FF2B5EF4-FFF2-40B4-BE49-F238E27FC236}">
                <a16:creationId xmlns:a16="http://schemas.microsoft.com/office/drawing/2014/main" id="{DB4302B9-CF5A-40B0-BA66-67D68A9F07D8}"/>
              </a:ext>
            </a:extLst>
          </p:cNvPr>
          <p:cNvSpPr>
            <a:spLocks noGrp="1"/>
          </p:cNvSpPr>
          <p:nvPr>
            <p:ph type="title"/>
          </p:nvPr>
        </p:nvSpPr>
        <p:spPr>
          <a:xfrm>
            <a:off x="404786" y="382816"/>
            <a:ext cx="11382428" cy="369332"/>
          </a:xfrm>
        </p:spPr>
        <p:txBody>
          <a:bodyPr/>
          <a:lstStyle/>
          <a:p>
            <a:r>
              <a:rPr lang="nb-NO" sz="2000" dirty="0"/>
              <a:t>prosjektinformasjon</a:t>
            </a:r>
          </a:p>
        </p:txBody>
      </p:sp>
      <p:pic>
        <p:nvPicPr>
          <p:cNvPr id="3" name="Bilde 2" descr="Et bilde som inneholder katt, innendørs, sitter, ligger&#10;&#10;Automatisk generert beskrivelse">
            <a:extLst>
              <a:ext uri="{FF2B5EF4-FFF2-40B4-BE49-F238E27FC236}">
                <a16:creationId xmlns:a16="http://schemas.microsoft.com/office/drawing/2014/main" id="{8C9D52E1-E5AE-486B-870B-501EF3AB22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97708" y="1673001"/>
            <a:ext cx="3603336" cy="3441680"/>
          </a:xfrm>
          <a:prstGeom prst="rect">
            <a:avLst/>
          </a:prstGeom>
        </p:spPr>
      </p:pic>
    </p:spTree>
    <p:extLst>
      <p:ext uri="{BB962C8B-B14F-4D97-AF65-F5344CB8AC3E}">
        <p14:creationId xmlns:p14="http://schemas.microsoft.com/office/powerpoint/2010/main" val="1005558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Placeholder 7">
            <a:extLst>
              <a:ext uri="{FF2B5EF4-FFF2-40B4-BE49-F238E27FC236}">
                <a16:creationId xmlns:a16="http://schemas.microsoft.com/office/drawing/2014/main" id="{E8A03F91-93C0-4184-B20A-5A5D7FD03A76}"/>
              </a:ext>
            </a:extLst>
          </p:cNvPr>
          <p:cNvSpPr txBox="1">
            <a:spLocks/>
          </p:cNvSpPr>
          <p:nvPr/>
        </p:nvSpPr>
        <p:spPr>
          <a:xfrm>
            <a:off x="515380" y="124048"/>
            <a:ext cx="8957556" cy="590215"/>
          </a:xfrm>
          <a:prstGeom prst="rect">
            <a:avLst/>
          </a:prstGeom>
        </p:spPr>
        <p:txBody>
          <a:bodyPr vert="horz" lIns="0" tIns="45720" rIns="0" bIns="45720" rtlCol="0" anchor="b">
            <a:no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533" b="0" kern="1200" baseline="0">
                <a:solidFill>
                  <a:schemeClr val="bg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b="1" cap="all" spc="120" dirty="0">
              <a:solidFill>
                <a:schemeClr val="bg1"/>
              </a:solidFill>
              <a:ea typeface="+mj-ea"/>
              <a:cs typeface="+mj-cs"/>
            </a:endParaRPr>
          </a:p>
        </p:txBody>
      </p:sp>
      <p:sp>
        <p:nvSpPr>
          <p:cNvPr id="76" name="Rectangle 75">
            <a:extLst>
              <a:ext uri="{FF2B5EF4-FFF2-40B4-BE49-F238E27FC236}">
                <a16:creationId xmlns:a16="http://schemas.microsoft.com/office/drawing/2014/main" id="{9C3BC678-15D4-4E0D-9E05-C234435A5141}"/>
              </a:ext>
            </a:extLst>
          </p:cNvPr>
          <p:cNvSpPr/>
          <p:nvPr/>
        </p:nvSpPr>
        <p:spPr>
          <a:xfrm>
            <a:off x="6354560" y="2142404"/>
            <a:ext cx="3098515" cy="27654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35A2C0B-3FDE-43AC-BAEB-5E4F95F2E5F3}"/>
              </a:ext>
            </a:extLst>
          </p:cNvPr>
          <p:cNvSpPr/>
          <p:nvPr/>
        </p:nvSpPr>
        <p:spPr>
          <a:xfrm>
            <a:off x="2568866" y="2133602"/>
            <a:ext cx="2894080" cy="27654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CasellaDiTesto 11">
            <a:extLst>
              <a:ext uri="{FF2B5EF4-FFF2-40B4-BE49-F238E27FC236}">
                <a16:creationId xmlns:a16="http://schemas.microsoft.com/office/drawing/2014/main" id="{73C6D679-CB97-49D0-9EE5-BFDE96FBB3D6}"/>
              </a:ext>
            </a:extLst>
          </p:cNvPr>
          <p:cNvSpPr txBox="1"/>
          <p:nvPr/>
        </p:nvSpPr>
        <p:spPr>
          <a:xfrm>
            <a:off x="6485862" y="2296193"/>
            <a:ext cx="1231117" cy="215444"/>
          </a:xfrm>
          <a:prstGeom prst="rect">
            <a:avLst/>
          </a:prstGeom>
        </p:spPr>
        <p:txBody>
          <a:bodyPr vert="horz" wrap="square" lIns="0" tIns="0" rIns="0" bIns="0" rtlCol="0" anchor="ctr">
            <a:spAutoFit/>
          </a:bodyPr>
          <a:lstStyle/>
          <a:p>
            <a:pPr marL="6351" defTabSz="1219170">
              <a:defRPr/>
            </a:pPr>
            <a:r>
              <a:rPr lang="it-IT" sz="1400" b="1" kern="0" dirty="0">
                <a:solidFill>
                  <a:srgbClr val="405A9C"/>
                </a:solidFill>
              </a:rPr>
              <a:t>ALDER</a:t>
            </a:r>
            <a:endParaRPr lang="it-IT" sz="1400" b="1" i="1" kern="0" dirty="0">
              <a:solidFill>
                <a:srgbClr val="405A9C"/>
              </a:solidFill>
            </a:endParaRPr>
          </a:p>
        </p:txBody>
      </p:sp>
      <p:graphicFrame>
        <p:nvGraphicFramePr>
          <p:cNvPr id="93" name="Table 92">
            <a:extLst>
              <a:ext uri="{FF2B5EF4-FFF2-40B4-BE49-F238E27FC236}">
                <a16:creationId xmlns:a16="http://schemas.microsoft.com/office/drawing/2014/main" id="{A16B9847-5A34-4FA2-98DB-ADCDF3989CB2}"/>
              </a:ext>
            </a:extLst>
          </p:cNvPr>
          <p:cNvGraphicFramePr>
            <a:graphicFrameLocks noGrp="1"/>
          </p:cNvGraphicFramePr>
          <p:nvPr/>
        </p:nvGraphicFramePr>
        <p:xfrm>
          <a:off x="6369033" y="2843777"/>
          <a:ext cx="639366" cy="1414457"/>
        </p:xfrm>
        <a:graphic>
          <a:graphicData uri="http://schemas.openxmlformats.org/drawingml/2006/table">
            <a:tbl>
              <a:tblPr/>
              <a:tblGrid>
                <a:gridCol w="639366">
                  <a:extLst>
                    <a:ext uri="{9D8B030D-6E8A-4147-A177-3AD203B41FA5}">
                      <a16:colId xmlns:a16="http://schemas.microsoft.com/office/drawing/2014/main" val="2903200432"/>
                    </a:ext>
                  </a:extLst>
                </a:gridCol>
              </a:tblGrid>
              <a:tr h="4786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232345" rtl="0" eaLnBrk="1" fontAlgn="b" latinLnBrk="0" hangingPunct="1"/>
                      <a:r>
                        <a:rPr kumimoji="0" lang="en-IN" sz="1100" b="0" i="0" u="none" strike="noStrike" kern="0" cap="none" spc="0" normalizeH="0" baseline="0" dirty="0">
                          <a:ln>
                            <a:noFill/>
                          </a:ln>
                          <a:solidFill>
                            <a:srgbClr val="000000"/>
                          </a:solidFill>
                          <a:effectLst/>
                          <a:uLnTx/>
                          <a:uFillTx/>
                          <a:latin typeface="+mn-lt"/>
                          <a:ea typeface="+mn-ea"/>
                          <a:cs typeface="+mn-cs"/>
                        </a:rPr>
                        <a:t>8-11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43372360"/>
                  </a:ext>
                </a:extLst>
              </a:tr>
              <a:tr h="46789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232345" rtl="0" eaLnBrk="1" fontAlgn="b" latinLnBrk="0" hangingPunct="1"/>
                      <a:r>
                        <a:rPr kumimoji="0" lang="en-IN" sz="1100" b="0" i="0" u="none" strike="noStrike" kern="0" cap="none" spc="0" normalizeH="0" baseline="0" dirty="0">
                          <a:ln>
                            <a:noFill/>
                          </a:ln>
                          <a:solidFill>
                            <a:srgbClr val="000000"/>
                          </a:solidFill>
                          <a:effectLst/>
                          <a:uLnTx/>
                          <a:uFillTx/>
                          <a:latin typeface="+mn-lt"/>
                          <a:ea typeface="+mn-ea"/>
                          <a:cs typeface="+mn-cs"/>
                        </a:rPr>
                        <a:t>12-15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17781153"/>
                  </a:ext>
                </a:extLst>
              </a:tr>
              <a:tr h="46789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232345" rtl="0" eaLnBrk="1" fontAlgn="b" latinLnBrk="0" hangingPunct="1"/>
                      <a:r>
                        <a:rPr kumimoji="0" lang="en-IN" sz="1100" b="0" i="0" u="none" strike="noStrike" kern="0" cap="none" spc="0" normalizeH="0" baseline="0" dirty="0">
                          <a:ln>
                            <a:noFill/>
                          </a:ln>
                          <a:solidFill>
                            <a:srgbClr val="000000"/>
                          </a:solidFill>
                          <a:effectLst/>
                          <a:uLnTx/>
                          <a:uFillTx/>
                          <a:latin typeface="+mn-lt"/>
                          <a:ea typeface="+mn-ea"/>
                          <a:cs typeface="+mn-cs"/>
                        </a:rPr>
                        <a:t>16-19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5472838"/>
                  </a:ext>
                </a:extLst>
              </a:tr>
            </a:tbl>
          </a:graphicData>
        </a:graphic>
      </p:graphicFrame>
      <p:sp>
        <p:nvSpPr>
          <p:cNvPr id="97" name="CasellaDiTesto 11">
            <a:extLst>
              <a:ext uri="{FF2B5EF4-FFF2-40B4-BE49-F238E27FC236}">
                <a16:creationId xmlns:a16="http://schemas.microsoft.com/office/drawing/2014/main" id="{CB16E0F7-4866-4C99-AEF7-AFC6926016C7}"/>
              </a:ext>
            </a:extLst>
          </p:cNvPr>
          <p:cNvSpPr txBox="1"/>
          <p:nvPr/>
        </p:nvSpPr>
        <p:spPr>
          <a:xfrm>
            <a:off x="2690921" y="2266066"/>
            <a:ext cx="1438093" cy="215444"/>
          </a:xfrm>
          <a:prstGeom prst="rect">
            <a:avLst/>
          </a:prstGeom>
        </p:spPr>
        <p:txBody>
          <a:bodyPr vert="horz" wrap="square" lIns="0" tIns="0" rIns="0" bIns="0" rtlCol="0" anchor="ctr">
            <a:spAutoFit/>
          </a:bodyPr>
          <a:lstStyle/>
          <a:p>
            <a:pPr marL="6351" defTabSz="1219170">
              <a:defRPr/>
            </a:pPr>
            <a:r>
              <a:rPr lang="it-IT" sz="1400" b="1" kern="0" dirty="0">
                <a:solidFill>
                  <a:srgbClr val="405A9C"/>
                </a:solidFill>
              </a:rPr>
              <a:t>KJØNN</a:t>
            </a:r>
          </a:p>
        </p:txBody>
      </p:sp>
      <p:graphicFrame>
        <p:nvGraphicFramePr>
          <p:cNvPr id="98" name="Chart 97">
            <a:extLst>
              <a:ext uri="{FF2B5EF4-FFF2-40B4-BE49-F238E27FC236}">
                <a16:creationId xmlns:a16="http://schemas.microsoft.com/office/drawing/2014/main" id="{B684D826-2692-4463-BDD0-BB0610D05145}"/>
              </a:ext>
            </a:extLst>
          </p:cNvPr>
          <p:cNvGraphicFramePr/>
          <p:nvPr/>
        </p:nvGraphicFramePr>
        <p:xfrm>
          <a:off x="3260659" y="2822390"/>
          <a:ext cx="1509936" cy="14900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9" name="Table 98">
            <a:extLst>
              <a:ext uri="{FF2B5EF4-FFF2-40B4-BE49-F238E27FC236}">
                <a16:creationId xmlns:a16="http://schemas.microsoft.com/office/drawing/2014/main" id="{4013532E-9B27-44DC-BFBE-B69CF4E62747}"/>
              </a:ext>
            </a:extLst>
          </p:cNvPr>
          <p:cNvGraphicFramePr>
            <a:graphicFrameLocks noGrp="1"/>
          </p:cNvGraphicFramePr>
          <p:nvPr/>
        </p:nvGraphicFramePr>
        <p:xfrm>
          <a:off x="4626630" y="3209468"/>
          <a:ext cx="780160" cy="518160"/>
        </p:xfrm>
        <a:graphic>
          <a:graphicData uri="http://schemas.openxmlformats.org/drawingml/2006/table">
            <a:tbl>
              <a:tblPr>
                <a:tableStyleId>{5C22544A-7EE6-4342-B048-85BDC9FD1C3A}</a:tableStyleId>
              </a:tblPr>
              <a:tblGrid>
                <a:gridCol w="780160">
                  <a:extLst>
                    <a:ext uri="{9D8B030D-6E8A-4147-A177-3AD203B41FA5}">
                      <a16:colId xmlns:a16="http://schemas.microsoft.com/office/drawing/2014/main" val="2372614446"/>
                    </a:ext>
                  </a:extLst>
                </a:gridCol>
              </a:tblGrid>
              <a:tr h="254562">
                <a:tc>
                  <a:txBody>
                    <a:bodyPr/>
                    <a:lstStyle/>
                    <a:p>
                      <a:pPr algn="ctr"/>
                      <a:r>
                        <a:rPr lang="nb-NO" sz="1100" dirty="0"/>
                        <a:t>Gutt</a:t>
                      </a:r>
                      <a:endParaRPr lang="ro-RO"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1575267"/>
                  </a:ext>
                </a:extLst>
              </a:tr>
              <a:tr h="254562">
                <a:tc>
                  <a:txBody>
                    <a:bodyPr/>
                    <a:lstStyle/>
                    <a:p>
                      <a:pPr algn="ctr"/>
                      <a:r>
                        <a:rPr lang="nb-NO" sz="1100" b="1" dirty="0">
                          <a:solidFill>
                            <a:srgbClr val="00326F"/>
                          </a:solidFill>
                        </a:rPr>
                        <a:t>48</a:t>
                      </a:r>
                      <a:r>
                        <a:rPr lang="ro-RO" sz="1100" b="1" dirty="0">
                          <a:solidFill>
                            <a:srgbClr val="00326F"/>
                          </a:solidFill>
                        </a:rPr>
                        <a:t>%</a:t>
                      </a:r>
                      <a:endParaRPr lang="en-US" sz="1100" b="1" dirty="0">
                        <a:solidFill>
                          <a:srgbClr val="00326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8523719"/>
                  </a:ext>
                </a:extLst>
              </a:tr>
            </a:tbl>
          </a:graphicData>
        </a:graphic>
      </p:graphicFrame>
      <p:graphicFrame>
        <p:nvGraphicFramePr>
          <p:cNvPr id="100" name="Table 99">
            <a:extLst>
              <a:ext uri="{FF2B5EF4-FFF2-40B4-BE49-F238E27FC236}">
                <a16:creationId xmlns:a16="http://schemas.microsoft.com/office/drawing/2014/main" id="{6B7493D9-8394-4588-89D5-5910960D1ED7}"/>
              </a:ext>
            </a:extLst>
          </p:cNvPr>
          <p:cNvGraphicFramePr>
            <a:graphicFrameLocks noGrp="1"/>
          </p:cNvGraphicFramePr>
          <p:nvPr/>
        </p:nvGraphicFramePr>
        <p:xfrm>
          <a:off x="2591149" y="3219717"/>
          <a:ext cx="780160" cy="518160"/>
        </p:xfrm>
        <a:graphic>
          <a:graphicData uri="http://schemas.openxmlformats.org/drawingml/2006/table">
            <a:tbl>
              <a:tblPr>
                <a:tableStyleId>{5C22544A-7EE6-4342-B048-85BDC9FD1C3A}</a:tableStyleId>
              </a:tblPr>
              <a:tblGrid>
                <a:gridCol w="780160">
                  <a:extLst>
                    <a:ext uri="{9D8B030D-6E8A-4147-A177-3AD203B41FA5}">
                      <a16:colId xmlns:a16="http://schemas.microsoft.com/office/drawing/2014/main" val="2372614446"/>
                    </a:ext>
                  </a:extLst>
                </a:gridCol>
              </a:tblGrid>
              <a:tr h="167199">
                <a:tc>
                  <a:txBody>
                    <a:bodyPr/>
                    <a:lstStyle/>
                    <a:p>
                      <a:pPr algn="ctr"/>
                      <a:r>
                        <a:rPr lang="nb-NO" sz="1100" dirty="0"/>
                        <a:t>Jente</a:t>
                      </a:r>
                      <a:endParaRPr lang="ro-RO"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1575267"/>
                  </a:ext>
                </a:extLst>
              </a:tr>
              <a:tr h="254562">
                <a:tc>
                  <a:txBody>
                    <a:bodyPr/>
                    <a:lstStyle/>
                    <a:p>
                      <a:pPr algn="ctr"/>
                      <a:r>
                        <a:rPr lang="nb-NO" sz="1100" b="1" dirty="0">
                          <a:solidFill>
                            <a:srgbClr val="009D9C"/>
                          </a:solidFill>
                        </a:rPr>
                        <a:t>52</a:t>
                      </a:r>
                      <a:r>
                        <a:rPr lang="ro-RO" sz="1100" b="1" dirty="0">
                          <a:solidFill>
                            <a:srgbClr val="009D9C"/>
                          </a:solidFill>
                        </a:rPr>
                        <a:t>%</a:t>
                      </a:r>
                      <a:endParaRPr lang="en-US" sz="1100" b="1" dirty="0">
                        <a:solidFill>
                          <a:srgbClr val="009D9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8523719"/>
                  </a:ext>
                </a:extLst>
              </a:tr>
            </a:tbl>
          </a:graphicData>
        </a:graphic>
      </p:graphicFrame>
      <p:sp>
        <p:nvSpPr>
          <p:cNvPr id="101" name="Oval 100">
            <a:extLst>
              <a:ext uri="{FF2B5EF4-FFF2-40B4-BE49-F238E27FC236}">
                <a16:creationId xmlns:a16="http://schemas.microsoft.com/office/drawing/2014/main" id="{E3BA96AD-2B5B-4482-8BD3-7DFA118A6BD8}"/>
              </a:ext>
            </a:extLst>
          </p:cNvPr>
          <p:cNvSpPr/>
          <p:nvPr/>
        </p:nvSpPr>
        <p:spPr>
          <a:xfrm>
            <a:off x="4789906" y="2352554"/>
            <a:ext cx="571276" cy="571276"/>
          </a:xfrm>
          <a:prstGeom prst="ellipse">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1FBB959E-9A09-4A46-A07B-FF3183816861}"/>
              </a:ext>
            </a:extLst>
          </p:cNvPr>
          <p:cNvCxnSpPr>
            <a:cxnSpLocks/>
          </p:cNvCxnSpPr>
          <p:nvPr/>
        </p:nvCxnSpPr>
        <p:spPr>
          <a:xfrm>
            <a:off x="2717161" y="2638192"/>
            <a:ext cx="2098623" cy="0"/>
          </a:xfrm>
          <a:prstGeom prst="line">
            <a:avLst/>
          </a:prstGeom>
          <a:ln w="19050">
            <a:solidFill>
              <a:srgbClr val="405A9C"/>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BF422571-51B6-4EE5-9A6D-6DF09D9E640B}"/>
              </a:ext>
            </a:extLst>
          </p:cNvPr>
          <p:cNvSpPr/>
          <p:nvPr/>
        </p:nvSpPr>
        <p:spPr>
          <a:xfrm>
            <a:off x="8692192" y="2361356"/>
            <a:ext cx="571276" cy="571276"/>
          </a:xfrm>
          <a:prstGeom prst="ellipse">
            <a:avLst/>
          </a:pr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a:extLst>
              <a:ext uri="{FF2B5EF4-FFF2-40B4-BE49-F238E27FC236}">
                <a16:creationId xmlns:a16="http://schemas.microsoft.com/office/drawing/2014/main" id="{ABB7AC52-9117-4A80-8BE0-22313C816D27}"/>
              </a:ext>
            </a:extLst>
          </p:cNvPr>
          <p:cNvCxnSpPr>
            <a:cxnSpLocks/>
            <a:endCxn id="103" idx="2"/>
          </p:cNvCxnSpPr>
          <p:nvPr/>
        </p:nvCxnSpPr>
        <p:spPr>
          <a:xfrm>
            <a:off x="6492231" y="2646994"/>
            <a:ext cx="2199961" cy="0"/>
          </a:xfrm>
          <a:prstGeom prst="line">
            <a:avLst/>
          </a:prstGeom>
          <a:ln w="19050">
            <a:solidFill>
              <a:srgbClr val="405A9C"/>
            </a:solidFill>
          </a:ln>
        </p:spPr>
        <p:style>
          <a:lnRef idx="1">
            <a:schemeClr val="accent1"/>
          </a:lnRef>
          <a:fillRef idx="0">
            <a:schemeClr val="accent1"/>
          </a:fillRef>
          <a:effectRef idx="0">
            <a:schemeClr val="accent1"/>
          </a:effectRef>
          <a:fontRef idx="minor">
            <a:schemeClr val="tx1"/>
          </a:fontRef>
        </p:style>
      </p:cxnSp>
      <p:pic>
        <p:nvPicPr>
          <p:cNvPr id="105" name="Graphic 104">
            <a:extLst>
              <a:ext uri="{FF2B5EF4-FFF2-40B4-BE49-F238E27FC236}">
                <a16:creationId xmlns:a16="http://schemas.microsoft.com/office/drawing/2014/main" id="{07376320-9E03-4DE4-9272-1F5A87088E3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827174" y="2450314"/>
            <a:ext cx="299310" cy="343326"/>
          </a:xfrm>
          <a:prstGeom prst="rect">
            <a:avLst/>
          </a:prstGeom>
        </p:spPr>
      </p:pic>
      <p:graphicFrame>
        <p:nvGraphicFramePr>
          <p:cNvPr id="106" name="Chart 59">
            <a:extLst>
              <a:ext uri="{FF2B5EF4-FFF2-40B4-BE49-F238E27FC236}">
                <a16:creationId xmlns:a16="http://schemas.microsoft.com/office/drawing/2014/main" id="{A447D396-BECC-4EAE-B49B-B4DEADB36FEE}"/>
              </a:ext>
            </a:extLst>
          </p:cNvPr>
          <p:cNvGraphicFramePr>
            <a:graphicFrameLocks/>
          </p:cNvGraphicFramePr>
          <p:nvPr/>
        </p:nvGraphicFramePr>
        <p:xfrm>
          <a:off x="7023334" y="2757579"/>
          <a:ext cx="2067452" cy="1627523"/>
        </p:xfrm>
        <a:graphic>
          <a:graphicData uri="http://schemas.openxmlformats.org/drawingml/2006/chart">
            <c:chart xmlns:c="http://schemas.openxmlformats.org/drawingml/2006/chart" xmlns:r="http://schemas.openxmlformats.org/officeDocument/2006/relationships" r:id="rId7"/>
          </a:graphicData>
        </a:graphic>
      </p:graphicFrame>
      <p:pic>
        <p:nvPicPr>
          <p:cNvPr id="117" name="Graphic 116">
            <a:extLst>
              <a:ext uri="{FF2B5EF4-FFF2-40B4-BE49-F238E27FC236}">
                <a16:creationId xmlns:a16="http://schemas.microsoft.com/office/drawing/2014/main" id="{55A99F62-1492-4EC4-971D-6E5AE6404BC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08815" y="2484491"/>
            <a:ext cx="333457" cy="340867"/>
          </a:xfrm>
          <a:prstGeom prst="rect">
            <a:avLst/>
          </a:prstGeom>
        </p:spPr>
      </p:pic>
      <p:sp>
        <p:nvSpPr>
          <p:cNvPr id="176" name="Oval 175">
            <a:extLst>
              <a:ext uri="{FF2B5EF4-FFF2-40B4-BE49-F238E27FC236}">
                <a16:creationId xmlns:a16="http://schemas.microsoft.com/office/drawing/2014/main" id="{4747246D-D65A-4697-A1BF-47CDC13C12EA}"/>
              </a:ext>
            </a:extLst>
          </p:cNvPr>
          <p:cNvSpPr/>
          <p:nvPr/>
        </p:nvSpPr>
        <p:spPr>
          <a:xfrm>
            <a:off x="3343518" y="2895290"/>
            <a:ext cx="1344218" cy="134421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a:extLst>
              <a:ext uri="{FF2B5EF4-FFF2-40B4-BE49-F238E27FC236}">
                <a16:creationId xmlns:a16="http://schemas.microsoft.com/office/drawing/2014/main" id="{2459E380-5D73-44D8-A549-B60812AD2DF4}"/>
              </a:ext>
            </a:extLst>
          </p:cNvPr>
          <p:cNvCxnSpPr>
            <a:cxnSpLocks/>
          </p:cNvCxnSpPr>
          <p:nvPr/>
        </p:nvCxnSpPr>
        <p:spPr>
          <a:xfrm>
            <a:off x="6492231" y="4495802"/>
            <a:ext cx="2621893" cy="0"/>
          </a:xfrm>
          <a:prstGeom prst="line">
            <a:avLst/>
          </a:prstGeom>
          <a:ln w="12700">
            <a:solidFill>
              <a:srgbClr val="405A9C"/>
            </a:solidFill>
          </a:ln>
        </p:spPr>
        <p:style>
          <a:lnRef idx="1">
            <a:schemeClr val="accent1"/>
          </a:lnRef>
          <a:fillRef idx="0">
            <a:schemeClr val="accent1"/>
          </a:fillRef>
          <a:effectRef idx="0">
            <a:schemeClr val="accent1"/>
          </a:effectRef>
          <a:fontRef idx="minor">
            <a:schemeClr val="tx1"/>
          </a:fontRef>
        </p:style>
      </p:cxnSp>
      <p:sp>
        <p:nvSpPr>
          <p:cNvPr id="179" name="Isosceles Triangle 178">
            <a:extLst>
              <a:ext uri="{FF2B5EF4-FFF2-40B4-BE49-F238E27FC236}">
                <a16:creationId xmlns:a16="http://schemas.microsoft.com/office/drawing/2014/main" id="{1AF156CE-6D93-455C-A724-82219C2C80FA}"/>
              </a:ext>
            </a:extLst>
          </p:cNvPr>
          <p:cNvSpPr/>
          <p:nvPr/>
        </p:nvSpPr>
        <p:spPr>
          <a:xfrm rot="5400000">
            <a:off x="5411461" y="2541400"/>
            <a:ext cx="240641" cy="20744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a:extLst>
              <a:ext uri="{FF2B5EF4-FFF2-40B4-BE49-F238E27FC236}">
                <a16:creationId xmlns:a16="http://schemas.microsoft.com/office/drawing/2014/main" id="{2FF6DC2D-F608-4208-B22B-22D0A3788645}"/>
              </a:ext>
            </a:extLst>
          </p:cNvPr>
          <p:cNvSpPr/>
          <p:nvPr/>
        </p:nvSpPr>
        <p:spPr>
          <a:xfrm rot="5400000">
            <a:off x="6266812" y="2541400"/>
            <a:ext cx="240641" cy="20744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a:extLst>
              <a:ext uri="{FF2B5EF4-FFF2-40B4-BE49-F238E27FC236}">
                <a16:creationId xmlns:a16="http://schemas.microsoft.com/office/drawing/2014/main" id="{F25D45F1-DFE3-4281-B8A6-9D81D3301E1E}"/>
              </a:ext>
            </a:extLst>
          </p:cNvPr>
          <p:cNvSpPr/>
          <p:nvPr/>
        </p:nvSpPr>
        <p:spPr>
          <a:xfrm rot="5400000">
            <a:off x="9683563" y="2541400"/>
            <a:ext cx="240641" cy="20744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Isosceles Triangle 183">
            <a:extLst>
              <a:ext uri="{FF2B5EF4-FFF2-40B4-BE49-F238E27FC236}">
                <a16:creationId xmlns:a16="http://schemas.microsoft.com/office/drawing/2014/main" id="{B60E4FB5-E742-4116-8B3C-FB42326545DF}"/>
              </a:ext>
            </a:extLst>
          </p:cNvPr>
          <p:cNvSpPr/>
          <p:nvPr/>
        </p:nvSpPr>
        <p:spPr>
          <a:xfrm rot="5400000">
            <a:off x="10420435" y="1474598"/>
            <a:ext cx="240641" cy="20744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186">
            <a:extLst>
              <a:ext uri="{FF2B5EF4-FFF2-40B4-BE49-F238E27FC236}">
                <a16:creationId xmlns:a16="http://schemas.microsoft.com/office/drawing/2014/main" id="{48FB550B-104C-4C9B-84B1-98B055B820AC}"/>
              </a:ext>
            </a:extLst>
          </p:cNvPr>
          <p:cNvSpPr/>
          <p:nvPr/>
        </p:nvSpPr>
        <p:spPr>
          <a:xfrm rot="5400000">
            <a:off x="9416547" y="2558479"/>
            <a:ext cx="240641" cy="20744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177">
            <a:extLst>
              <a:ext uri="{FF2B5EF4-FFF2-40B4-BE49-F238E27FC236}">
                <a16:creationId xmlns:a16="http://schemas.microsoft.com/office/drawing/2014/main" id="{BB29D698-F746-4872-9FB2-37BEA357F346}"/>
              </a:ext>
            </a:extLst>
          </p:cNvPr>
          <p:cNvCxnSpPr>
            <a:cxnSpLocks/>
          </p:cNvCxnSpPr>
          <p:nvPr/>
        </p:nvCxnSpPr>
        <p:spPr>
          <a:xfrm>
            <a:off x="2717161" y="4495802"/>
            <a:ext cx="2621893" cy="0"/>
          </a:xfrm>
          <a:prstGeom prst="line">
            <a:avLst/>
          </a:prstGeom>
          <a:ln w="12700">
            <a:solidFill>
              <a:srgbClr val="405A9C"/>
            </a:solidFill>
          </a:ln>
        </p:spPr>
        <p:style>
          <a:lnRef idx="1">
            <a:schemeClr val="accent1"/>
          </a:lnRef>
          <a:fillRef idx="0">
            <a:schemeClr val="accent1"/>
          </a:fillRef>
          <a:effectRef idx="0">
            <a:schemeClr val="accent1"/>
          </a:effectRef>
          <a:fontRef idx="minor">
            <a:schemeClr val="tx1"/>
          </a:fontRef>
        </p:style>
      </p:cxnSp>
      <p:sp>
        <p:nvSpPr>
          <p:cNvPr id="60" name="Title 5">
            <a:extLst>
              <a:ext uri="{FF2B5EF4-FFF2-40B4-BE49-F238E27FC236}">
                <a16:creationId xmlns:a16="http://schemas.microsoft.com/office/drawing/2014/main" id="{1F5568B4-28A3-4CC2-8194-458831325BF7}"/>
              </a:ext>
            </a:extLst>
          </p:cNvPr>
          <p:cNvSpPr>
            <a:spLocks noGrp="1"/>
          </p:cNvSpPr>
          <p:nvPr>
            <p:ph type="title"/>
          </p:nvPr>
        </p:nvSpPr>
        <p:spPr>
          <a:xfrm>
            <a:off x="404786" y="382816"/>
            <a:ext cx="8620607" cy="1200329"/>
          </a:xfrm>
        </p:spPr>
        <p:txBody>
          <a:bodyPr/>
          <a:lstStyle/>
          <a:p>
            <a:r>
              <a:rPr lang="nb-NO" sz="2000" dirty="0">
                <a:solidFill>
                  <a:srgbClr val="2F469C"/>
                </a:solidFill>
                <a:latin typeface="Arial" panose="020B0604020202020204" pitchFamily="34" charset="0"/>
                <a:cs typeface="Arial" panose="020B0604020202020204" pitchFamily="34" charset="0"/>
              </a:rPr>
              <a:t>SAMMENSETNING I BEFOLKNINGEN</a:t>
            </a:r>
            <a:br>
              <a:rPr lang="nb-NO" sz="2000" cap="none" spc="0" dirty="0">
                <a:solidFill>
                  <a:srgbClr val="222223">
                    <a:lumMod val="50000"/>
                    <a:lumOff val="50000"/>
                  </a:srgbClr>
                </a:solidFill>
                <a:latin typeface="Calibri"/>
              </a:rPr>
            </a:br>
            <a:br>
              <a:rPr lang="nb-NO" sz="2000" b="1" dirty="0">
                <a:solidFill>
                  <a:schemeClr val="tx1">
                    <a:lumMod val="50000"/>
                    <a:lumOff val="50000"/>
                  </a:schemeClr>
                </a:solidFill>
              </a:rPr>
            </a:br>
            <a:br>
              <a:rPr lang="nb-NO" sz="2000" b="1" dirty="0">
                <a:solidFill>
                  <a:schemeClr val="tx1">
                    <a:lumMod val="50000"/>
                    <a:lumOff val="50000"/>
                  </a:schemeClr>
                </a:solidFill>
              </a:rPr>
            </a:br>
            <a:endParaRPr lang="nb-NO" sz="2000" dirty="0"/>
          </a:p>
        </p:txBody>
      </p:sp>
      <p:sp>
        <p:nvSpPr>
          <p:cNvPr id="27" name="TextBox 10">
            <a:extLst>
              <a:ext uri="{FF2B5EF4-FFF2-40B4-BE49-F238E27FC236}">
                <a16:creationId xmlns:a16="http://schemas.microsoft.com/office/drawing/2014/main" id="{F3673557-4DE8-4D42-8B73-A9280DD1B916}"/>
              </a:ext>
            </a:extLst>
          </p:cNvPr>
          <p:cNvSpPr txBox="1"/>
          <p:nvPr/>
        </p:nvSpPr>
        <p:spPr>
          <a:xfrm>
            <a:off x="646941" y="5535296"/>
            <a:ext cx="5526051" cy="502573"/>
          </a:xfrm>
          <a:prstGeom prst="rect">
            <a:avLst/>
          </a:prstGeom>
          <a:noFill/>
        </p:spPr>
        <p:txBody>
          <a:bodyPr wrap="square" rtlCol="0">
            <a:spAutoFit/>
          </a:bodyPr>
          <a:lstStyle/>
          <a:p>
            <a:pPr marL="0" marR="0" lvl="0" indent="0" algn="l" defTabSz="1232345" rtl="0" eaLnBrk="1" fontAlgn="auto" latinLnBrk="0" hangingPunct="1">
              <a:lnSpc>
                <a:spcPct val="100000"/>
              </a:lnSpc>
              <a:spcBef>
                <a:spcPts val="0"/>
              </a:spcBef>
              <a:spcAft>
                <a:spcPts val="0"/>
              </a:spcAft>
              <a:buClrTx/>
              <a:buSzTx/>
              <a:buFontTx/>
              <a:buNone/>
              <a:tabLst/>
              <a:defRPr/>
            </a:pPr>
            <a:r>
              <a:rPr kumimoji="0" lang="nb-NO" sz="1333" b="1" i="0" u="none" strike="noStrike" kern="1200" cap="none" spc="0" normalizeH="0" baseline="0" noProof="0" dirty="0">
                <a:ln>
                  <a:noFill/>
                </a:ln>
                <a:solidFill>
                  <a:srgbClr val="00326F"/>
                </a:solidFill>
                <a:effectLst/>
                <a:uLnTx/>
                <a:uFillTx/>
                <a:latin typeface="Calibri"/>
                <a:ea typeface="+mn-ea"/>
                <a:cs typeface="+mn-cs"/>
              </a:rPr>
              <a:t>Det totale antall barn og ungdom i Norge mellom 8 og 19 år er 773 000 </a:t>
            </a:r>
          </a:p>
          <a:p>
            <a:pPr marL="0" marR="0" lvl="0" indent="0" algn="l" defTabSz="1232345" rtl="0" eaLnBrk="1" fontAlgn="auto" latinLnBrk="0" hangingPunct="1">
              <a:lnSpc>
                <a:spcPct val="100000"/>
              </a:lnSpc>
              <a:spcBef>
                <a:spcPts val="0"/>
              </a:spcBef>
              <a:spcAft>
                <a:spcPts val="0"/>
              </a:spcAft>
              <a:buClrTx/>
              <a:buSzTx/>
              <a:buFontTx/>
              <a:buNone/>
              <a:tabLst/>
              <a:defRPr/>
            </a:pPr>
            <a:r>
              <a:rPr kumimoji="0" lang="nb-NO" sz="1333" b="0" i="0" u="none" strike="noStrike" kern="1200" cap="none" spc="0" normalizeH="0" baseline="0" noProof="0" dirty="0">
                <a:ln>
                  <a:noFill/>
                </a:ln>
                <a:solidFill>
                  <a:srgbClr val="00326F"/>
                </a:solidFill>
                <a:effectLst/>
                <a:uLnTx/>
                <a:uFillTx/>
                <a:latin typeface="Calibri"/>
                <a:ea typeface="+mn-ea"/>
                <a:cs typeface="+mn-cs"/>
              </a:rPr>
              <a:t>Befolkningstallene er hentet fra Statistisk Sentralbyrå  befolkningsstatistikk.</a:t>
            </a:r>
          </a:p>
        </p:txBody>
      </p:sp>
      <p:sp>
        <p:nvSpPr>
          <p:cNvPr id="28" name="Rectangle: Rounded Corners 1">
            <a:extLst>
              <a:ext uri="{FF2B5EF4-FFF2-40B4-BE49-F238E27FC236}">
                <a16:creationId xmlns:a16="http://schemas.microsoft.com/office/drawing/2014/main" id="{2F88A93C-471F-4198-8EAC-7345B53DBDD3}"/>
              </a:ext>
            </a:extLst>
          </p:cNvPr>
          <p:cNvSpPr/>
          <p:nvPr/>
        </p:nvSpPr>
        <p:spPr>
          <a:xfrm>
            <a:off x="9536867" y="2754949"/>
            <a:ext cx="815500" cy="509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rgbClr val="222223"/>
                </a:solidFill>
                <a:effectLst/>
                <a:uLnTx/>
                <a:uFillTx/>
                <a:latin typeface="Calibri"/>
                <a:ea typeface="+mn-ea"/>
                <a:cs typeface="+mn-cs"/>
              </a:rPr>
              <a:t>262.000</a:t>
            </a:r>
          </a:p>
        </p:txBody>
      </p:sp>
      <p:sp>
        <p:nvSpPr>
          <p:cNvPr id="29" name="Rectangle: Rounded Corners 11">
            <a:extLst>
              <a:ext uri="{FF2B5EF4-FFF2-40B4-BE49-F238E27FC236}">
                <a16:creationId xmlns:a16="http://schemas.microsoft.com/office/drawing/2014/main" id="{72193B0E-9574-4190-8B2F-168328611F5F}"/>
              </a:ext>
            </a:extLst>
          </p:cNvPr>
          <p:cNvSpPr/>
          <p:nvPr/>
        </p:nvSpPr>
        <p:spPr>
          <a:xfrm>
            <a:off x="9543398" y="3335690"/>
            <a:ext cx="815500" cy="509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rgbClr val="222223"/>
                </a:solidFill>
                <a:effectLst/>
                <a:uLnTx/>
                <a:uFillTx/>
                <a:latin typeface="Calibri"/>
                <a:ea typeface="+mn-ea"/>
                <a:cs typeface="+mn-cs"/>
              </a:rPr>
              <a:t>255.000</a:t>
            </a:r>
          </a:p>
        </p:txBody>
      </p:sp>
      <p:sp>
        <p:nvSpPr>
          <p:cNvPr id="30" name="Rectangle: Rounded Corners 12">
            <a:extLst>
              <a:ext uri="{FF2B5EF4-FFF2-40B4-BE49-F238E27FC236}">
                <a16:creationId xmlns:a16="http://schemas.microsoft.com/office/drawing/2014/main" id="{84484019-39E0-4084-83CF-43B07CDE8E57}"/>
              </a:ext>
            </a:extLst>
          </p:cNvPr>
          <p:cNvSpPr/>
          <p:nvPr/>
        </p:nvSpPr>
        <p:spPr>
          <a:xfrm>
            <a:off x="9543398" y="3902480"/>
            <a:ext cx="815500" cy="5095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dirty="0">
                <a:ln>
                  <a:noFill/>
                </a:ln>
                <a:solidFill>
                  <a:srgbClr val="222223"/>
                </a:solidFill>
                <a:effectLst/>
                <a:uLnTx/>
                <a:uFillTx/>
                <a:latin typeface="Calibri"/>
                <a:ea typeface="+mn-ea"/>
                <a:cs typeface="+mn-cs"/>
              </a:rPr>
              <a:t>255.000</a:t>
            </a:r>
          </a:p>
        </p:txBody>
      </p:sp>
    </p:spTree>
    <p:extLst>
      <p:ext uri="{BB962C8B-B14F-4D97-AF65-F5344CB8AC3E}">
        <p14:creationId xmlns:p14="http://schemas.microsoft.com/office/powerpoint/2010/main" val="3954038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For more space</a:t>
            </a:r>
          </a:p>
        </p:txBody>
      </p:sp>
      <p:sp>
        <p:nvSpPr>
          <p:cNvPr id="6" name="Text Placeholder 5"/>
          <p:cNvSpPr>
            <a:spLocks noGrp="1"/>
          </p:cNvSpPr>
          <p:nvPr>
            <p:ph type="body" sz="quarter" idx="13"/>
          </p:nvPr>
        </p:nvSpPr>
        <p:spPr/>
        <p:txBody>
          <a:bodyPr/>
          <a:lstStyle/>
          <a:p>
            <a:r>
              <a:rPr lang="en-GB" dirty="0"/>
              <a:t>title only</a:t>
            </a:r>
          </a:p>
        </p:txBody>
      </p:sp>
      <p:sp>
        <p:nvSpPr>
          <p:cNvPr id="2" name="Rectangle 1"/>
          <p:cNvSpPr/>
          <p:nvPr/>
        </p:nvSpPr>
        <p:spPr>
          <a:xfrm>
            <a:off x="2" y="0"/>
            <a:ext cx="4158017" cy="6858000"/>
          </a:xfrm>
          <a:prstGeom prst="rect">
            <a:avLst/>
          </a:prstGeom>
          <a:solidFill>
            <a:srgbClr val="00326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32345" rtl="0" eaLnBrk="1" fontAlgn="auto" latinLnBrk="0" hangingPunct="1">
              <a:lnSpc>
                <a:spcPct val="100000"/>
              </a:lnSpc>
              <a:spcBef>
                <a:spcPts val="0"/>
              </a:spcBef>
              <a:spcAft>
                <a:spcPts val="0"/>
              </a:spcAft>
              <a:buClrTx/>
              <a:buSzTx/>
              <a:buFontTx/>
              <a:buNone/>
              <a:tabLst/>
              <a:defRPr/>
            </a:pPr>
            <a:endParaRPr kumimoji="0" lang="nb-NO" sz="3733"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 y="2197895"/>
            <a:ext cx="4158017" cy="492443"/>
          </a:xfrm>
          <a:prstGeom prst="rect">
            <a:avLst/>
          </a:prstGeom>
        </p:spPr>
        <p:txBody>
          <a:bodyPr vert="horz" wrap="square" lIns="0" tIns="0" rIns="0" bIns="0" rtlCol="0">
            <a:spAutoFit/>
          </a:bodyPr>
          <a:lstStyle/>
          <a:p>
            <a:pPr marL="0" marR="0" lvl="0" indent="0" algn="ctr" defTabSz="1232345"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white"/>
                </a:solidFill>
                <a:effectLst/>
                <a:uLnTx/>
                <a:uFillTx/>
                <a:latin typeface="Calibri"/>
                <a:ea typeface="+mn-ea"/>
                <a:cs typeface="+mn-cs"/>
              </a:rPr>
              <a:t>OM UNDERSØKELSEN</a:t>
            </a:r>
          </a:p>
        </p:txBody>
      </p:sp>
      <p:graphicFrame>
        <p:nvGraphicFramePr>
          <p:cNvPr id="7" name="Group 18"/>
          <p:cNvGraphicFramePr>
            <a:graphicFrameLocks noGrp="1"/>
          </p:cNvGraphicFramePr>
          <p:nvPr/>
        </p:nvGraphicFramePr>
        <p:xfrm>
          <a:off x="4178836" y="921313"/>
          <a:ext cx="7662459" cy="5322268"/>
        </p:xfrm>
        <a:graphic>
          <a:graphicData uri="http://schemas.openxmlformats.org/drawingml/2006/table">
            <a:tbl>
              <a:tblPr>
                <a:tableStyleId>{9D7B26C5-4107-4FEC-AEDC-1716B250A1EF}</a:tableStyleId>
              </a:tblPr>
              <a:tblGrid>
                <a:gridCol w="2273244">
                  <a:extLst>
                    <a:ext uri="{9D8B030D-6E8A-4147-A177-3AD203B41FA5}">
                      <a16:colId xmlns:a16="http://schemas.microsoft.com/office/drawing/2014/main" val="20000"/>
                    </a:ext>
                  </a:extLst>
                </a:gridCol>
                <a:gridCol w="5389215">
                  <a:extLst>
                    <a:ext uri="{9D8B030D-6E8A-4147-A177-3AD203B41FA5}">
                      <a16:colId xmlns:a16="http://schemas.microsoft.com/office/drawing/2014/main" val="20001"/>
                    </a:ext>
                  </a:extLst>
                </a:gridCol>
              </a:tblGrid>
              <a:tr h="78232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nb-NO" sz="1200" b="1" u="none" strike="noStrike" cap="none" normalizeH="0" baseline="0" dirty="0">
                          <a:ln>
                            <a:noFill/>
                          </a:ln>
                          <a:solidFill>
                            <a:srgbClr val="161612"/>
                          </a:solidFill>
                          <a:effectLst/>
                        </a:rPr>
                        <a:t>Formål</a:t>
                      </a:r>
                      <a:r>
                        <a:rPr kumimoji="0" lang="nb-NO" sz="1400" b="1" u="none" strike="noStrike" cap="none" normalizeH="0" baseline="0" dirty="0">
                          <a:ln>
                            <a:noFill/>
                          </a:ln>
                          <a:solidFill>
                            <a:srgbClr val="161612"/>
                          </a:solidFill>
                          <a:effectLst/>
                        </a:rPr>
                        <a:t>:</a:t>
                      </a:r>
                      <a:endParaRPr kumimoji="0" lang="nb-NO" sz="1400" b="1" i="0" u="none" strike="noStrike" cap="none" normalizeH="0" baseline="0" dirty="0">
                        <a:ln>
                          <a:noFill/>
                        </a:ln>
                        <a:solidFill>
                          <a:srgbClr val="161612"/>
                        </a:solidFill>
                        <a:effectLst/>
                        <a:latin typeface="Calibri" pitchFamily="34" charset="0"/>
                        <a:ea typeface="MS PGothic" pitchFamily="34" charset="-128"/>
                        <a:cs typeface="Arial" pitchFamily="34" charset="0"/>
                      </a:endParaRPr>
                    </a:p>
                  </a:txBody>
                  <a:tcPr marL="93784" marR="93784" marT="50800" marB="0" horzOverflow="overflow">
                    <a:solidFill>
                      <a:schemeClr val="bg1"/>
                    </a:solidFill>
                  </a:tcPr>
                </a:tc>
                <a:tc>
                  <a:txBody>
                    <a:bodyPr/>
                    <a:lstStyle/>
                    <a:p>
                      <a:pPr marL="0" marR="0" lvl="0" indent="0" algn="l" defTabSz="833438"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rgbClr val="161612"/>
                          </a:solidFill>
                          <a:effectLst/>
                          <a:latin typeface="+mn-lt"/>
                          <a:ea typeface="Arial Unicode MS"/>
                          <a:cs typeface="Arial Unicode MS"/>
                        </a:rPr>
                        <a:t>Kartlegge barn og ungdoms medievaner, holdninger og interesser. I tillegg en omnibus del der kunder kan stille egne spørsmål til målgruppen. </a:t>
                      </a:r>
                    </a:p>
                  </a:txBody>
                  <a:tcPr marL="93784" marR="93784" marT="50800" marB="0" horzOverflow="overflow">
                    <a:solidFill>
                      <a:schemeClr val="bg1"/>
                    </a:solidFill>
                  </a:tcPr>
                </a:tc>
                <a:extLst>
                  <a:ext uri="{0D108BD9-81ED-4DB2-BD59-A6C34878D82A}">
                    <a16:rowId xmlns:a16="http://schemas.microsoft.com/office/drawing/2014/main" val="10000"/>
                  </a:ext>
                </a:extLst>
              </a:tr>
              <a:tr h="365751">
                <a:tc>
                  <a:txBody>
                    <a:bodyPr/>
                    <a:lstStyle/>
                    <a:p>
                      <a:pPr marL="0" marR="0" lvl="0" indent="0" algn="r" defTabSz="833438"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rgbClr val="161612"/>
                          </a:solidFill>
                          <a:effectLst/>
                          <a:latin typeface="Calibri" pitchFamily="34" charset="0"/>
                          <a:ea typeface="Arial Unicode MS" pitchFamily="34" charset="-128"/>
                          <a:cs typeface="Arial Unicode MS" pitchFamily="34" charset="-128"/>
                        </a:rPr>
                        <a:t>Målgruppe:</a:t>
                      </a:r>
                    </a:p>
                  </a:txBody>
                  <a:tcPr marL="107760" marR="107760" marT="58183" marB="58183" horzOverflow="overflow">
                    <a:solidFill>
                      <a:schemeClr val="bg1"/>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nb-NO" sz="1200" b="0" i="0" u="none" strike="noStrike" cap="none" normalizeH="0" baseline="0" dirty="0">
                          <a:ln>
                            <a:noFill/>
                          </a:ln>
                          <a:solidFill>
                            <a:srgbClr val="161612"/>
                          </a:solidFill>
                          <a:effectLst/>
                          <a:latin typeface="+mn-lt"/>
                          <a:ea typeface="Arial Unicode MS"/>
                          <a:cs typeface="Arial Unicode MS"/>
                        </a:rPr>
                        <a:t>Barn og ungdom 8-19 år</a:t>
                      </a:r>
                    </a:p>
                  </a:txBody>
                  <a:tcPr marL="107931" marR="107931" marT="58183" marB="58183" anchor="ctr" horzOverflow="overflow">
                    <a:solidFill>
                      <a:schemeClr val="bg1"/>
                    </a:solidFill>
                  </a:tcPr>
                </a:tc>
                <a:extLst>
                  <a:ext uri="{0D108BD9-81ED-4DB2-BD59-A6C34878D82A}">
                    <a16:rowId xmlns:a16="http://schemas.microsoft.com/office/drawing/2014/main" val="10001"/>
                  </a:ext>
                </a:extLst>
              </a:tr>
              <a:tr h="365751">
                <a:tc>
                  <a:txBody>
                    <a:bodyPr/>
                    <a:lstStyle/>
                    <a:p>
                      <a:pPr marL="0" marR="0" lvl="0" indent="0" algn="r" defTabSz="833438"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rgbClr val="161612"/>
                          </a:solidFill>
                          <a:effectLst/>
                          <a:latin typeface="Calibri" pitchFamily="34" charset="0"/>
                          <a:ea typeface="Arial Unicode MS" pitchFamily="34" charset="-128"/>
                          <a:cs typeface="Arial Unicode MS" pitchFamily="34" charset="-128"/>
                        </a:rPr>
                        <a:t>Tidsperiode:</a:t>
                      </a:r>
                    </a:p>
                  </a:txBody>
                  <a:tcPr marL="107760" marR="107760" marT="58183" marB="58183" horzOverflow="overflow">
                    <a:solidFill>
                      <a:schemeClr val="bg1"/>
                    </a:solidFill>
                  </a:tcPr>
                </a:tc>
                <a:tc>
                  <a:txBody>
                    <a:bodyPr/>
                    <a:lstStyle/>
                    <a:p>
                      <a:pPr marL="0" marR="0" lvl="0" indent="0" algn="l" defTabSz="833438"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rgbClr val="161612"/>
                          </a:solidFill>
                          <a:effectLst/>
                          <a:latin typeface="+mn-lt"/>
                          <a:ea typeface="Arial Unicode MS"/>
                          <a:cs typeface="Arial Unicode MS"/>
                        </a:rPr>
                        <a:t>3.mars – 25. mars 2020</a:t>
                      </a:r>
                    </a:p>
                    <a:p>
                      <a:pPr marL="0" marR="0" lvl="0" indent="0" algn="l" defTabSz="833438"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rgbClr val="161612"/>
                          </a:solidFill>
                          <a:effectLst/>
                          <a:latin typeface="+mn-lt"/>
                          <a:ea typeface="Arial Unicode MS"/>
                          <a:cs typeface="Arial Unicode MS"/>
                        </a:rPr>
                        <a:t>61% av intervjuene er gjennomført før 13.3 (8-15 år (46%), 16-19 år(82%))</a:t>
                      </a:r>
                    </a:p>
                  </a:txBody>
                  <a:tcPr marL="107931" marR="107931" marT="58183" marB="58183" anchor="ctr" horzOverflow="overflow">
                    <a:solidFill>
                      <a:schemeClr val="bg1"/>
                    </a:solidFill>
                  </a:tcPr>
                </a:tc>
                <a:extLst>
                  <a:ext uri="{0D108BD9-81ED-4DB2-BD59-A6C34878D82A}">
                    <a16:rowId xmlns:a16="http://schemas.microsoft.com/office/drawing/2014/main" val="10002"/>
                  </a:ext>
                </a:extLst>
              </a:tr>
              <a:tr h="365751">
                <a:tc>
                  <a:txBody>
                    <a:bodyPr/>
                    <a:lstStyle/>
                    <a:p>
                      <a:pPr marL="0" marR="0" lvl="0" indent="0" algn="r" defTabSz="833438"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rgbClr val="161612"/>
                          </a:solidFill>
                          <a:effectLst/>
                          <a:latin typeface="Calibri" pitchFamily="34" charset="0"/>
                          <a:ea typeface="Arial Unicode MS" pitchFamily="34" charset="-128"/>
                          <a:cs typeface="Arial Unicode MS" pitchFamily="34" charset="-128"/>
                        </a:rPr>
                        <a:t>Datainnsamling:</a:t>
                      </a:r>
                    </a:p>
                  </a:txBody>
                  <a:tcPr marL="107760" marR="107760" marT="58183" marB="58183" horzOverflow="overflow">
                    <a:solidFill>
                      <a:schemeClr val="bg1"/>
                    </a:solidFill>
                  </a:tcPr>
                </a:tc>
                <a:tc>
                  <a:txBody>
                    <a:bodyPr/>
                    <a:lstStyle/>
                    <a:p>
                      <a:pPr marL="0" marR="0" lvl="0" indent="0" algn="l" defTabSz="833438" rtl="0" eaLnBrk="0" fontAlgn="base" latinLnBrk="0" hangingPunct="0">
                        <a:lnSpc>
                          <a:spcPct val="100000"/>
                        </a:lnSpc>
                        <a:spcBef>
                          <a:spcPct val="50000"/>
                        </a:spcBef>
                        <a:spcAft>
                          <a:spcPct val="0"/>
                        </a:spcAft>
                        <a:buClrTx/>
                        <a:buSzTx/>
                        <a:buFontTx/>
                        <a:buNone/>
                        <a:tabLst/>
                      </a:pPr>
                      <a:r>
                        <a:rPr kumimoji="0" lang="nb-NO" sz="1200" b="0" i="0" u="none" strike="noStrike" cap="none" normalizeH="0" baseline="0" dirty="0">
                          <a:ln>
                            <a:noFill/>
                          </a:ln>
                          <a:solidFill>
                            <a:srgbClr val="161612"/>
                          </a:solidFill>
                          <a:effectLst/>
                          <a:latin typeface="+mn-lt"/>
                          <a:ea typeface="Arial Unicode MS"/>
                          <a:cs typeface="Arial Unicode MS"/>
                        </a:rPr>
                        <a:t>Webintervju</a:t>
                      </a:r>
                    </a:p>
                  </a:txBody>
                  <a:tcPr marL="107931" marR="107931" marT="58183" marB="58183" anchor="ctr" horzOverflow="overflow">
                    <a:solidFill>
                      <a:schemeClr val="bg1"/>
                    </a:solidFill>
                  </a:tcPr>
                </a:tc>
                <a:extLst>
                  <a:ext uri="{0D108BD9-81ED-4DB2-BD59-A6C34878D82A}">
                    <a16:rowId xmlns:a16="http://schemas.microsoft.com/office/drawing/2014/main" val="10003"/>
                  </a:ext>
                </a:extLst>
              </a:tr>
              <a:tr h="377873">
                <a:tc>
                  <a:txBody>
                    <a:bodyPr/>
                    <a:lstStyle/>
                    <a:p>
                      <a:pPr marL="0" marR="0" lvl="0" indent="0" algn="r" defTabSz="833438"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rgbClr val="161612"/>
                          </a:solidFill>
                          <a:effectLst/>
                          <a:latin typeface="Calibri" pitchFamily="34" charset="0"/>
                          <a:ea typeface="Arial Unicode MS" pitchFamily="34" charset="-128"/>
                          <a:cs typeface="Arial Unicode MS" pitchFamily="34" charset="-128"/>
                        </a:rPr>
                        <a:t>Utvalg/befolkning:</a:t>
                      </a:r>
                    </a:p>
                  </a:txBody>
                  <a:tcPr marL="107760" marR="107760" marT="58183" marB="58183" horzOverflow="overflow">
                    <a:solidFill>
                      <a:schemeClr val="bg1"/>
                    </a:solidFill>
                  </a:tcPr>
                </a:tc>
                <a:tc>
                  <a:txBody>
                    <a:bodyPr/>
                    <a:lstStyle/>
                    <a:p>
                      <a:pPr marL="0" marR="0" lvl="0" indent="0" algn="l" defTabSz="833438" rtl="0" eaLnBrk="0" fontAlgn="base" latinLnBrk="0" hangingPunct="0">
                        <a:lnSpc>
                          <a:spcPct val="100000"/>
                        </a:lnSpc>
                        <a:spcBef>
                          <a:spcPct val="50000"/>
                        </a:spcBef>
                        <a:spcAft>
                          <a:spcPct val="0"/>
                        </a:spcAft>
                        <a:buClrTx/>
                        <a:buSzTx/>
                        <a:buFontTx/>
                        <a:buNone/>
                        <a:tabLst/>
                      </a:pPr>
                      <a:r>
                        <a:rPr kumimoji="0" lang="nb-NO" sz="1200" b="0" i="0" u="none" strike="noStrike" cap="none" normalizeH="0" baseline="0" dirty="0">
                          <a:ln>
                            <a:noFill/>
                          </a:ln>
                          <a:solidFill>
                            <a:srgbClr val="161612"/>
                          </a:solidFill>
                          <a:effectLst/>
                          <a:latin typeface="+mn-lt"/>
                          <a:ea typeface="Arial Unicode MS"/>
                          <a:cs typeface="Arial Unicode MS"/>
                        </a:rPr>
                        <a:t>965 intervju/773.000 8-19 år</a:t>
                      </a:r>
                    </a:p>
                  </a:txBody>
                  <a:tcPr marL="107931" marR="107931" marT="58183" marB="58183" anchor="ctr" horzOverflow="overflow">
                    <a:solidFill>
                      <a:schemeClr val="bg1"/>
                    </a:solidFill>
                  </a:tcPr>
                </a:tc>
                <a:extLst>
                  <a:ext uri="{0D108BD9-81ED-4DB2-BD59-A6C34878D82A}">
                    <a16:rowId xmlns:a16="http://schemas.microsoft.com/office/drawing/2014/main" val="10004"/>
                  </a:ext>
                </a:extLst>
              </a:tr>
              <a:tr h="393700">
                <a:tc>
                  <a:txBody>
                    <a:bodyPr/>
                    <a:lstStyle/>
                    <a:p>
                      <a:pPr marL="0" marR="0" lvl="0" indent="0" algn="r" defTabSz="833438"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rgbClr val="161612"/>
                          </a:solidFill>
                          <a:effectLst/>
                          <a:latin typeface="Calibri" pitchFamily="34" charset="0"/>
                          <a:ea typeface="Arial Unicode MS" pitchFamily="34" charset="-128"/>
                          <a:cs typeface="Arial Unicode MS" pitchFamily="34" charset="-128"/>
                        </a:rPr>
                        <a:t>Veiemetode:</a:t>
                      </a:r>
                    </a:p>
                  </a:txBody>
                  <a:tcPr marL="107760" marR="107760" marT="58183" marB="58183" horzOverflow="overflow">
                    <a:solidFill>
                      <a:schemeClr val="bg1"/>
                    </a:solidFill>
                  </a:tcPr>
                </a:tc>
                <a:tc>
                  <a:txBody>
                    <a:bodyPr/>
                    <a:lstStyle/>
                    <a:p>
                      <a:pPr marL="0" marR="0" lvl="0" indent="0" algn="l" defTabSz="833438" rtl="0" eaLnBrk="0" fontAlgn="base" latinLnBrk="0" hangingPunct="0">
                        <a:lnSpc>
                          <a:spcPct val="100000"/>
                        </a:lnSpc>
                        <a:spcBef>
                          <a:spcPct val="50000"/>
                        </a:spcBef>
                        <a:spcAft>
                          <a:spcPct val="0"/>
                        </a:spcAft>
                        <a:buClrTx/>
                        <a:buSzTx/>
                        <a:buFontTx/>
                        <a:buNone/>
                        <a:tabLst/>
                      </a:pPr>
                      <a:r>
                        <a:rPr kumimoji="0" lang="nb-NO" sz="1200" b="0" i="0" u="none" strike="noStrike" cap="none" normalizeH="0" baseline="0" dirty="0">
                          <a:ln>
                            <a:noFill/>
                          </a:ln>
                          <a:solidFill>
                            <a:srgbClr val="161612"/>
                          </a:solidFill>
                          <a:effectLst/>
                          <a:latin typeface="+mn-lt"/>
                          <a:ea typeface="Arial Unicode MS"/>
                          <a:cs typeface="Arial Unicode MS"/>
                        </a:rPr>
                        <a:t>Resultatene er vektet på kjønn, alder og landsdel</a:t>
                      </a:r>
                    </a:p>
                  </a:txBody>
                  <a:tcPr marL="107931" marR="107931" marT="58183" marB="58183" anchor="ctr" horzOverflow="overflow">
                    <a:solidFill>
                      <a:schemeClr val="bg1"/>
                    </a:solidFill>
                  </a:tcPr>
                </a:tc>
                <a:extLst>
                  <a:ext uri="{0D108BD9-81ED-4DB2-BD59-A6C34878D82A}">
                    <a16:rowId xmlns:a16="http://schemas.microsoft.com/office/drawing/2014/main" val="10005"/>
                  </a:ext>
                </a:extLst>
              </a:tr>
              <a:tr h="1823245">
                <a:tc>
                  <a:txBody>
                    <a:bodyPr/>
                    <a:lstStyle/>
                    <a:p>
                      <a:pPr marL="0" marR="0" lvl="0" indent="0" algn="r" defTabSz="833438"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rgbClr val="161612"/>
                          </a:solidFill>
                          <a:effectLst/>
                          <a:latin typeface="Calibri" pitchFamily="34" charset="0"/>
                          <a:ea typeface="Arial Unicode MS" pitchFamily="34" charset="-128"/>
                          <a:cs typeface="Arial Unicode MS" pitchFamily="34" charset="-128"/>
                        </a:rPr>
                        <a:t>Tolkning av tabell:</a:t>
                      </a:r>
                    </a:p>
                  </a:txBody>
                  <a:tcPr marL="107760" marR="107760" marT="58183" marB="58183" horzOverflow="overflow">
                    <a:solidFill>
                      <a:schemeClr val="bg1"/>
                    </a:solidFill>
                  </a:tcPr>
                </a:tc>
                <a:tc>
                  <a:txBody>
                    <a:bodyPr/>
                    <a:lstStyle/>
                    <a:p>
                      <a:pPr marL="0" marR="0" lvl="0" indent="0" algn="l" defTabSz="833438" rtl="0" eaLnBrk="0" fontAlgn="base" latinLnBrk="0" hangingPunct="0">
                        <a:lnSpc>
                          <a:spcPct val="100000"/>
                        </a:lnSpc>
                        <a:spcBef>
                          <a:spcPct val="50000"/>
                        </a:spcBef>
                        <a:spcAft>
                          <a:spcPct val="0"/>
                        </a:spcAft>
                        <a:buClrTx/>
                        <a:buSzTx/>
                        <a:buFontTx/>
                        <a:buNone/>
                        <a:tabLst/>
                      </a:pPr>
                      <a:r>
                        <a:rPr kumimoji="0" lang="nb-NO" sz="1200" b="0" i="0" u="none" strike="noStrike" cap="none" normalizeH="0" baseline="0" dirty="0">
                          <a:ln>
                            <a:noFill/>
                          </a:ln>
                          <a:solidFill>
                            <a:srgbClr val="161612"/>
                          </a:solidFill>
                          <a:effectLst/>
                          <a:latin typeface="+mn-lt"/>
                          <a:ea typeface="Arial Unicode MS"/>
                          <a:cs typeface="Arial Unicode MS"/>
                        </a:rPr>
                        <a:t>Resultatene som fremkommer i tabellverket er gjengitt i prosentandeler og vektet antall.</a:t>
                      </a:r>
                    </a:p>
                    <a:p>
                      <a:pPr marL="0" marR="0" lvl="0" indent="0" algn="l" defTabSz="833438" rtl="0" eaLnBrk="0" fontAlgn="base" latinLnBrk="0" hangingPunct="0">
                        <a:lnSpc>
                          <a:spcPct val="100000"/>
                        </a:lnSpc>
                        <a:spcBef>
                          <a:spcPct val="50000"/>
                        </a:spcBef>
                        <a:spcAft>
                          <a:spcPct val="0"/>
                        </a:spcAft>
                        <a:buClrTx/>
                        <a:buSzTx/>
                        <a:buFontTx/>
                        <a:buNone/>
                        <a:tabLst/>
                        <a:defRPr/>
                      </a:pPr>
                      <a:r>
                        <a:rPr lang="nb-NO" sz="1100" dirty="0">
                          <a:latin typeface="+mn-lt"/>
                        </a:rPr>
                        <a:t>Resultatene må tolkes innenfor feilmarginer på 1.5 – 3.3 prosentpoeng for totalresultatet. For undergrupper vil feilmarginene være større.</a:t>
                      </a:r>
                    </a:p>
                    <a:p>
                      <a:pPr marL="0" marR="0" lvl="0" indent="0" algn="l" defTabSz="833438" rtl="0" eaLnBrk="0" fontAlgn="base" latinLnBrk="0" hangingPunct="0">
                        <a:lnSpc>
                          <a:spcPct val="100000"/>
                        </a:lnSpc>
                        <a:spcBef>
                          <a:spcPct val="50000"/>
                        </a:spcBef>
                        <a:spcAft>
                          <a:spcPct val="0"/>
                        </a:spcAft>
                        <a:buClrTx/>
                        <a:buSzTx/>
                        <a:buFontTx/>
                        <a:buNone/>
                        <a:tabLst/>
                      </a:pPr>
                      <a:endParaRPr kumimoji="0" lang="nb-NO" sz="1200" b="0" i="0" u="none" strike="noStrike" cap="none" normalizeH="0" baseline="0" dirty="0">
                        <a:ln>
                          <a:noFill/>
                        </a:ln>
                        <a:solidFill>
                          <a:srgbClr val="161612"/>
                        </a:solidFill>
                        <a:effectLst/>
                        <a:latin typeface="+mn-lt"/>
                        <a:ea typeface="Arial Unicode MS"/>
                        <a:cs typeface="Arial Unicode MS"/>
                      </a:endParaRPr>
                    </a:p>
                  </a:txBody>
                  <a:tcPr marL="107931" marR="107931" marT="58183" marB="58183" anchor="ctr" horzOverflow="overflow">
                    <a:solidFill>
                      <a:schemeClr val="bg1"/>
                    </a:solidFill>
                  </a:tcPr>
                </a:tc>
                <a:extLst>
                  <a:ext uri="{0D108BD9-81ED-4DB2-BD59-A6C34878D82A}">
                    <a16:rowId xmlns:a16="http://schemas.microsoft.com/office/drawing/2014/main" val="10006"/>
                  </a:ext>
                </a:extLst>
              </a:tr>
              <a:tr h="365751">
                <a:tc>
                  <a:txBody>
                    <a:bodyPr/>
                    <a:lstStyle/>
                    <a:p>
                      <a:pPr marL="0" marR="0" lvl="0" indent="0" algn="r" defTabSz="833438"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rgbClr val="161612"/>
                          </a:solidFill>
                          <a:effectLst/>
                          <a:latin typeface="Calibri" pitchFamily="34" charset="0"/>
                          <a:ea typeface="Arial Unicode MS" pitchFamily="34" charset="-128"/>
                          <a:cs typeface="Arial Unicode MS" pitchFamily="34" charset="-128"/>
                        </a:rPr>
                        <a:t>Prosjektansvarlig:</a:t>
                      </a:r>
                    </a:p>
                  </a:txBody>
                  <a:tcPr marL="107760" marR="107760" marT="58183" marB="58183" horzOverflow="overflow">
                    <a:solidFill>
                      <a:schemeClr val="bg1"/>
                    </a:solidFill>
                  </a:tcPr>
                </a:tc>
                <a:tc>
                  <a:txBody>
                    <a:bodyPr/>
                    <a:lstStyle/>
                    <a:p>
                      <a:pPr marL="0" marR="0" lvl="0" indent="0" algn="l" defTabSz="833438"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dirty="0">
                          <a:ln>
                            <a:noFill/>
                          </a:ln>
                          <a:solidFill>
                            <a:srgbClr val="161612"/>
                          </a:solidFill>
                          <a:effectLst/>
                          <a:latin typeface="+mn-lt"/>
                          <a:ea typeface="Arial Unicode MS"/>
                          <a:cs typeface="Arial Unicode MS"/>
                        </a:rPr>
                        <a:t>Bente Dahlum</a:t>
                      </a:r>
                    </a:p>
                  </a:txBody>
                  <a:tcPr marL="107952" marR="107952" marT="58183" marB="58183" anchor="ctr" horzOverflow="overflow">
                    <a:solidFill>
                      <a:schemeClr val="bg1"/>
                    </a:solidFill>
                  </a:tcPr>
                </a:tc>
                <a:extLst>
                  <a:ext uri="{0D108BD9-81ED-4DB2-BD59-A6C34878D82A}">
                    <a16:rowId xmlns:a16="http://schemas.microsoft.com/office/drawing/2014/main" val="10007"/>
                  </a:ext>
                </a:extLst>
              </a:tr>
              <a:tr h="365751">
                <a:tc>
                  <a:txBody>
                    <a:bodyPr/>
                    <a:lstStyle/>
                    <a:p>
                      <a:pPr marL="0" marR="0" lvl="0" indent="0" algn="r" defTabSz="833438" rtl="0" eaLnBrk="0" fontAlgn="base" latinLnBrk="0" hangingPunct="0">
                        <a:lnSpc>
                          <a:spcPct val="100000"/>
                        </a:lnSpc>
                        <a:spcBef>
                          <a:spcPct val="0"/>
                        </a:spcBef>
                        <a:spcAft>
                          <a:spcPct val="0"/>
                        </a:spcAft>
                        <a:buClrTx/>
                        <a:buSzTx/>
                        <a:buFontTx/>
                        <a:buNone/>
                        <a:tabLst/>
                      </a:pPr>
                      <a:r>
                        <a:rPr kumimoji="0" lang="nb-NO" sz="1400" b="1" i="0" u="none" strike="noStrike" cap="none" normalizeH="0" baseline="0" dirty="0">
                          <a:ln>
                            <a:noFill/>
                          </a:ln>
                          <a:solidFill>
                            <a:srgbClr val="161612"/>
                          </a:solidFill>
                          <a:effectLst/>
                          <a:latin typeface="Calibri" pitchFamily="34" charset="0"/>
                          <a:ea typeface="Arial Unicode MS" pitchFamily="34" charset="-128"/>
                          <a:cs typeface="Arial Unicode MS" pitchFamily="34" charset="-128"/>
                        </a:rPr>
                        <a:t>Prosjektnummer:</a:t>
                      </a:r>
                    </a:p>
                  </a:txBody>
                  <a:tcPr marL="107760" marR="107760" marT="58183" marB="58183" horzOverflow="overflow">
                    <a:solidFill>
                      <a:schemeClr val="bg1"/>
                    </a:solidFill>
                  </a:tcPr>
                </a:tc>
                <a:tc>
                  <a:txBody>
                    <a:bodyPr/>
                    <a:lstStyle/>
                    <a:p>
                      <a:pPr marL="0" marR="0" lvl="0" indent="0" algn="l" defTabSz="833438" rtl="0" eaLnBrk="0" fontAlgn="base" latinLnBrk="0" hangingPunct="0">
                        <a:lnSpc>
                          <a:spcPct val="100000"/>
                        </a:lnSpc>
                        <a:spcBef>
                          <a:spcPct val="0"/>
                        </a:spcBef>
                        <a:spcAft>
                          <a:spcPct val="0"/>
                        </a:spcAft>
                        <a:buClrTx/>
                        <a:buSzTx/>
                        <a:buFontTx/>
                        <a:buNone/>
                        <a:tabLst/>
                      </a:pPr>
                      <a:r>
                        <a:rPr kumimoji="0" lang="nb-NO" sz="1200" b="0" i="0" u="none" strike="noStrike" cap="none" normalizeH="0" baseline="0" noProof="0" dirty="0">
                          <a:ln>
                            <a:noFill/>
                          </a:ln>
                          <a:solidFill>
                            <a:srgbClr val="161612"/>
                          </a:solidFill>
                          <a:effectLst/>
                          <a:latin typeface="+mn-lt"/>
                          <a:ea typeface="Arial Unicode MS" pitchFamily="34" charset="-128"/>
                          <a:cs typeface="Arial Unicode MS" pitchFamily="34" charset="-128"/>
                        </a:rPr>
                        <a:t>20-00551301</a:t>
                      </a:r>
                    </a:p>
                  </a:txBody>
                  <a:tcPr marL="105875" marR="105875" marT="58183" marB="58183" anchor="ctr" horzOverflow="overflow">
                    <a:solidFill>
                      <a:schemeClr val="bg1"/>
                    </a:solidFill>
                  </a:tcPr>
                </a:tc>
                <a:extLst>
                  <a:ext uri="{0D108BD9-81ED-4DB2-BD59-A6C34878D82A}">
                    <a16:rowId xmlns:a16="http://schemas.microsoft.com/office/drawing/2014/main" val="10008"/>
                  </a:ext>
                </a:extLst>
              </a:tr>
            </a:tbl>
          </a:graphicData>
        </a:graphic>
      </p:graphicFrame>
      <p:sp>
        <p:nvSpPr>
          <p:cNvPr id="8" name="Forme libre : forme 21">
            <a:extLst>
              <a:ext uri="{FF2B5EF4-FFF2-40B4-BE49-F238E27FC236}">
                <a16:creationId xmlns:a16="http://schemas.microsoft.com/office/drawing/2014/main" id="{3BA61DA3-03E1-41BA-99A8-58A79726C017}"/>
              </a:ext>
            </a:extLst>
          </p:cNvPr>
          <p:cNvSpPr/>
          <p:nvPr/>
        </p:nvSpPr>
        <p:spPr>
          <a:xfrm rot="18932423">
            <a:off x="-954765" y="1427043"/>
            <a:ext cx="5372804" cy="530455"/>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Forme libre : forme 22">
            <a:extLst>
              <a:ext uri="{FF2B5EF4-FFF2-40B4-BE49-F238E27FC236}">
                <a16:creationId xmlns:a16="http://schemas.microsoft.com/office/drawing/2014/main" id="{77A7E91E-47F7-4DF8-903C-BC031DA489DB}"/>
              </a:ext>
            </a:extLst>
          </p:cNvPr>
          <p:cNvSpPr/>
          <p:nvPr/>
        </p:nvSpPr>
        <p:spPr>
          <a:xfrm rot="18932423">
            <a:off x="-735098" y="889566"/>
            <a:ext cx="3838044" cy="530455"/>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3372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750775" y="5651884"/>
            <a:ext cx="10698919" cy="779692"/>
          </a:xfrm>
          <a:prstGeom prst="rect">
            <a:avLst/>
          </a:prstGeom>
          <a:noFill/>
          <a:ln w="12700">
            <a:solidFill>
              <a:schemeClr val="bg1"/>
            </a:solidFill>
            <a:miter lim="800000"/>
            <a:headEnd/>
            <a:tailEnd/>
          </a:ln>
        </p:spPr>
        <p:txBody>
          <a:bodyPr lIns="108829" tIns="54415" rIns="108829" bIns="54415">
            <a:spAutoFit/>
          </a:bodyPr>
          <a:lstStyle/>
          <a:p>
            <a:pPr algn="l">
              <a:spcBef>
                <a:spcPct val="50000"/>
              </a:spcBef>
            </a:pPr>
            <a:r>
              <a:rPr lang="nb-NO" sz="1451" b="1" dirty="0">
                <a:solidFill>
                  <a:schemeClr val="bg2">
                    <a:lumMod val="50000"/>
                  </a:schemeClr>
                </a:solidFill>
                <a:latin typeface="Calibri" pitchFamily="34" charset="0"/>
              </a:rPr>
              <a:t>Eksempel. </a:t>
            </a:r>
            <a:r>
              <a:rPr lang="nb-NO" sz="1451" dirty="0">
                <a:solidFill>
                  <a:schemeClr val="bg2">
                    <a:lumMod val="50000"/>
                  </a:schemeClr>
                </a:solidFill>
                <a:latin typeface="Calibri" pitchFamily="34" charset="0"/>
              </a:rPr>
              <a:t>Man har stilt et spørsmål med to svaralternativer: ”Ja” og ”nei”. I tabellen finner vi at 20% har svart ”ja” på spørsmålet, mens 80% har svart ”nei”. Er undersøkelsen basert på et utvalg på 800 intervju, vil feilmarginen i dette tilfellet være +/- 2,8  prosentpoeng. I praksis vil dette si at det reelle ”ja”-svar i populasjonen vil (med 95% sikkerhet) ligge et sted mellom 17,2% og 22,8%. </a:t>
            </a:r>
            <a:endParaRPr lang="nb-NO" sz="1451" b="1" dirty="0">
              <a:solidFill>
                <a:schemeClr val="bg2">
                  <a:lumMod val="50000"/>
                </a:schemeClr>
              </a:solidFill>
              <a:latin typeface="Calibri" pitchFamily="34" charset="0"/>
            </a:endParaRPr>
          </a:p>
        </p:txBody>
      </p:sp>
      <p:sp>
        <p:nvSpPr>
          <p:cNvPr id="13317" name="Rectangle 5"/>
          <p:cNvSpPr>
            <a:spLocks noChangeArrowheads="1"/>
          </p:cNvSpPr>
          <p:nvPr/>
        </p:nvSpPr>
        <p:spPr bwMode="auto">
          <a:xfrm>
            <a:off x="513774" y="1268416"/>
            <a:ext cx="10899948" cy="360361"/>
          </a:xfrm>
          <a:prstGeom prst="rect">
            <a:avLst/>
          </a:prstGeom>
          <a:solidFill>
            <a:schemeClr val="bg1"/>
          </a:solidFill>
          <a:ln w="9525">
            <a:solidFill>
              <a:schemeClr val="bg1"/>
            </a:solidFill>
            <a:miter lim="800000"/>
            <a:headEnd/>
            <a:tailEnd/>
          </a:ln>
        </p:spPr>
        <p:txBody>
          <a:bodyPr wrap="none" lIns="108829" tIns="54415" rIns="108829" bIns="54415" anchor="ctr"/>
          <a:lstStyle/>
          <a:p>
            <a:endParaRPr lang="nb-NO" sz="1632"/>
          </a:p>
        </p:txBody>
      </p:sp>
      <p:sp>
        <p:nvSpPr>
          <p:cNvPr id="13318" name="Text Box 6"/>
          <p:cNvSpPr txBox="1">
            <a:spLocks noChangeArrowheads="1"/>
          </p:cNvSpPr>
          <p:nvPr/>
        </p:nvSpPr>
        <p:spPr bwMode="auto">
          <a:xfrm>
            <a:off x="956037" y="614580"/>
            <a:ext cx="10698919" cy="779692"/>
          </a:xfrm>
          <a:prstGeom prst="rect">
            <a:avLst/>
          </a:prstGeom>
          <a:solidFill>
            <a:schemeClr val="bg1"/>
          </a:solidFill>
          <a:ln w="12700">
            <a:solidFill>
              <a:schemeClr val="bg1"/>
            </a:solidFill>
            <a:miter lim="800000"/>
            <a:headEnd/>
            <a:tailEnd/>
          </a:ln>
        </p:spPr>
        <p:txBody>
          <a:bodyPr lIns="108829" tIns="54415" rIns="108829" bIns="54415">
            <a:spAutoFit/>
          </a:bodyPr>
          <a:lstStyle/>
          <a:p>
            <a:pPr algn="l">
              <a:spcBef>
                <a:spcPct val="50000"/>
              </a:spcBef>
            </a:pPr>
            <a:r>
              <a:rPr lang="nb-NO" sz="1451" dirty="0">
                <a:solidFill>
                  <a:schemeClr val="bg2">
                    <a:lumMod val="50000"/>
                  </a:schemeClr>
                </a:solidFill>
                <a:latin typeface="Calibri" pitchFamily="34" charset="0"/>
              </a:rPr>
              <a:t>Alle resultater som presenteres i denne rapporten er beheftet med en viss statistisk usikkerhet som skyldes at vi har kun observert et utvalg av enheter, og ikke hele populasjonen. Denne </a:t>
            </a:r>
            <a:r>
              <a:rPr lang="nb-NO" sz="1200" dirty="0">
                <a:solidFill>
                  <a:schemeClr val="bg2">
                    <a:lumMod val="50000"/>
                  </a:schemeClr>
                </a:solidFill>
                <a:latin typeface="Calibri" pitchFamily="34" charset="0"/>
              </a:rPr>
              <a:t>usikkerheten</a:t>
            </a:r>
            <a:r>
              <a:rPr lang="nb-NO" sz="1451" dirty="0">
                <a:solidFill>
                  <a:schemeClr val="bg2">
                    <a:lumMod val="50000"/>
                  </a:schemeClr>
                </a:solidFill>
                <a:latin typeface="Calibri" pitchFamily="34" charset="0"/>
              </a:rPr>
              <a:t> kan imidlertid beregnes. </a:t>
            </a:r>
            <a:r>
              <a:rPr lang="nb-NO" sz="1451" b="1" dirty="0">
                <a:solidFill>
                  <a:schemeClr val="bg2">
                    <a:lumMod val="50000"/>
                  </a:schemeClr>
                </a:solidFill>
                <a:latin typeface="Calibri" pitchFamily="34" charset="0"/>
              </a:rPr>
              <a:t>Generelt i denne undersøkelsen gjelder at tall i totalkolonnen er beheftet med en feilmargin på +/- 1,5 – 3,3 prosentpoeng. Feilmarginene for tall i undergrupper er større. </a:t>
            </a:r>
          </a:p>
        </p:txBody>
      </p:sp>
      <p:sp>
        <p:nvSpPr>
          <p:cNvPr id="8" name="Title 1"/>
          <p:cNvSpPr txBox="1">
            <a:spLocks/>
          </p:cNvSpPr>
          <p:nvPr/>
        </p:nvSpPr>
        <p:spPr>
          <a:xfrm>
            <a:off x="311434" y="244040"/>
            <a:ext cx="11536281" cy="276999"/>
          </a:xfrm>
          <a:prstGeom prst="rect">
            <a:avLst/>
          </a:prstGeom>
        </p:spPr>
        <p:txBody>
          <a:bodyPr vert="horz" wrap="square" lIns="0" tIns="0" rIns="0" bIns="0" rtlCol="0" anchor="ctr" anchorCtr="0">
            <a:spAutoFit/>
          </a:bodyPr>
          <a:lstStyle>
            <a:lvl1pPr algn="l" defTabSz="924282" rtl="0" eaLnBrk="1" latinLnBrk="0" hangingPunct="1">
              <a:lnSpc>
                <a:spcPct val="90000"/>
              </a:lnSpc>
              <a:spcBef>
                <a:spcPts val="408"/>
              </a:spcBef>
              <a:buNone/>
              <a:tabLst/>
              <a:defRPr sz="2000" b="1" kern="1200">
                <a:solidFill>
                  <a:schemeClr val="tx1"/>
                </a:solidFill>
                <a:latin typeface="+mj-lt"/>
                <a:ea typeface="+mj-ea"/>
                <a:cs typeface="+mj-cs"/>
              </a:defRPr>
            </a:lvl1pPr>
          </a:lstStyle>
          <a:p>
            <a:r>
              <a:rPr lang="nb-NO" dirty="0">
                <a:solidFill>
                  <a:srgbClr val="2F469C"/>
                </a:solidFill>
                <a:latin typeface="Arial" panose="020B0604020202020204" pitchFamily="34" charset="0"/>
                <a:cs typeface="Arial" panose="020B0604020202020204" pitchFamily="34" charset="0"/>
              </a:rPr>
              <a:t>FEILMARGINER</a:t>
            </a:r>
          </a:p>
        </p:txBody>
      </p:sp>
      <p:cxnSp>
        <p:nvCxnSpPr>
          <p:cNvPr id="3" name="Rett pilkobling 2"/>
          <p:cNvCxnSpPr>
            <a:cxnSpLocks/>
          </p:cNvCxnSpPr>
          <p:nvPr/>
        </p:nvCxnSpPr>
        <p:spPr>
          <a:xfrm>
            <a:off x="513773" y="4347994"/>
            <a:ext cx="170152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4FA69675-E482-45D5-8F6B-AC2E8D4309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03087" y="1404331"/>
            <a:ext cx="6111483" cy="4219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D0801654-B905-42E2-8A9B-841C462A355F}"/>
              </a:ext>
            </a:extLst>
          </p:cNvPr>
          <p:cNvSpPr/>
          <p:nvPr/>
        </p:nvSpPr>
        <p:spPr>
          <a:xfrm>
            <a:off x="5391807" y="1648241"/>
            <a:ext cx="630621" cy="3910865"/>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4" name="Rectangle 3">
            <a:extLst>
              <a:ext uri="{FF2B5EF4-FFF2-40B4-BE49-F238E27FC236}">
                <a16:creationId xmlns:a16="http://schemas.microsoft.com/office/drawing/2014/main" id="{0B21BAE4-BB85-4198-9891-68BDD884BDA6}"/>
              </a:ext>
            </a:extLst>
          </p:cNvPr>
          <p:cNvSpPr/>
          <p:nvPr/>
        </p:nvSpPr>
        <p:spPr>
          <a:xfrm>
            <a:off x="2434619" y="4252135"/>
            <a:ext cx="6015700" cy="17852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4146297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F469C"/>
        </a:solidFill>
        <a:effectLst/>
      </p:bgPr>
    </p:bg>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E4AB8693-1DC6-4649-AE28-F3CD0D738C11}"/>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1380" name="Diapositive think-cell" r:id="rId5" imgW="532" imgH="530" progId="TCLayout.ActiveDocument.1">
                  <p:embed/>
                </p:oleObj>
              </mc:Choice>
              <mc:Fallback>
                <p:oleObj name="Diapositive think-cell" r:id="rId5" imgW="532" imgH="530" progId="TCLayout.ActiveDocument.1">
                  <p:embed/>
                  <p:pic>
                    <p:nvPicPr>
                      <p:cNvPr id="6" name="Objet 5" hidden="1">
                        <a:extLst>
                          <a:ext uri="{FF2B5EF4-FFF2-40B4-BE49-F238E27FC236}">
                            <a16:creationId xmlns:a16="http://schemas.microsoft.com/office/drawing/2014/main" id="{E4AB8693-1DC6-4649-AE28-F3CD0D738C11}"/>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8B04EA4-ABA7-486E-82EE-527404769195}"/>
              </a:ext>
            </a:extLst>
          </p:cNvPr>
          <p:cNvSpPr/>
          <p:nvPr>
            <p:custDataLst>
              <p:tags r:id="rId3"/>
            </p:custDataLst>
          </p:nvPr>
        </p:nvSpPr>
        <p:spPr>
          <a:xfrm>
            <a:off x="1" y="1"/>
            <a:ext cx="158751" cy="158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77"/>
            <a:endParaRPr lang="en-GB" sz="2800" b="1" dirty="0">
              <a:solidFill>
                <a:prstClr val="white"/>
              </a:solidFill>
              <a:latin typeface="Arial Black" panose="020B0A04020102020204" pitchFamily="34" charset="0"/>
              <a:sym typeface="Arial Black" panose="020B0A04020102020204" pitchFamily="34" charset="0"/>
            </a:endParaRPr>
          </a:p>
        </p:txBody>
      </p:sp>
      <p:sp>
        <p:nvSpPr>
          <p:cNvPr id="22" name="Forme libre : forme 21">
            <a:extLst>
              <a:ext uri="{FF2B5EF4-FFF2-40B4-BE49-F238E27FC236}">
                <a16:creationId xmlns:a16="http://schemas.microsoft.com/office/drawing/2014/main" id="{C39FE571-D606-4DDE-97C0-147A147136CD}"/>
              </a:ext>
            </a:extLst>
          </p:cNvPr>
          <p:cNvSpPr/>
          <p:nvPr/>
        </p:nvSpPr>
        <p:spPr>
          <a:xfrm rot="18932423">
            <a:off x="-954765" y="1427043"/>
            <a:ext cx="5372804" cy="530455"/>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nb-NO">
              <a:solidFill>
                <a:prstClr val="white"/>
              </a:solidFill>
              <a:latin typeface="Arial"/>
            </a:endParaRPr>
          </a:p>
        </p:txBody>
      </p:sp>
      <p:sp>
        <p:nvSpPr>
          <p:cNvPr id="23" name="Forme libre : forme 22">
            <a:extLst>
              <a:ext uri="{FF2B5EF4-FFF2-40B4-BE49-F238E27FC236}">
                <a16:creationId xmlns:a16="http://schemas.microsoft.com/office/drawing/2014/main" id="{5C4729C1-AFDA-464E-BE83-7811AD44EEFD}"/>
              </a:ext>
            </a:extLst>
          </p:cNvPr>
          <p:cNvSpPr/>
          <p:nvPr/>
        </p:nvSpPr>
        <p:spPr>
          <a:xfrm rot="18932423">
            <a:off x="-735098" y="889566"/>
            <a:ext cx="3838044" cy="530455"/>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nb-NO">
              <a:solidFill>
                <a:prstClr val="white"/>
              </a:solidFill>
              <a:latin typeface="Arial"/>
            </a:endParaRPr>
          </a:p>
        </p:txBody>
      </p:sp>
      <p:sp>
        <p:nvSpPr>
          <p:cNvPr id="5" name="Titre 4">
            <a:extLst>
              <a:ext uri="{FF2B5EF4-FFF2-40B4-BE49-F238E27FC236}">
                <a16:creationId xmlns:a16="http://schemas.microsoft.com/office/drawing/2014/main" id="{E570C691-0079-4BE6-AE22-15A3DF9CCF1E}"/>
              </a:ext>
            </a:extLst>
          </p:cNvPr>
          <p:cNvSpPr>
            <a:spLocks noGrp="1"/>
          </p:cNvSpPr>
          <p:nvPr>
            <p:ph type="title"/>
          </p:nvPr>
        </p:nvSpPr>
        <p:spPr/>
        <p:txBody>
          <a:bodyPr/>
          <a:lstStyle/>
          <a:p>
            <a:r>
              <a:rPr lang="nb-NO" dirty="0" err="1"/>
              <a:t>ProSjeKtteam</a:t>
            </a:r>
            <a:endParaRPr lang="nb-NO" dirty="0"/>
          </a:p>
        </p:txBody>
      </p:sp>
      <p:sp>
        <p:nvSpPr>
          <p:cNvPr id="24" name="Espace réservé du texte 8">
            <a:extLst>
              <a:ext uri="{FF2B5EF4-FFF2-40B4-BE49-F238E27FC236}">
                <a16:creationId xmlns:a16="http://schemas.microsoft.com/office/drawing/2014/main" id="{4510B3AC-148E-44D0-A57D-BBB11F7D8472}"/>
              </a:ext>
            </a:extLst>
          </p:cNvPr>
          <p:cNvSpPr txBox="1">
            <a:spLocks/>
          </p:cNvSpPr>
          <p:nvPr/>
        </p:nvSpPr>
        <p:spPr>
          <a:xfrm>
            <a:off x="2584817" y="4449617"/>
            <a:ext cx="3121480" cy="1815882"/>
          </a:xfrm>
          <a:prstGeom prst="rect">
            <a:avLst/>
          </a:prstGeom>
        </p:spPr>
        <p:txBody>
          <a:bodyPr vert="horz" lIns="0" tIns="45720" rIns="0" bIns="45720" rtlCol="0" anchor="t">
            <a:spAutoFit/>
          </a:bodyPr>
          <a:lstStyle>
            <a:lvl1pPr marL="85723" indent="-85723" algn="l" defTabSz="914377"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bg1"/>
                </a:solidFill>
                <a:latin typeface="+mn-lt"/>
                <a:ea typeface="+mn-ea"/>
                <a:cs typeface="+mn-cs"/>
              </a:defRPr>
            </a:lvl1pPr>
            <a:lvl2pPr marL="88898" indent="-88898" algn="l" defTabSz="914377" rtl="0" eaLnBrk="1" latinLnBrk="0" hangingPunct="1">
              <a:lnSpc>
                <a:spcPct val="100000"/>
              </a:lnSpc>
              <a:spcBef>
                <a:spcPts val="600"/>
              </a:spcBef>
              <a:buSzPct val="80000"/>
              <a:buFont typeface="Arial" panose="020B0604020202020204" pitchFamily="34" charset="0"/>
              <a:buChar char=" "/>
              <a:defRPr sz="1600" kern="1200">
                <a:solidFill>
                  <a:schemeClr val="bg1"/>
                </a:solidFill>
                <a:latin typeface="+mn-lt"/>
                <a:ea typeface="+mn-ea"/>
                <a:cs typeface="+mn-cs"/>
              </a:defRPr>
            </a:lvl2pPr>
            <a:lvl3pPr marL="714357" indent="-171446" algn="l" defTabSz="914377"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01" indent="-228594" algn="l" defTabSz="914377"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31" indent="-228594" algn="l" defTabSz="914377" rtl="0" eaLnBrk="1" latinLnBrk="0" hangingPunct="1">
              <a:lnSpc>
                <a:spcPct val="90000"/>
              </a:lnSpc>
              <a:spcBef>
                <a:spcPts val="500"/>
              </a:spcBef>
              <a:buFont typeface="HelveticaNeueLT Std Lt Cn" panose="020B0406020202030204" pitchFamily="34" charset="0"/>
              <a:buChar char="−"/>
              <a:defRPr sz="1051" kern="1200">
                <a:solidFill>
                  <a:schemeClr val="bg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b-NO" b="1" dirty="0">
                <a:effectLst>
                  <a:outerShdw blurRad="38100" dist="38100" dir="2700000" algn="tl">
                    <a:srgbClr val="000000">
                      <a:alpha val="43137"/>
                    </a:srgbClr>
                  </a:outerShdw>
                </a:effectLst>
              </a:rPr>
              <a:t>Bente Dahlum</a:t>
            </a:r>
          </a:p>
          <a:p>
            <a:pPr>
              <a:spcBef>
                <a:spcPts val="0"/>
              </a:spcBef>
            </a:pPr>
            <a:r>
              <a:rPr lang="nb-NO" b="1" dirty="0">
                <a:effectLst>
                  <a:outerShdw blurRad="38100" dist="38100" dir="2700000" algn="tl">
                    <a:srgbClr val="000000">
                      <a:alpha val="43137"/>
                    </a:srgbClr>
                  </a:outerShdw>
                </a:effectLst>
              </a:rPr>
              <a:t>Seniorkonsulent </a:t>
            </a:r>
          </a:p>
          <a:p>
            <a:pPr>
              <a:spcBef>
                <a:spcPts val="0"/>
              </a:spcBef>
            </a:pPr>
            <a:endParaRPr lang="en-US" dirty="0"/>
          </a:p>
          <a:p>
            <a:pPr marL="4001" lvl="0" indent="0" defTabSz="924282">
              <a:spcBef>
                <a:spcPts val="0"/>
              </a:spcBef>
              <a:buSzTx/>
              <a:buNone/>
              <a:defRPr/>
            </a:pPr>
            <a:r>
              <a:rPr lang="en-GB" dirty="0">
                <a:solidFill>
                  <a:prstClr val="white"/>
                </a:solidFill>
                <a:latin typeface="Calibri"/>
                <a:hlinkClick r:id="rId7">
                  <a:extLst>
                    <a:ext uri="{A12FA001-AC4F-418D-AE19-62706E023703}">
                      <ahyp:hlinkClr xmlns:ahyp="http://schemas.microsoft.com/office/drawing/2018/hyperlinkcolor" val="tx"/>
                    </a:ext>
                  </a:extLst>
                </a:hlinkClick>
              </a:rPr>
              <a:t>  </a:t>
            </a:r>
            <a:r>
              <a:rPr lang="en-GB" dirty="0">
                <a:latin typeface="Calibri"/>
                <a:hlinkClick r:id="rId7">
                  <a:extLst>
                    <a:ext uri="{A12FA001-AC4F-418D-AE19-62706E023703}">
                      <ahyp:hlinkClr xmlns:ahyp="http://schemas.microsoft.com/office/drawing/2018/hyperlinkcolor" val="tx"/>
                    </a:ext>
                  </a:extLst>
                </a:hlinkClick>
              </a:rPr>
              <a:t>bente.dahlum@ipsos.com</a:t>
            </a:r>
            <a:endParaRPr lang="en-GB" dirty="0">
              <a:latin typeface="Calibri"/>
            </a:endParaRPr>
          </a:p>
          <a:p>
            <a:pPr marL="4001" indent="0" defTabSz="924282">
              <a:spcBef>
                <a:spcPts val="0"/>
              </a:spcBef>
              <a:buSzTx/>
              <a:buNone/>
              <a:defRPr/>
            </a:pPr>
            <a:r>
              <a:rPr lang="en-GB" dirty="0">
                <a:solidFill>
                  <a:prstClr val="white"/>
                </a:solidFill>
                <a:latin typeface="Calibri"/>
              </a:rPr>
              <a:t>   +47 95 07 90 57</a:t>
            </a:r>
          </a:p>
          <a:p>
            <a:pPr marL="4001" lvl="0" indent="0" defTabSz="924282">
              <a:spcBef>
                <a:spcPts val="0"/>
              </a:spcBef>
              <a:buSzTx/>
              <a:buNone/>
              <a:defRPr/>
            </a:pPr>
            <a:endParaRPr lang="en-GB" dirty="0">
              <a:solidFill>
                <a:prstClr val="white"/>
              </a:solidFill>
              <a:latin typeface="Calibri"/>
            </a:endParaRPr>
          </a:p>
          <a:p>
            <a:pPr marL="4001" lvl="0" indent="0" defTabSz="924282">
              <a:spcBef>
                <a:spcPts val="0"/>
              </a:spcBef>
              <a:buSzTx/>
              <a:buNone/>
              <a:defRPr/>
            </a:pPr>
            <a:endParaRPr lang="en-GB" dirty="0">
              <a:solidFill>
                <a:prstClr val="white"/>
              </a:solidFill>
              <a:latin typeface="Calibri"/>
            </a:endParaRPr>
          </a:p>
        </p:txBody>
      </p:sp>
      <p:pic>
        <p:nvPicPr>
          <p:cNvPr id="7" name="Picture Placeholder 6">
            <a:extLst>
              <a:ext uri="{FF2B5EF4-FFF2-40B4-BE49-F238E27FC236}">
                <a16:creationId xmlns:a16="http://schemas.microsoft.com/office/drawing/2014/main" id="{99210501-0751-4B98-A968-76750325583F}"/>
              </a:ext>
            </a:extLst>
          </p:cNvPr>
          <p:cNvPicPr>
            <a:picLocks noGrp="1" noChangeAspect="1"/>
          </p:cNvPicPr>
          <p:nvPr>
            <p:ph type="pic" sz="quarter" idx="20"/>
          </p:nvPr>
        </p:nvPicPr>
        <p:blipFill rotWithShape="1">
          <a:blip r:embed="rId8" cstate="email">
            <a:extLst>
              <a:ext uri="{28A0092B-C50C-407E-A947-70E740481C1C}">
                <a14:useLocalDpi xmlns:a14="http://schemas.microsoft.com/office/drawing/2010/main"/>
              </a:ext>
            </a:extLst>
          </a:blip>
          <a:srcRect/>
          <a:stretch/>
        </p:blipFill>
        <p:spPr>
          <a:xfrm>
            <a:off x="2582592" y="2224453"/>
            <a:ext cx="1769291" cy="1907931"/>
          </a:xfrm>
        </p:spPr>
      </p:pic>
      <p:sp>
        <p:nvSpPr>
          <p:cNvPr id="10" name="TextBox 9">
            <a:extLst>
              <a:ext uri="{FF2B5EF4-FFF2-40B4-BE49-F238E27FC236}">
                <a16:creationId xmlns:a16="http://schemas.microsoft.com/office/drawing/2014/main" id="{20DFDD17-FB43-4F0E-9BF9-8E7EFABB7A4B}"/>
              </a:ext>
            </a:extLst>
          </p:cNvPr>
          <p:cNvSpPr txBox="1"/>
          <p:nvPr/>
        </p:nvSpPr>
        <p:spPr>
          <a:xfrm>
            <a:off x="6624923" y="4617729"/>
            <a:ext cx="2139577" cy="502766"/>
          </a:xfrm>
          <a:prstGeom prst="rect">
            <a:avLst/>
          </a:prstGeom>
        </p:spPr>
        <p:txBody>
          <a:bodyPr vert="horz" wrap="square" lIns="0" tIns="0" rIns="0" bIns="0" rtlCol="0">
            <a:spAutoFit/>
          </a:bodyPr>
          <a:lstStyle/>
          <a:p>
            <a:pPr marL="6351" marR="0" lvl="0" indent="0" algn="l" defTabSz="1232345"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a:ea typeface="+mn-ea"/>
                <a:cs typeface="+mn-cs"/>
              </a:rPr>
              <a:t>Karen Lillebø</a:t>
            </a:r>
            <a:r>
              <a:rPr kumimoji="0" lang="en-GB" sz="1400" b="0" i="0" u="none" strike="noStrike" kern="1200" cap="none" spc="0" normalizeH="0" baseline="0" noProof="0" dirty="0">
                <a:ln>
                  <a:noFill/>
                </a:ln>
                <a:solidFill>
                  <a:schemeClr val="bg1"/>
                </a:solidFill>
                <a:effectLst/>
                <a:uLnTx/>
                <a:uFillTx/>
                <a:latin typeface="Calibri"/>
                <a:ea typeface="+mn-ea"/>
                <a:cs typeface="+mn-cs"/>
              </a:rPr>
              <a:t> </a:t>
            </a:r>
          </a:p>
          <a:p>
            <a:pPr marL="6351" marR="0" lvl="0" indent="0" algn="l" defTabSz="1232345" rtl="0" eaLnBrk="1" fontAlgn="auto" latinLnBrk="0" hangingPunct="1">
              <a:lnSpc>
                <a:spcPct val="100000"/>
              </a:lnSpc>
              <a:spcBef>
                <a:spcPts val="0"/>
              </a:spcBef>
              <a:spcAft>
                <a:spcPts val="0"/>
              </a:spcAft>
              <a:buClrTx/>
              <a:buSzTx/>
              <a:buFontTx/>
              <a:buNone/>
              <a:tabLst/>
              <a:defRPr/>
            </a:pPr>
            <a:endParaRPr kumimoji="0" lang="en-GB" sz="1467" b="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8D716C9F-408C-4BDA-ABEA-47E723A2FFED}"/>
              </a:ext>
            </a:extLst>
          </p:cNvPr>
          <p:cNvGrpSpPr/>
          <p:nvPr/>
        </p:nvGrpSpPr>
        <p:grpSpPr bwMode="black">
          <a:xfrm>
            <a:off x="6292631" y="4934929"/>
            <a:ext cx="2171257" cy="215444"/>
            <a:chOff x="326307" y="3795329"/>
            <a:chExt cx="1628442" cy="161583"/>
          </a:xfrm>
        </p:grpSpPr>
        <p:grpSp>
          <p:nvGrpSpPr>
            <p:cNvPr id="12" name="Group 153">
              <a:extLst>
                <a:ext uri="{FF2B5EF4-FFF2-40B4-BE49-F238E27FC236}">
                  <a16:creationId xmlns:a16="http://schemas.microsoft.com/office/drawing/2014/main" id="{090C17AE-E80A-44D8-B198-699BDAE8941C}"/>
                </a:ext>
              </a:extLst>
            </p:cNvPr>
            <p:cNvGrpSpPr>
              <a:grpSpLocks noChangeAspect="1"/>
            </p:cNvGrpSpPr>
            <p:nvPr/>
          </p:nvGrpSpPr>
          <p:grpSpPr bwMode="black">
            <a:xfrm>
              <a:off x="326307" y="3849114"/>
              <a:ext cx="134459" cy="89640"/>
              <a:chOff x="-6357938" y="3122613"/>
              <a:chExt cx="1104900" cy="736600"/>
            </a:xfrm>
            <a:solidFill>
              <a:schemeClr val="bg1"/>
            </a:solidFill>
          </p:grpSpPr>
          <p:sp>
            <p:nvSpPr>
              <p:cNvPr id="14" name="Freeform 7">
                <a:extLst>
                  <a:ext uri="{FF2B5EF4-FFF2-40B4-BE49-F238E27FC236}">
                    <a16:creationId xmlns:a16="http://schemas.microsoft.com/office/drawing/2014/main" id="{F1DD3634-31E7-43D1-9FB7-1AF30B3266DF}"/>
                  </a:ext>
                </a:extLst>
              </p:cNvPr>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chemeClr val="bg1"/>
                  </a:solidFill>
                  <a:effectLst/>
                  <a:uLnTx/>
                  <a:uFillTx/>
                  <a:latin typeface="Calibri"/>
                  <a:ea typeface="+mn-ea"/>
                  <a:cs typeface="+mn-cs"/>
                </a:endParaRPr>
              </a:p>
            </p:txBody>
          </p:sp>
          <p:sp>
            <p:nvSpPr>
              <p:cNvPr id="15" name="Freeform 8">
                <a:extLst>
                  <a:ext uri="{FF2B5EF4-FFF2-40B4-BE49-F238E27FC236}">
                    <a16:creationId xmlns:a16="http://schemas.microsoft.com/office/drawing/2014/main" id="{56705540-722D-41A9-A9A8-E745BD9CEFB5}"/>
                  </a:ext>
                </a:extLst>
              </p:cNvPr>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chemeClr val="bg1"/>
                  </a:solidFill>
                  <a:effectLst/>
                  <a:uLnTx/>
                  <a:uFillTx/>
                  <a:latin typeface="Calibri"/>
                  <a:ea typeface="+mn-ea"/>
                  <a:cs typeface="+mn-cs"/>
                </a:endParaRPr>
              </a:p>
            </p:txBody>
          </p:sp>
          <p:sp>
            <p:nvSpPr>
              <p:cNvPr id="16" name="Freeform 9">
                <a:extLst>
                  <a:ext uri="{FF2B5EF4-FFF2-40B4-BE49-F238E27FC236}">
                    <a16:creationId xmlns:a16="http://schemas.microsoft.com/office/drawing/2014/main" id="{E4C06AC1-FFBE-4BE7-9C36-7D862357E9C9}"/>
                  </a:ext>
                </a:extLst>
              </p:cNvPr>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chemeClr val="bg1"/>
                  </a:solidFill>
                  <a:effectLst/>
                  <a:uLnTx/>
                  <a:uFillTx/>
                  <a:latin typeface="Calibri"/>
                  <a:ea typeface="+mn-ea"/>
                  <a:cs typeface="+mn-cs"/>
                </a:endParaRPr>
              </a:p>
            </p:txBody>
          </p:sp>
          <p:sp>
            <p:nvSpPr>
              <p:cNvPr id="17" name="Freeform 10">
                <a:extLst>
                  <a:ext uri="{FF2B5EF4-FFF2-40B4-BE49-F238E27FC236}">
                    <a16:creationId xmlns:a16="http://schemas.microsoft.com/office/drawing/2014/main" id="{FBCD8717-3555-4A34-A4BA-DAD21C6F969C}"/>
                  </a:ext>
                </a:extLst>
              </p:cNvPr>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chemeClr val="bg1"/>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74DCC20-1525-4AEC-AEA5-EEC39F795BF5}"/>
                </a:ext>
              </a:extLst>
            </p:cNvPr>
            <p:cNvSpPr txBox="1"/>
            <p:nvPr/>
          </p:nvSpPr>
          <p:spPr bwMode="black">
            <a:xfrm>
              <a:off x="575526" y="3795329"/>
              <a:ext cx="1379223" cy="161583"/>
            </a:xfrm>
            <a:prstGeom prst="rect">
              <a:avLst/>
            </a:prstGeom>
          </p:spPr>
          <p:txBody>
            <a:bodyPr vert="horz" wrap="none" lIns="0" tIns="0" rIns="0" bIns="0" rtlCol="0">
              <a:spAutoFit/>
            </a:bodyPr>
            <a:lstStyle/>
            <a:p>
              <a:pPr marL="6351" marR="0" lvl="0" indent="0" algn="l" defTabSz="1232345"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Calibri"/>
                </a:rPr>
                <a:t>Karen</a:t>
              </a:r>
              <a:r>
                <a:rPr kumimoji="0" lang="en-GB" sz="1400" b="0" i="0" u="none" strike="noStrike" kern="1200" cap="none" spc="0" normalizeH="0" baseline="0" noProof="0" dirty="0">
                  <a:ln>
                    <a:noFill/>
                  </a:ln>
                  <a:solidFill>
                    <a:schemeClr val="bg1"/>
                  </a:solidFill>
                  <a:effectLst/>
                  <a:uLnTx/>
                  <a:uFillTx/>
                  <a:latin typeface="Calibri"/>
                  <a:ea typeface="+mn-ea"/>
                  <a:cs typeface="+mn-cs"/>
                </a:rPr>
                <a:t>.Lillebo@ipsos.com</a:t>
              </a:r>
            </a:p>
          </p:txBody>
        </p:sp>
      </p:grpSp>
      <p:grpSp>
        <p:nvGrpSpPr>
          <p:cNvPr id="18" name="Group 17">
            <a:extLst>
              <a:ext uri="{FF2B5EF4-FFF2-40B4-BE49-F238E27FC236}">
                <a16:creationId xmlns:a16="http://schemas.microsoft.com/office/drawing/2014/main" id="{A613971B-E6E4-4027-83EB-B64168BD1FFC}"/>
              </a:ext>
            </a:extLst>
          </p:cNvPr>
          <p:cNvGrpSpPr/>
          <p:nvPr/>
        </p:nvGrpSpPr>
        <p:grpSpPr bwMode="black">
          <a:xfrm>
            <a:off x="6299610" y="5230449"/>
            <a:ext cx="1578861" cy="215444"/>
            <a:chOff x="331541" y="4016970"/>
            <a:chExt cx="1184146" cy="161583"/>
          </a:xfrm>
        </p:grpSpPr>
        <p:grpSp>
          <p:nvGrpSpPr>
            <p:cNvPr id="19" name="Group 18">
              <a:extLst>
                <a:ext uri="{FF2B5EF4-FFF2-40B4-BE49-F238E27FC236}">
                  <a16:creationId xmlns:a16="http://schemas.microsoft.com/office/drawing/2014/main" id="{BDD6FAB2-CF69-4318-99CD-16EE5817F228}"/>
                </a:ext>
              </a:extLst>
            </p:cNvPr>
            <p:cNvGrpSpPr>
              <a:grpSpLocks noChangeAspect="1"/>
            </p:cNvGrpSpPr>
            <p:nvPr/>
          </p:nvGrpSpPr>
          <p:grpSpPr bwMode="black">
            <a:xfrm flipH="1">
              <a:off x="331541" y="4027264"/>
              <a:ext cx="126792" cy="148688"/>
              <a:chOff x="8553450" y="4149725"/>
              <a:chExt cx="790575" cy="927100"/>
            </a:xfrm>
            <a:solidFill>
              <a:schemeClr val="bg1"/>
            </a:solidFill>
          </p:grpSpPr>
          <p:sp>
            <p:nvSpPr>
              <p:cNvPr id="21" name="Freeform 58">
                <a:extLst>
                  <a:ext uri="{FF2B5EF4-FFF2-40B4-BE49-F238E27FC236}">
                    <a16:creationId xmlns:a16="http://schemas.microsoft.com/office/drawing/2014/main" id="{65F7EFFB-00D6-4788-A98A-148D7637E637}"/>
                  </a:ext>
                </a:extLst>
              </p:cNvPr>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chemeClr val="bg1"/>
                  </a:solidFill>
                  <a:effectLst/>
                  <a:uLnTx/>
                  <a:uFillTx/>
                  <a:latin typeface="Calibri"/>
                  <a:ea typeface="+mn-ea"/>
                  <a:cs typeface="+mn-cs"/>
                </a:endParaRPr>
              </a:p>
            </p:txBody>
          </p:sp>
          <p:sp>
            <p:nvSpPr>
              <p:cNvPr id="25" name="Freeform 59">
                <a:extLst>
                  <a:ext uri="{FF2B5EF4-FFF2-40B4-BE49-F238E27FC236}">
                    <a16:creationId xmlns:a16="http://schemas.microsoft.com/office/drawing/2014/main" id="{50F37D07-7B12-4B51-842D-66430D31188F}"/>
                  </a:ext>
                </a:extLst>
              </p:cNvPr>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chemeClr val="bg1"/>
                  </a:solidFill>
                  <a:effectLst/>
                  <a:uLnTx/>
                  <a:uFillTx/>
                  <a:latin typeface="Calibri"/>
                  <a:ea typeface="+mn-ea"/>
                  <a:cs typeface="+mn-cs"/>
                </a:endParaRPr>
              </a:p>
            </p:txBody>
          </p:sp>
          <p:sp>
            <p:nvSpPr>
              <p:cNvPr id="26" name="Freeform 60">
                <a:extLst>
                  <a:ext uri="{FF2B5EF4-FFF2-40B4-BE49-F238E27FC236}">
                    <a16:creationId xmlns:a16="http://schemas.microsoft.com/office/drawing/2014/main" id="{2445A957-0687-4F05-8396-1A3A8FFFD6ED}"/>
                  </a:ext>
                </a:extLst>
              </p:cNvPr>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chemeClr val="bg1"/>
                  </a:solidFill>
                  <a:effectLst/>
                  <a:uLnTx/>
                  <a:uFillTx/>
                  <a:latin typeface="Calibri"/>
                  <a:ea typeface="+mn-ea"/>
                  <a:cs typeface="+mn-cs"/>
                </a:endParaRPr>
              </a:p>
            </p:txBody>
          </p:sp>
          <p:sp>
            <p:nvSpPr>
              <p:cNvPr id="27" name="Freeform 61">
                <a:extLst>
                  <a:ext uri="{FF2B5EF4-FFF2-40B4-BE49-F238E27FC236}">
                    <a16:creationId xmlns:a16="http://schemas.microsoft.com/office/drawing/2014/main" id="{5E2E56DB-7449-4C8C-8FCD-2F12071A229E}"/>
                  </a:ext>
                </a:extLst>
              </p:cNvPr>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1232345"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chemeClr val="bg1"/>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F2A2D8C6-E733-48B8-B1B4-FBEE85D01A6D}"/>
                </a:ext>
              </a:extLst>
            </p:cNvPr>
            <p:cNvSpPr txBox="1"/>
            <p:nvPr/>
          </p:nvSpPr>
          <p:spPr bwMode="black">
            <a:xfrm>
              <a:off x="575526" y="4016970"/>
              <a:ext cx="940161" cy="161583"/>
            </a:xfrm>
            <a:prstGeom prst="rect">
              <a:avLst/>
            </a:prstGeom>
          </p:spPr>
          <p:txBody>
            <a:bodyPr vert="horz" wrap="none" lIns="0" tIns="0" rIns="0" bIns="0" rtlCol="0">
              <a:spAutoFit/>
            </a:bodyPr>
            <a:lstStyle/>
            <a:p>
              <a:pPr marL="6351" lvl="0" defTabSz="1232345">
                <a:defRPr/>
              </a:pPr>
              <a:r>
                <a:rPr lang="en-GB" sz="1400" dirty="0">
                  <a:solidFill>
                    <a:schemeClr val="bg1"/>
                  </a:solidFill>
                </a:rPr>
                <a:t>+47 950 37 900</a:t>
              </a:r>
              <a:endParaRPr kumimoji="0" lang="en-GB" sz="1400" b="0" i="0" u="none" strike="noStrike" kern="1200" cap="none" spc="0" normalizeH="0" baseline="0" noProof="0" dirty="0">
                <a:ln>
                  <a:noFill/>
                </a:ln>
                <a:solidFill>
                  <a:schemeClr val="bg1"/>
                </a:solidFill>
                <a:effectLst/>
                <a:uLnTx/>
                <a:uFillTx/>
                <a:latin typeface="Calibri"/>
              </a:endParaRPr>
            </a:p>
          </p:txBody>
        </p:sp>
      </p:grpSp>
      <p:pic>
        <p:nvPicPr>
          <p:cNvPr id="28" name="Picture 27">
            <a:extLst>
              <a:ext uri="{FF2B5EF4-FFF2-40B4-BE49-F238E27FC236}">
                <a16:creationId xmlns:a16="http://schemas.microsoft.com/office/drawing/2014/main" id="{5303C1BD-ED32-45B3-97EB-B64EA91FC7EC}"/>
              </a:ext>
            </a:extLst>
          </p:cNvPr>
          <p:cNvPicPr/>
          <p:nvPr/>
        </p:nvPicPr>
        <p:blipFill>
          <a:blip r:embed="rId9" cstate="email">
            <a:extLst>
              <a:ext uri="{28A0092B-C50C-407E-A947-70E740481C1C}">
                <a14:useLocalDpi xmlns:a14="http://schemas.microsoft.com/office/drawing/2010/main"/>
              </a:ext>
            </a:extLst>
          </a:blip>
          <a:stretch>
            <a:fillRect/>
          </a:stretch>
        </p:blipFill>
        <p:spPr>
          <a:xfrm>
            <a:off x="6292631" y="2224453"/>
            <a:ext cx="1846197" cy="2044479"/>
          </a:xfrm>
          <a:prstGeom prst="rect">
            <a:avLst/>
          </a:prstGeom>
        </p:spPr>
      </p:pic>
    </p:spTree>
    <p:extLst>
      <p:ext uri="{BB962C8B-B14F-4D97-AF65-F5344CB8AC3E}">
        <p14:creationId xmlns:p14="http://schemas.microsoft.com/office/powerpoint/2010/main" val="427869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15940" y="2456314"/>
            <a:ext cx="3599644" cy="3496077"/>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85750" indent="-285750">
              <a:buFont typeface="Wingdings" panose="05000000000000000000" pitchFamily="2" charset="2"/>
              <a:buChar char="ü"/>
              <a:defRPr/>
            </a:pPr>
            <a:r>
              <a:rPr lang="nb-NO" sz="1400" dirty="0">
                <a:solidFill>
                  <a:schemeClr val="tx1"/>
                </a:solidFill>
              </a:rPr>
              <a:t>73% har skoleundervisning ute i andre fag enn kroppsøving.</a:t>
            </a:r>
          </a:p>
          <a:p>
            <a:pPr marL="285750" indent="-285750">
              <a:buFont typeface="Wingdings" panose="05000000000000000000" pitchFamily="2" charset="2"/>
              <a:buChar char="ü"/>
              <a:defRPr/>
            </a:pPr>
            <a:r>
              <a:rPr lang="nb-NO" sz="1400" dirty="0">
                <a:solidFill>
                  <a:schemeClr val="tx1"/>
                </a:solidFill>
              </a:rPr>
              <a:t>Det er særlig yngre elever som får undervisning ute</a:t>
            </a:r>
          </a:p>
          <a:p>
            <a:pPr marL="285750" indent="-285750">
              <a:buFont typeface="Wingdings" panose="05000000000000000000" pitchFamily="2" charset="2"/>
              <a:buChar char="ü"/>
              <a:defRPr/>
            </a:pPr>
            <a:r>
              <a:rPr lang="nb-NO" sz="1400" dirty="0">
                <a:solidFill>
                  <a:schemeClr val="tx1"/>
                </a:solidFill>
              </a:rPr>
              <a:t>Nesten alle barn og unge som har hatt undervisning ute i andre fag enn kroppsøving, ser ut til å like det. De vil enten har mer (54%), eller så ønsker de like mye som før (36%)</a:t>
            </a:r>
          </a:p>
          <a:p>
            <a:pPr marL="285750" indent="-285750">
              <a:buFont typeface="Wingdings" panose="05000000000000000000" pitchFamily="2" charset="2"/>
              <a:buChar char="ü"/>
              <a:defRPr/>
            </a:pPr>
            <a:endParaRPr lang="nb-NO" sz="1400" dirty="0">
              <a:solidFill>
                <a:schemeClr val="tx1"/>
              </a:solidFill>
            </a:endParaRPr>
          </a:p>
          <a:p>
            <a:pPr marL="285750" indent="-285750">
              <a:buFont typeface="Wingdings" panose="05000000000000000000" pitchFamily="2" charset="2"/>
              <a:buChar char="ü"/>
              <a:defRPr/>
            </a:pPr>
            <a:endParaRPr lang="en-US" sz="1100" dirty="0">
              <a:solidFill>
                <a:schemeClr val="tx1"/>
              </a:solidFill>
            </a:endParaRPr>
          </a:p>
        </p:txBody>
      </p:sp>
      <p:sp>
        <p:nvSpPr>
          <p:cNvPr id="6" name="Text Placeholder 11"/>
          <p:cNvSpPr txBox="1">
            <a:spLocks/>
          </p:cNvSpPr>
          <p:nvPr/>
        </p:nvSpPr>
        <p:spPr>
          <a:xfrm>
            <a:off x="515938" y="1655009"/>
            <a:ext cx="3603336" cy="378472"/>
          </a:xfrm>
          <a:prstGeom prst="rect">
            <a:avLst/>
          </a:prstGeom>
          <a:solidFill>
            <a:srgbClr val="002554"/>
          </a:solidFill>
          <a:ln w="12700">
            <a:solidFill>
              <a:schemeClr val="bg1"/>
            </a:solidFill>
          </a:ln>
        </p:spPr>
        <p:txBody>
          <a:bodyPr vert="horz" lIns="0" tIns="0" rIns="0" bIns="0" rtlCol="0" anchor="ctr" anchorCtr="1">
            <a:normAutofit/>
          </a:bodyPr>
          <a:lstStyle>
            <a:lvl1pPr marL="0" indent="0" algn="l" defTabSz="924282" rtl="0" eaLnBrk="1" latinLnBrk="0" hangingPunct="1">
              <a:lnSpc>
                <a:spcPct val="80000"/>
              </a:lnSpc>
              <a:spcBef>
                <a:spcPts val="816"/>
              </a:spcBef>
              <a:spcAft>
                <a:spcPts val="300"/>
              </a:spcAft>
              <a:buFont typeface="Arial" panose="020B0604020202020204" pitchFamily="34" charset="0"/>
              <a:buNone/>
              <a:defRPr lang="en-US" sz="1600" kern="1200" cap="all" baseline="0" dirty="0" smtClean="0">
                <a:solidFill>
                  <a:schemeClr val="bg1"/>
                </a:solidFill>
                <a:latin typeface="+mn-lt"/>
                <a:ea typeface="+mn-ea"/>
                <a:cs typeface="+mn-cs"/>
              </a:defRPr>
            </a:lvl1pPr>
            <a:lvl2pPr marL="197599" indent="-13713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bg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32345"/>
            <a:r>
              <a:rPr lang="nb-NO" sz="1200" b="1" dirty="0">
                <a:solidFill>
                  <a:prstClr val="white"/>
                </a:solidFill>
              </a:rPr>
              <a:t>De som har hatt undervisning ute</a:t>
            </a:r>
          </a:p>
        </p:txBody>
      </p:sp>
      <p:sp>
        <p:nvSpPr>
          <p:cNvPr id="21" name="Rectangle 20"/>
          <p:cNvSpPr/>
          <p:nvPr/>
        </p:nvSpPr>
        <p:spPr>
          <a:xfrm>
            <a:off x="4298024" y="2456314"/>
            <a:ext cx="3599644" cy="3496077"/>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85750" indent="-285750">
              <a:buFont typeface="Wingdings" panose="05000000000000000000" pitchFamily="2" charset="2"/>
              <a:buChar char="ü"/>
              <a:defRPr/>
            </a:pPr>
            <a:r>
              <a:rPr lang="nb-NO" sz="1400" dirty="0">
                <a:solidFill>
                  <a:schemeClr val="tx1"/>
                </a:solidFill>
              </a:rPr>
              <a:t>23% oppgir at de aldri har skoleundervisning ute i andre fag enn kroppsøving</a:t>
            </a:r>
          </a:p>
          <a:p>
            <a:pPr marL="285750" indent="-285750">
              <a:buFont typeface="Wingdings" panose="05000000000000000000" pitchFamily="2" charset="2"/>
              <a:buChar char="ü"/>
              <a:defRPr/>
            </a:pPr>
            <a:r>
              <a:rPr lang="nb-NO" sz="1400" dirty="0">
                <a:solidFill>
                  <a:schemeClr val="tx1"/>
                </a:solidFill>
              </a:rPr>
              <a:t>Blant disse er det 54% som ønsker slik undervisning, mens 28% oppgir at de ikke ønsker det. Det er forholdsvis mange som ikke har kunnet svare på spørsmålet (19%). Kanskje er det ikke så lett å forestille seg hvordan dette skulle foregå, hvis man ikke har erfart det?</a:t>
            </a:r>
          </a:p>
          <a:p>
            <a:pPr marL="285750" indent="-285750">
              <a:buFont typeface="Wingdings" panose="05000000000000000000" pitchFamily="2" charset="2"/>
              <a:buChar char="ü"/>
              <a:defRPr/>
            </a:pPr>
            <a:endParaRPr lang="nb-NO" sz="1400" dirty="0">
              <a:solidFill>
                <a:schemeClr val="tx1"/>
              </a:solidFill>
            </a:endParaRPr>
          </a:p>
          <a:p>
            <a:pPr>
              <a:defRPr/>
            </a:pPr>
            <a:endParaRPr lang="nb-NO" sz="1400" dirty="0">
              <a:solidFill>
                <a:schemeClr val="tx1"/>
              </a:solidFill>
            </a:endParaRPr>
          </a:p>
          <a:p>
            <a:pPr marL="228600" indent="-228594">
              <a:lnSpc>
                <a:spcPts val="1100"/>
              </a:lnSpc>
              <a:buFont typeface="Arial" panose="020B0604020202020204" pitchFamily="34" charset="0"/>
              <a:buChar char="•"/>
            </a:pPr>
            <a:endParaRPr lang="en-US" sz="1000" dirty="0">
              <a:solidFill>
                <a:schemeClr val="tx1"/>
              </a:solidFill>
            </a:endParaRPr>
          </a:p>
        </p:txBody>
      </p:sp>
      <p:sp>
        <p:nvSpPr>
          <p:cNvPr id="7" name="Text Placeholder 12"/>
          <p:cNvSpPr txBox="1">
            <a:spLocks/>
          </p:cNvSpPr>
          <p:nvPr/>
        </p:nvSpPr>
        <p:spPr>
          <a:xfrm>
            <a:off x="4294332" y="1655009"/>
            <a:ext cx="3603336" cy="378472"/>
          </a:xfrm>
          <a:prstGeom prst="rect">
            <a:avLst/>
          </a:prstGeom>
          <a:solidFill>
            <a:srgbClr val="009D9C"/>
          </a:solidFill>
          <a:ln w="12700">
            <a:solidFill>
              <a:schemeClr val="bg1"/>
            </a:solidFill>
          </a:ln>
        </p:spPr>
        <p:txBody>
          <a:bodyPr vert="horz" lIns="0" tIns="0" rIns="0" bIns="0" rtlCol="0" anchor="ctr" anchorCtr="1">
            <a:normAutofit/>
          </a:bodyPr>
          <a:lstStyle>
            <a:lvl1pPr marL="0" indent="0" algn="l" defTabSz="924282" rtl="0" eaLnBrk="1" latinLnBrk="0" hangingPunct="1">
              <a:lnSpc>
                <a:spcPct val="80000"/>
              </a:lnSpc>
              <a:spcBef>
                <a:spcPts val="816"/>
              </a:spcBef>
              <a:spcAft>
                <a:spcPts val="300"/>
              </a:spcAft>
              <a:buFont typeface="Arial" panose="020B0604020202020204" pitchFamily="34" charset="0"/>
              <a:buNone/>
              <a:defRPr lang="en-US" sz="1600" kern="1200" cap="all" baseline="0" dirty="0" smtClean="0">
                <a:solidFill>
                  <a:schemeClr val="bg1"/>
                </a:solidFill>
                <a:latin typeface="+mn-lt"/>
                <a:ea typeface="+mn-ea"/>
                <a:cs typeface="+mn-cs"/>
              </a:defRPr>
            </a:lvl1pPr>
            <a:lvl2pPr marL="197599" indent="-13713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bg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32345"/>
            <a:r>
              <a:rPr lang="nb-NO" sz="1200" b="1" dirty="0"/>
              <a:t>De som ikke har hatt undervisning ute</a:t>
            </a:r>
          </a:p>
        </p:txBody>
      </p:sp>
      <p:sp>
        <p:nvSpPr>
          <p:cNvPr id="9" name="Rectangle 24">
            <a:extLst>
              <a:ext uri="{FF2B5EF4-FFF2-40B4-BE49-F238E27FC236}">
                <a16:creationId xmlns:a16="http://schemas.microsoft.com/office/drawing/2014/main" id="{1254F158-E02F-487C-814E-97323839CEC7}"/>
              </a:ext>
            </a:extLst>
          </p:cNvPr>
          <p:cNvSpPr/>
          <p:nvPr/>
        </p:nvSpPr>
        <p:spPr>
          <a:xfrm>
            <a:off x="8078265" y="2323792"/>
            <a:ext cx="3599641" cy="3496077"/>
          </a:xfrm>
          <a:prstGeom prst="rect">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85750" indent="-285750">
              <a:buFont typeface="Wingdings" panose="05000000000000000000" pitchFamily="2" charset="2"/>
              <a:buChar char="ü"/>
              <a:defRPr/>
            </a:pPr>
            <a:r>
              <a:rPr lang="nb-NO" sz="1400" dirty="0">
                <a:solidFill>
                  <a:schemeClr val="tx1"/>
                </a:solidFill>
              </a:rPr>
              <a:t>De ungen som har erfart uteundervisning mener selv at de lærer mer når undervisningen er ute (34%) eller at de lærer like mye ute som inne (41%).</a:t>
            </a:r>
          </a:p>
          <a:p>
            <a:pPr marL="285750" indent="-285750">
              <a:buFont typeface="Wingdings" panose="05000000000000000000" pitchFamily="2" charset="2"/>
              <a:buChar char="ü"/>
              <a:defRPr/>
            </a:pPr>
            <a:r>
              <a:rPr lang="nb-NO" sz="1400" dirty="0">
                <a:solidFill>
                  <a:schemeClr val="tx1"/>
                </a:solidFill>
              </a:rPr>
              <a:t>Og det er 58% blant dem som sier at de har en bedre dag på skolen når de har slik undervisning</a:t>
            </a:r>
          </a:p>
          <a:p>
            <a:pPr marL="228600" indent="-228594">
              <a:lnSpc>
                <a:spcPts val="1100"/>
              </a:lnSpc>
              <a:buFont typeface="Arial" panose="020B0604020202020204" pitchFamily="34" charset="0"/>
              <a:buChar char="•"/>
            </a:pPr>
            <a:endParaRPr lang="en-US" sz="1100" dirty="0">
              <a:solidFill>
                <a:schemeClr val="tx1"/>
              </a:solidFill>
            </a:endParaRPr>
          </a:p>
        </p:txBody>
      </p:sp>
      <p:sp>
        <p:nvSpPr>
          <p:cNvPr id="10" name="Text Placeholder 23">
            <a:extLst>
              <a:ext uri="{FF2B5EF4-FFF2-40B4-BE49-F238E27FC236}">
                <a16:creationId xmlns:a16="http://schemas.microsoft.com/office/drawing/2014/main" id="{EA1ABC9C-CA4C-41BB-B86C-87E85DCEBD04}"/>
              </a:ext>
            </a:extLst>
          </p:cNvPr>
          <p:cNvSpPr txBox="1">
            <a:spLocks/>
          </p:cNvSpPr>
          <p:nvPr/>
        </p:nvSpPr>
        <p:spPr>
          <a:xfrm>
            <a:off x="8076418" y="1655009"/>
            <a:ext cx="3603336" cy="378472"/>
          </a:xfrm>
          <a:prstGeom prst="rect">
            <a:avLst/>
          </a:prstGeom>
          <a:solidFill>
            <a:srgbClr val="405A9C"/>
          </a:solidFill>
          <a:ln w="12700">
            <a:solidFill>
              <a:schemeClr val="bg1"/>
            </a:solidFill>
          </a:ln>
        </p:spPr>
        <p:txBody>
          <a:bodyPr vert="horz" lIns="0" tIns="0" rIns="0" bIns="0" rtlCol="0" anchor="ctr" anchorCtr="1">
            <a:normAutofit/>
          </a:bodyPr>
          <a:lstStyle>
            <a:lvl1pPr marL="0" indent="0" algn="l" defTabSz="924282" rtl="0" eaLnBrk="1" latinLnBrk="0" hangingPunct="1">
              <a:lnSpc>
                <a:spcPct val="80000"/>
              </a:lnSpc>
              <a:spcBef>
                <a:spcPts val="816"/>
              </a:spcBef>
              <a:spcAft>
                <a:spcPts val="300"/>
              </a:spcAft>
              <a:buFont typeface="Arial" panose="020B0604020202020204" pitchFamily="34" charset="0"/>
              <a:buNone/>
              <a:defRPr lang="en-US" sz="1600" kern="1200" cap="all" baseline="0" dirty="0" smtClean="0">
                <a:solidFill>
                  <a:schemeClr val="bg1"/>
                </a:solidFill>
                <a:latin typeface="+mn-lt"/>
                <a:ea typeface="+mn-ea"/>
                <a:cs typeface="+mn-cs"/>
              </a:defRPr>
            </a:lvl1pPr>
            <a:lvl2pPr marL="197599" indent="-13713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bg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32345"/>
            <a:r>
              <a:rPr lang="nb-NO" sz="1200" b="1" dirty="0"/>
              <a:t>Holdninger til undervisning ute</a:t>
            </a:r>
          </a:p>
        </p:txBody>
      </p:sp>
      <p:sp>
        <p:nvSpPr>
          <p:cNvPr id="11" name="Title 5">
            <a:extLst>
              <a:ext uri="{FF2B5EF4-FFF2-40B4-BE49-F238E27FC236}">
                <a16:creationId xmlns:a16="http://schemas.microsoft.com/office/drawing/2014/main" id="{314009C7-EE3E-406A-AA3A-DF0523B04C16}"/>
              </a:ext>
            </a:extLst>
          </p:cNvPr>
          <p:cNvSpPr>
            <a:spLocks noGrp="1"/>
          </p:cNvSpPr>
          <p:nvPr>
            <p:ph type="title"/>
          </p:nvPr>
        </p:nvSpPr>
        <p:spPr>
          <a:xfrm>
            <a:off x="404786" y="382816"/>
            <a:ext cx="11382428" cy="369332"/>
          </a:xfrm>
        </p:spPr>
        <p:txBody>
          <a:bodyPr/>
          <a:lstStyle/>
          <a:p>
            <a:r>
              <a:rPr lang="nb-NO" sz="2000" dirty="0"/>
              <a:t>hovedfunn</a:t>
            </a:r>
          </a:p>
        </p:txBody>
      </p:sp>
    </p:spTree>
    <p:extLst>
      <p:ext uri="{BB962C8B-B14F-4D97-AF65-F5344CB8AC3E}">
        <p14:creationId xmlns:p14="http://schemas.microsoft.com/office/powerpoint/2010/main" val="2858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AAA629-4037-4E8D-AB6D-1B8DCCF0AB0F}"/>
              </a:ext>
            </a:extLst>
          </p:cNvPr>
          <p:cNvSpPr>
            <a:spLocks noGrp="1"/>
          </p:cNvSpPr>
          <p:nvPr>
            <p:ph type="title"/>
          </p:nvPr>
        </p:nvSpPr>
        <p:spPr>
          <a:xfrm>
            <a:off x="459207" y="546021"/>
            <a:ext cx="7551996" cy="849015"/>
          </a:xfrm>
        </p:spPr>
        <p:txBody>
          <a:bodyPr/>
          <a:lstStyle/>
          <a:p>
            <a:r>
              <a:rPr lang="nb-NO" dirty="0"/>
              <a:t>resultater</a:t>
            </a:r>
          </a:p>
        </p:txBody>
      </p:sp>
    </p:spTree>
    <p:extLst>
      <p:ext uri="{BB962C8B-B14F-4D97-AF65-F5344CB8AC3E}">
        <p14:creationId xmlns:p14="http://schemas.microsoft.com/office/powerpoint/2010/main" val="60600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86" y="381319"/>
            <a:ext cx="11382428" cy="1255728"/>
          </a:xfrm>
        </p:spPr>
        <p:txBody>
          <a:bodyPr/>
          <a:lstStyle/>
          <a:p>
            <a:r>
              <a:rPr lang="nb-NO" dirty="0"/>
              <a:t>På din skole, hvor ofte har dere skoleundervisning ute i andre fag enn kroppsøving?</a:t>
            </a:r>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3003764762"/>
              </p:ext>
            </p:extLst>
          </p:nvPr>
        </p:nvGraphicFramePr>
        <p:xfrm>
          <a:off x="404786" y="1852921"/>
          <a:ext cx="696500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D9F27A21-9123-4459-B81E-15EC96EFA6F4}"/>
              </a:ext>
            </a:extLst>
          </p:cNvPr>
          <p:cNvSpPr txBox="1"/>
          <p:nvPr/>
        </p:nvSpPr>
        <p:spPr>
          <a:xfrm>
            <a:off x="7765576" y="1852921"/>
            <a:ext cx="4189863" cy="4247317"/>
          </a:xfrm>
          <a:prstGeom prst="rect">
            <a:avLst/>
          </a:prstGeom>
          <a:noFill/>
        </p:spPr>
        <p:txBody>
          <a:bodyPr wrap="square" rtlCol="0">
            <a:spAutoFit/>
          </a:bodyPr>
          <a:lstStyle/>
          <a:p>
            <a:r>
              <a:rPr lang="nb-NO" dirty="0"/>
              <a:t>Totalt er det 73% av barn og unge i alderen 8-19 år som i det hele tatt har hatt skoleundervisning ute i andre fag enn kroppsøving</a:t>
            </a:r>
          </a:p>
          <a:p>
            <a:endParaRPr lang="nb-NO" dirty="0"/>
          </a:p>
          <a:p>
            <a:r>
              <a:rPr lang="nb-NO" dirty="0"/>
              <a:t>Men vi legger merke til at for 1/3 er det sjeldnere enn en gang i måneden at dette skjer</a:t>
            </a:r>
          </a:p>
          <a:p>
            <a:endParaRPr lang="nb-NO" dirty="0"/>
          </a:p>
          <a:p>
            <a:r>
              <a:rPr lang="nb-NO" dirty="0"/>
              <a:t>23% har aldri skoleundervisning ute i andre fag enn kroppsøving. Sannsynligvis har heller ikke de 5% som svarer «vet ikke» hatt slik undervisning ute</a:t>
            </a:r>
          </a:p>
          <a:p>
            <a:endParaRPr lang="nb-NO" dirty="0"/>
          </a:p>
        </p:txBody>
      </p:sp>
      <p:sp>
        <p:nvSpPr>
          <p:cNvPr id="7" name="TextBox 6">
            <a:extLst>
              <a:ext uri="{FF2B5EF4-FFF2-40B4-BE49-F238E27FC236}">
                <a16:creationId xmlns:a16="http://schemas.microsoft.com/office/drawing/2014/main" id="{62B760EA-F6E8-4516-AF28-EB186C7142CC}"/>
              </a:ext>
            </a:extLst>
          </p:cNvPr>
          <p:cNvSpPr txBox="1"/>
          <p:nvPr/>
        </p:nvSpPr>
        <p:spPr>
          <a:xfrm>
            <a:off x="11290851" y="198783"/>
            <a:ext cx="664587" cy="369332"/>
          </a:xfrm>
          <a:prstGeom prst="rect">
            <a:avLst/>
          </a:prstGeom>
          <a:noFill/>
        </p:spPr>
        <p:txBody>
          <a:bodyPr wrap="square" rtlCol="0">
            <a:spAutoFit/>
          </a:bodyPr>
          <a:lstStyle/>
          <a:p>
            <a:r>
              <a:rPr lang="nb-NO" dirty="0"/>
              <a:t>NF1</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86" y="369564"/>
            <a:ext cx="11382428" cy="1255728"/>
          </a:xfrm>
        </p:spPr>
        <p:txBody>
          <a:bodyPr/>
          <a:lstStyle/>
          <a:p>
            <a:r>
              <a:rPr lang="nb-NO" dirty="0"/>
              <a:t>På din skole, hvor ofte har dere skoleundervisning ute i andre fag enn kroppsøving?</a:t>
            </a:r>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1666005555"/>
              </p:ext>
            </p:extLst>
          </p:nvPr>
        </p:nvGraphicFramePr>
        <p:xfrm>
          <a:off x="404786" y="1865381"/>
          <a:ext cx="872596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8799780-E6F4-47A1-BE31-C01162F514B9}"/>
              </a:ext>
            </a:extLst>
          </p:cNvPr>
          <p:cNvSpPr txBox="1"/>
          <p:nvPr/>
        </p:nvSpPr>
        <p:spPr>
          <a:xfrm>
            <a:off x="9369287" y="2014330"/>
            <a:ext cx="2239617" cy="923330"/>
          </a:xfrm>
          <a:prstGeom prst="rect">
            <a:avLst/>
          </a:prstGeom>
          <a:noFill/>
        </p:spPr>
        <p:txBody>
          <a:bodyPr wrap="square" rtlCol="0">
            <a:spAutoFit/>
          </a:bodyPr>
          <a:lstStyle/>
          <a:p>
            <a:r>
              <a:rPr lang="nb-NO" dirty="0"/>
              <a:t>Undervisningen ute er mindre vanlig med økt alder</a:t>
            </a:r>
          </a:p>
        </p:txBody>
      </p:sp>
      <p:sp>
        <p:nvSpPr>
          <p:cNvPr id="6" name="TextBox 5">
            <a:extLst>
              <a:ext uri="{FF2B5EF4-FFF2-40B4-BE49-F238E27FC236}">
                <a16:creationId xmlns:a16="http://schemas.microsoft.com/office/drawing/2014/main" id="{93EDD5C4-D0CF-4CC1-8E9C-0ABCCD474C0A}"/>
              </a:ext>
            </a:extLst>
          </p:cNvPr>
          <p:cNvSpPr txBox="1"/>
          <p:nvPr/>
        </p:nvSpPr>
        <p:spPr>
          <a:xfrm>
            <a:off x="11290851" y="198783"/>
            <a:ext cx="664587" cy="369332"/>
          </a:xfrm>
          <a:prstGeom prst="rect">
            <a:avLst/>
          </a:prstGeom>
          <a:noFill/>
        </p:spPr>
        <p:txBody>
          <a:bodyPr wrap="square" rtlCol="0">
            <a:spAutoFit/>
          </a:bodyPr>
          <a:lstStyle/>
          <a:p>
            <a:r>
              <a:rPr lang="nb-NO" dirty="0"/>
              <a:t>NF1</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86" y="382816"/>
            <a:ext cx="10196953" cy="867930"/>
          </a:xfrm>
        </p:spPr>
        <p:txBody>
          <a:bodyPr/>
          <a:lstStyle/>
          <a:p>
            <a:r>
              <a:rPr lang="en-US"/>
              <a:t>Hvor mye natur, som gress, trær, skog eller berg, er det i din skolegård?</a:t>
            </a:r>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2937999768"/>
              </p:ext>
            </p:extLst>
          </p:nvPr>
        </p:nvGraphicFramePr>
        <p:xfrm>
          <a:off x="522633" y="1630017"/>
          <a:ext cx="5573367" cy="43481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8149950-C135-43A5-89B5-F54774804632}"/>
              </a:ext>
            </a:extLst>
          </p:cNvPr>
          <p:cNvSpPr txBox="1"/>
          <p:nvPr/>
        </p:nvSpPr>
        <p:spPr>
          <a:xfrm>
            <a:off x="6679096" y="1815548"/>
            <a:ext cx="4990271" cy="2031325"/>
          </a:xfrm>
          <a:prstGeom prst="rect">
            <a:avLst/>
          </a:prstGeom>
          <a:noFill/>
        </p:spPr>
        <p:txBody>
          <a:bodyPr wrap="square" rtlCol="0">
            <a:spAutoFit/>
          </a:bodyPr>
          <a:lstStyle/>
          <a:p>
            <a:r>
              <a:rPr lang="nb-NO" dirty="0"/>
              <a:t>Nesten ingen har for mye natur i skolegården, men det er 39% som mener det er for lite.</a:t>
            </a:r>
          </a:p>
          <a:p>
            <a:r>
              <a:rPr lang="nb-NO" dirty="0"/>
              <a:t>Litt over halvparten mener det er passe mye natur der.</a:t>
            </a:r>
          </a:p>
          <a:p>
            <a:endParaRPr lang="nb-NO" dirty="0"/>
          </a:p>
          <a:p>
            <a:endParaRPr lang="nb-NO" dirty="0"/>
          </a:p>
          <a:p>
            <a:endParaRPr lang="nb-NO" dirty="0"/>
          </a:p>
        </p:txBody>
      </p:sp>
      <p:sp>
        <p:nvSpPr>
          <p:cNvPr id="7" name="TextBox 6">
            <a:extLst>
              <a:ext uri="{FF2B5EF4-FFF2-40B4-BE49-F238E27FC236}">
                <a16:creationId xmlns:a16="http://schemas.microsoft.com/office/drawing/2014/main" id="{3BEC9ED9-7A94-4F77-BF4C-142786785184}"/>
              </a:ext>
            </a:extLst>
          </p:cNvPr>
          <p:cNvSpPr txBox="1"/>
          <p:nvPr/>
        </p:nvSpPr>
        <p:spPr>
          <a:xfrm>
            <a:off x="11290851" y="198783"/>
            <a:ext cx="664587" cy="369332"/>
          </a:xfrm>
          <a:prstGeom prst="rect">
            <a:avLst/>
          </a:prstGeom>
          <a:noFill/>
        </p:spPr>
        <p:txBody>
          <a:bodyPr wrap="square" rtlCol="0">
            <a:spAutoFit/>
          </a:bodyPr>
          <a:lstStyle/>
          <a:p>
            <a:r>
              <a:rPr lang="nb-NO" dirty="0"/>
              <a:t>NF2</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86" y="382816"/>
            <a:ext cx="10461997" cy="867930"/>
          </a:xfrm>
        </p:spPr>
        <p:txBody>
          <a:bodyPr/>
          <a:lstStyle/>
          <a:p>
            <a:r>
              <a:rPr lang="nb-NO" dirty="0"/>
              <a:t>Hvor mye natur, som gress, trær, skog eller berg, er det i din skolegård?</a:t>
            </a:r>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3216310728"/>
              </p:ext>
            </p:extLst>
          </p:nvPr>
        </p:nvGraphicFramePr>
        <p:xfrm>
          <a:off x="404786" y="1825625"/>
          <a:ext cx="8633198"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0F69C88-8C14-4D44-B295-B1DC45ABD3B0}"/>
              </a:ext>
            </a:extLst>
          </p:cNvPr>
          <p:cNvSpPr txBox="1"/>
          <p:nvPr/>
        </p:nvSpPr>
        <p:spPr>
          <a:xfrm>
            <a:off x="9316278" y="1948070"/>
            <a:ext cx="2470936" cy="2862322"/>
          </a:xfrm>
          <a:prstGeom prst="rect">
            <a:avLst/>
          </a:prstGeom>
          <a:noFill/>
        </p:spPr>
        <p:txBody>
          <a:bodyPr wrap="square" rtlCol="0">
            <a:spAutoFit/>
          </a:bodyPr>
          <a:lstStyle/>
          <a:p>
            <a:r>
              <a:rPr lang="nb-NO" dirty="0"/>
              <a:t>Jo yngre barna er, jo flere mener at det er passe mye natur i skolegården. Blant de over 16 år er det 38% (gutter) og 39% (jenter) som mener det er passe og hhv. 41% og 46% som svarer for lite.</a:t>
            </a:r>
          </a:p>
        </p:txBody>
      </p:sp>
      <p:sp>
        <p:nvSpPr>
          <p:cNvPr id="6" name="TextBox 5">
            <a:extLst>
              <a:ext uri="{FF2B5EF4-FFF2-40B4-BE49-F238E27FC236}">
                <a16:creationId xmlns:a16="http://schemas.microsoft.com/office/drawing/2014/main" id="{B7F7B8F0-5F4A-4290-A41D-0402A9B334C1}"/>
              </a:ext>
            </a:extLst>
          </p:cNvPr>
          <p:cNvSpPr txBox="1"/>
          <p:nvPr/>
        </p:nvSpPr>
        <p:spPr>
          <a:xfrm>
            <a:off x="11290851" y="198783"/>
            <a:ext cx="664587" cy="369332"/>
          </a:xfrm>
          <a:prstGeom prst="rect">
            <a:avLst/>
          </a:prstGeom>
          <a:noFill/>
        </p:spPr>
        <p:txBody>
          <a:bodyPr wrap="square" rtlCol="0">
            <a:spAutoFit/>
          </a:bodyPr>
          <a:lstStyle/>
          <a:p>
            <a:r>
              <a:rPr lang="nb-NO" dirty="0"/>
              <a:t>NF2</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86" y="382816"/>
            <a:ext cx="11382428" cy="757130"/>
          </a:xfrm>
        </p:spPr>
        <p:txBody>
          <a:bodyPr/>
          <a:lstStyle/>
          <a:p>
            <a:r>
              <a:rPr lang="nb-NO" dirty="0"/>
              <a:t>Vil du helst ha...
</a:t>
            </a:r>
            <a:r>
              <a:rPr lang="nb-NO" sz="2000" dirty="0"/>
              <a:t>Filter: Har undervisning ute (73%)</a:t>
            </a:r>
            <a:endParaRPr lang="nb-NO" dirty="0"/>
          </a:p>
        </p:txBody>
      </p:sp>
      <p:sp>
        <p:nvSpPr>
          <p:cNvPr id="3" name="Content Placeholder 2"/>
          <p:cNvSpPr>
            <a:spLocks noGrp="1"/>
          </p:cNvSpPr>
          <p:nvPr/>
        </p:nvSpPr>
        <p:spPr/>
        <p:txBody>
          <a:bodyPr/>
          <a:lstStyle/>
          <a:p>
            <a:pPr lvl="0"/>
            <a:r>
              <a:rPr lang="en-US"/>
              <a:t>Click to edit Master text styles</a:t>
            </a:r>
          </a:p>
        </p:txBody>
      </p:sp>
      <p:graphicFrame>
        <p:nvGraphicFramePr>
          <p:cNvPr id="4" name="ChartObject"/>
          <p:cNvGraphicFramePr/>
          <p:nvPr>
            <p:extLst>
              <p:ext uri="{D42A27DB-BD31-4B8C-83A1-F6EECF244321}">
                <p14:modId xmlns:p14="http://schemas.microsoft.com/office/powerpoint/2010/main" val="4184380715"/>
              </p:ext>
            </p:extLst>
          </p:nvPr>
        </p:nvGraphicFramePr>
        <p:xfrm>
          <a:off x="404787" y="1815548"/>
          <a:ext cx="5691214" cy="432165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FDF2AED-139B-4D34-A283-140E2AC292F1}"/>
              </a:ext>
            </a:extLst>
          </p:cNvPr>
          <p:cNvSpPr txBox="1"/>
          <p:nvPr/>
        </p:nvSpPr>
        <p:spPr>
          <a:xfrm>
            <a:off x="6705600" y="2067339"/>
            <a:ext cx="4943061" cy="1754326"/>
          </a:xfrm>
          <a:prstGeom prst="rect">
            <a:avLst/>
          </a:prstGeom>
          <a:noFill/>
        </p:spPr>
        <p:txBody>
          <a:bodyPr wrap="square" rtlCol="0">
            <a:spAutoFit/>
          </a:bodyPr>
          <a:lstStyle/>
          <a:p>
            <a:r>
              <a:rPr lang="nb-NO" dirty="0"/>
              <a:t>De som har hatt uteundervisning, ble spurt om de ønsket mer, like mye eller mindre undervisning ute. Vi ser at dette er noe nesten alle barn og unge liker, de vil enten har mer (54% svarer det), eller så ønsker de like mye som før (36% svarer det).</a:t>
            </a:r>
          </a:p>
        </p:txBody>
      </p:sp>
      <p:sp>
        <p:nvSpPr>
          <p:cNvPr id="6" name="TextBox 5">
            <a:extLst>
              <a:ext uri="{FF2B5EF4-FFF2-40B4-BE49-F238E27FC236}">
                <a16:creationId xmlns:a16="http://schemas.microsoft.com/office/drawing/2014/main" id="{226B9BC6-E93E-4247-BB3E-88940E5784E7}"/>
              </a:ext>
            </a:extLst>
          </p:cNvPr>
          <p:cNvSpPr txBox="1"/>
          <p:nvPr/>
        </p:nvSpPr>
        <p:spPr>
          <a:xfrm>
            <a:off x="11145079" y="198783"/>
            <a:ext cx="810360" cy="369332"/>
          </a:xfrm>
          <a:prstGeom prst="rect">
            <a:avLst/>
          </a:prstGeom>
          <a:noFill/>
        </p:spPr>
        <p:txBody>
          <a:bodyPr wrap="square" rtlCol="0">
            <a:spAutoFit/>
          </a:bodyPr>
          <a:lstStyle/>
          <a:p>
            <a:r>
              <a:rPr lang="nb-NO" dirty="0"/>
              <a:t>NF3A</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JUl35ef79utSlUr1jbcf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Xu0GSn1LdlQ6T0jRJKpo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9B084B5C61E447BACFA8BB8F29A64A" ma:contentTypeVersion="7" ma:contentTypeDescription="Create a new document." ma:contentTypeScope="" ma:versionID="f2065db7b3e459d3fdce95961ca3471c">
  <xsd:schema xmlns:xsd="http://www.w3.org/2001/XMLSchema" xmlns:xs="http://www.w3.org/2001/XMLSchema" xmlns:p="http://schemas.microsoft.com/office/2006/metadata/properties" xmlns:ns3="8219d6ae-d645-46a7-aa29-c5cea86e719a" targetNamespace="http://schemas.microsoft.com/office/2006/metadata/properties" ma:root="true" ma:fieldsID="c9da2688327cfcae2b73539a0fcd9e69" ns3:_="">
    <xsd:import namespace="8219d6ae-d645-46a7-aa29-c5cea86e71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19d6ae-d645-46a7-aa29-c5cea86e71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8768BF-0773-4733-8F29-383E9A3A1489}">
  <ds:schemaRefs>
    <ds:schemaRef ds:uri="http://schemas.microsoft.com/sharepoint/v3/contenttype/forms"/>
  </ds:schemaRefs>
</ds:datastoreItem>
</file>

<file path=customXml/itemProps2.xml><?xml version="1.0" encoding="utf-8"?>
<ds:datastoreItem xmlns:ds="http://schemas.openxmlformats.org/officeDocument/2006/customXml" ds:itemID="{9BA7EE80-1AA1-46DC-8CC3-62DACB9AD8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19d6ae-d645-46a7-aa29-c5cea86e71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43EB16-88FF-4922-8413-9436296BD7BC}">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8219d6ae-d645-46a7-aa29-c5cea86e719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22764</TotalTime>
  <Words>1600</Words>
  <Application>Microsoft Office PowerPoint</Application>
  <PresentationFormat>Widescreen</PresentationFormat>
  <Paragraphs>152</Paragraphs>
  <Slides>23</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Wingdings</vt:lpstr>
      <vt:lpstr>Arial Black</vt:lpstr>
      <vt:lpstr>HelveticaNeueLT Std Lt Cn</vt:lpstr>
      <vt:lpstr>IPSOS - Classical Template - 16x9</vt:lpstr>
      <vt:lpstr>Diapositive think-cell</vt:lpstr>
      <vt:lpstr>Barn og ungdom 2020</vt:lpstr>
      <vt:lpstr>prosjektinformasjon</vt:lpstr>
      <vt:lpstr>hovedfunn</vt:lpstr>
      <vt:lpstr>resultater</vt:lpstr>
      <vt:lpstr>På din skole, hvor ofte har dere skoleundervisning ute i andre fag enn kroppsøving?</vt:lpstr>
      <vt:lpstr>På din skole, hvor ofte har dere skoleundervisning ute i andre fag enn kroppsøving?</vt:lpstr>
      <vt:lpstr>Hvor mye natur, som gress, trær, skog eller berg, er det i din skolegård?</vt:lpstr>
      <vt:lpstr>Hvor mye natur, som gress, trær, skog eller berg, er det i din skolegård?</vt:lpstr>
      <vt:lpstr>Vil du helst ha...
Filter: Har undervisning ute (73%)</vt:lpstr>
      <vt:lpstr>Vil du helst ha...
Filter: Har undervisning ute (73%)</vt:lpstr>
      <vt:lpstr>Vil du helst ha...
Filter: Har undervisning ute (73%)</vt:lpstr>
      <vt:lpstr>Ønsker du undervisning ute i andre fag enN kroppsøving?
Filter: ER aldri ute (23%)</vt:lpstr>
      <vt:lpstr>Ønsker du undervisning ute i andre fag en kroppsøving?
Filter: Aldri (23%)</vt:lpstr>
      <vt:lpstr>Ønsker du undervisning ute i andre fag enn kroppsøving?</vt:lpstr>
      <vt:lpstr>Når du har undervisning ute (se bort fra kroppsøving), lærer du da mer, like mye eller mindre enn når du har undervisning inne?
Filter: Har undervisning ute (73%)</vt:lpstr>
      <vt:lpstr>Når du har undervisning ute (se bort fra kroppsøving), lærer du da mer, like mye eller mindre enn når du har undervisning inne?
Filter: Har undervisning ute (73%)</vt:lpstr>
      <vt:lpstr>Når du har undervisning ute, opplever du da at du har en bedre eller dårligere skolehverdag enn når all undervisning er inne?
Filter: Har undervisning ute (73%)</vt:lpstr>
      <vt:lpstr>Når du har undervisning ute, opplever du da at du har en bedre eller dårligere skolehverdag enn når all undervisning er inne?
Filter: Har undervisning ute (73%)</vt:lpstr>
      <vt:lpstr>OM UNDERSØKELSEN</vt:lpstr>
      <vt:lpstr>SAMMENSETNING I BEFOLKNINGEN   </vt:lpstr>
      <vt:lpstr>For more space</vt:lpstr>
      <vt:lpstr>PowerPoint Presentation</vt:lpstr>
      <vt:lpstr>ProSjeKtteam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Nestle Corporate Equity Monitor 2019</dc:title>
  <dc:creator>Giedre Maciniene</dc:creator>
  <cp:lastModifiedBy>Karen Lillebø</cp:lastModifiedBy>
  <cp:revision>1442</cp:revision>
  <dcterms:created xsi:type="dcterms:W3CDTF">2019-04-23T08:35:40Z</dcterms:created>
  <dcterms:modified xsi:type="dcterms:W3CDTF">2020-04-30T14:10:54Z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0x010100809B084B5C61E447BACFA8BB8F29A64A</vt:lpwstr>
  </property>
</Properties>
</file>